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10" r:id="rId2"/>
    <p:sldId id="309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1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q/arDehxUoSrRJzws9fjd8lKu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RCS Crisis2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33F"/>
    <a:srgbClr val="01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5A4ABB-AA64-47FB-8EB1-85AA96BD637D}">
  <a:tblStyle styleId="{D25A4ABB-AA64-47FB-8EB1-85AA96BD63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ta REDOY" userId="bdf92b45-d4ea-4a1c-a375-114a0375a38b" providerId="ADAL" clId="{C9AAAEF2-8F2F-4E48-B069-382F14E0269D}"/>
    <pc:docChg chg="undo custSel addSld delSld modSld">
      <pc:chgData name="Vanita REDOY" userId="bdf92b45-d4ea-4a1c-a375-114a0375a38b" providerId="ADAL" clId="{C9AAAEF2-8F2F-4E48-B069-382F14E0269D}" dt="2024-07-02T23:55:53.303" v="11" actId="2696"/>
      <pc:docMkLst>
        <pc:docMk/>
      </pc:docMkLst>
      <pc:sldChg chg="modSp add del mod">
        <pc:chgData name="Vanita REDOY" userId="bdf92b45-d4ea-4a1c-a375-114a0375a38b" providerId="ADAL" clId="{C9AAAEF2-8F2F-4E48-B069-382F14E0269D}" dt="2024-07-02T23:55:08.599" v="5" actId="2696"/>
        <pc:sldMkLst>
          <pc:docMk/>
          <pc:sldMk cId="0" sldId="257"/>
        </pc:sldMkLst>
        <pc:spChg chg="mod">
          <ac:chgData name="Vanita REDOY" userId="bdf92b45-d4ea-4a1c-a375-114a0375a38b" providerId="ADAL" clId="{C9AAAEF2-8F2F-4E48-B069-382F14E0269D}" dt="2024-07-02T23:54:19.962" v="0" actId="6549"/>
          <ac:spMkLst>
            <pc:docMk/>
            <pc:sldMk cId="0" sldId="257"/>
            <ac:spMk id="105" creationId="{00000000-0000-0000-0000-000000000000}"/>
          </ac:spMkLst>
        </pc:spChg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58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59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0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1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2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3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4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5"/>
        </pc:sldMkLst>
      </pc:sldChg>
      <pc:sldChg chg="del">
        <pc:chgData name="Vanita REDOY" userId="bdf92b45-d4ea-4a1c-a375-114a0375a38b" providerId="ADAL" clId="{C9AAAEF2-8F2F-4E48-B069-382F14E0269D}" dt="2024-07-02T23:54:48.863" v="1" actId="2696"/>
        <pc:sldMkLst>
          <pc:docMk/>
          <pc:sldMk cId="0" sldId="266"/>
        </pc:sldMkLst>
      </pc:sldChg>
      <pc:sldChg chg="del">
        <pc:chgData name="Vanita REDOY" userId="bdf92b45-d4ea-4a1c-a375-114a0375a38b" providerId="ADAL" clId="{C9AAAEF2-8F2F-4E48-B069-382F14E0269D}" dt="2024-07-02T23:54:54.835" v="2" actId="2696"/>
        <pc:sldMkLst>
          <pc:docMk/>
          <pc:sldMk cId="0" sldId="267"/>
        </pc:sldMkLst>
      </pc:sldChg>
      <pc:sldChg chg="del">
        <pc:chgData name="Vanita REDOY" userId="bdf92b45-d4ea-4a1c-a375-114a0375a38b" providerId="ADAL" clId="{C9AAAEF2-8F2F-4E48-B069-382F14E0269D}" dt="2024-07-02T23:55:00.129" v="3" actId="2696"/>
        <pc:sldMkLst>
          <pc:docMk/>
          <pc:sldMk cId="0" sldId="268"/>
        </pc:sldMkLst>
      </pc:sldChg>
      <pc:sldChg chg="modSp mod">
        <pc:chgData name="Vanita REDOY" userId="bdf92b45-d4ea-4a1c-a375-114a0375a38b" providerId="ADAL" clId="{C9AAAEF2-8F2F-4E48-B069-382F14E0269D}" dt="2024-07-02T23:55:35.353" v="10" actId="20577"/>
        <pc:sldMkLst>
          <pc:docMk/>
          <pc:sldMk cId="0" sldId="275"/>
        </pc:sldMkLst>
        <pc:spChg chg="mod">
          <ac:chgData name="Vanita REDOY" userId="bdf92b45-d4ea-4a1c-a375-114a0375a38b" providerId="ADAL" clId="{C9AAAEF2-8F2F-4E48-B069-382F14E0269D}" dt="2024-07-02T23:55:35.353" v="10" actId="20577"/>
          <ac:spMkLst>
            <pc:docMk/>
            <pc:sldMk cId="0" sldId="275"/>
            <ac:spMk id="347" creationId="{00000000-0000-0000-0000-000000000000}"/>
          </ac:spMkLst>
        </pc:spChg>
      </pc:sldChg>
      <pc:sldChg chg="del">
        <pc:chgData name="Vanita REDOY" userId="bdf92b45-d4ea-4a1c-a375-114a0375a38b" providerId="ADAL" clId="{C9AAAEF2-8F2F-4E48-B069-382F14E0269D}" dt="2024-07-02T23:55:53.303" v="11" actId="2696"/>
        <pc:sldMkLst>
          <pc:docMk/>
          <pc:sldMk cId="0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2989-18D5-6443-E44A-D9DA3670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07241-67F4-D317-A968-E8EB780B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7E54-A89A-95BC-64C0-63A8AB4C2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C80-1342-0EE6-77D1-B21438D6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892D1-C521-4241-BBF2-D66905FDC5C3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581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6" name="Google Shape;7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4cf92f5a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f4cf92f5a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3" descr="{&quot;HashCode&quot;:-45436510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581126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6DB-32DE-9D1C-A499-06E9460E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D6087C21-EA33-ACEC-29A4-60EB97F78B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38" b="1430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F38AA-6D17-DD78-05EB-8999F147A72E}"/>
              </a:ext>
            </a:extLst>
          </p:cNvPr>
          <p:cNvGrpSpPr/>
          <p:nvPr/>
        </p:nvGrpSpPr>
        <p:grpSpPr>
          <a:xfrm>
            <a:off x="0" y="1814273"/>
            <a:ext cx="12192000" cy="4540107"/>
            <a:chOff x="3544" y="1909969"/>
            <a:chExt cx="12192000" cy="4540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ED9CD-EE05-A3CC-73F5-492FB5ED1D6C}"/>
                </a:ext>
              </a:extLst>
            </p:cNvPr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D1727F-170E-BDFB-EB01-99558065BDDF}"/>
                </a:ext>
              </a:extLst>
            </p:cNvPr>
            <p:cNvSpPr/>
            <p:nvPr/>
          </p:nvSpPr>
          <p:spPr>
            <a:xfrm>
              <a:off x="341197" y="1909972"/>
              <a:ext cx="5857584" cy="4540102"/>
            </a:xfrm>
            <a:prstGeom prst="rect">
              <a:avLst/>
            </a:prstGeom>
            <a:solidFill>
              <a:srgbClr val="F533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79017C5-8D35-655A-42D2-C458264A3972}"/>
                </a:ext>
              </a:extLst>
            </p:cNvPr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97CA66A-4577-F098-22DC-7DBEEB7788B5}"/>
                </a:ext>
              </a:extLst>
            </p:cNvPr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AD033-47AF-64B5-B807-D389BD05FCAE}"/>
              </a:ext>
            </a:extLst>
          </p:cNvPr>
          <p:cNvGrpSpPr/>
          <p:nvPr/>
        </p:nvGrpSpPr>
        <p:grpSpPr>
          <a:xfrm>
            <a:off x="324999" y="2351761"/>
            <a:ext cx="6589617" cy="3290898"/>
            <a:chOff x="324999" y="2351761"/>
            <a:chExt cx="6589617" cy="3290898"/>
          </a:xfrm>
        </p:grpSpPr>
        <p:sp>
          <p:nvSpPr>
            <p:cNvPr id="9" name="Google Shape;91;p1">
              <a:extLst>
                <a:ext uri="{FF2B5EF4-FFF2-40B4-BE49-F238E27FC236}">
                  <a16:creationId xmlns:a16="http://schemas.microsoft.com/office/drawing/2014/main" id="{4E259CB5-FEB6-2042-C481-12EB360132CC}"/>
                </a:ext>
              </a:extLst>
            </p:cNvPr>
            <p:cNvSpPr/>
            <p:nvPr/>
          </p:nvSpPr>
          <p:spPr>
            <a:xfrm>
              <a:off x="478495" y="3557413"/>
              <a:ext cx="5729395" cy="1661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en-US" sz="4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CDRTs &amp; Communication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endPara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2;p1">
              <a:extLst>
                <a:ext uri="{FF2B5EF4-FFF2-40B4-BE49-F238E27FC236}">
                  <a16:creationId xmlns:a16="http://schemas.microsoft.com/office/drawing/2014/main" id="{5C5BABCC-525A-2249-FFD7-2F30C65EBAB6}"/>
                </a:ext>
              </a:extLst>
            </p:cNvPr>
            <p:cNvSpPr/>
            <p:nvPr/>
          </p:nvSpPr>
          <p:spPr>
            <a:xfrm>
              <a:off x="478496" y="5211812"/>
              <a:ext cx="643612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100" b="0" i="0" u="none" strike="noStrike" cap="none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For Community Disaster Response Teams</a:t>
              </a:r>
              <a:endParaRPr sz="2100" b="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59A31C01-99C1-533A-8B38-26A52FCA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f4cf92f5a7_0_13"/>
          <p:cNvSpPr/>
          <p:nvPr/>
        </p:nvSpPr>
        <p:spPr>
          <a:xfrm>
            <a:off x="-16474" y="-5348"/>
            <a:ext cx="4211100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f4cf92f5a7_0_13"/>
          <p:cNvSpPr txBox="1"/>
          <p:nvPr/>
        </p:nvSpPr>
        <p:spPr>
          <a:xfrm>
            <a:off x="285160" y="869821"/>
            <a:ext cx="380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Activity: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36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using the two-way radios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7" name="Google Shape;347;g1f4cf92f5a7_0_13"/>
          <p:cNvSpPr txBox="1"/>
          <p:nvPr/>
        </p:nvSpPr>
        <p:spPr>
          <a:xfrm>
            <a:off x="5019040" y="1641241"/>
            <a:ext cx="645619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BEFORE: 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Participants will be broken into  groups.</a:t>
            </a: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Calibri"/>
              <a:buChar char="•"/>
            </a:pP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Each group will be given two hand-held radios.</a:t>
            </a: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Calibri"/>
              <a:buChar char="•"/>
            </a:pP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Calibri"/>
              <a:buChar char="•"/>
            </a:pPr>
            <a:r>
              <a:rPr lang="en-US" sz="24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Each group will be given 15 minutes to practice using the radios.</a:t>
            </a:r>
            <a:endParaRPr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185D688-9801-8B96-84F7-8474282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Google Shape;358;p2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698230" y="638259"/>
            <a:ext cx="278164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Working 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With Others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4499322" y="1081504"/>
            <a:ext cx="7435348" cy="3774976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4807999" y="1387807"/>
            <a:ext cx="691954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 aware 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of information being circulated it can become contradictory and disruptive causing isolation and fear among the affected communities.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Find out 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if there is an existing CEA group and join. This allows for sharing of information and improved planning on needs and state of local media and communications.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Coordinate</a:t>
            </a:r>
            <a:r>
              <a:rPr lang="en-US" sz="18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with other departments in your NS and be aware of the information shared as this will provide for better CEA involvement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75;g2ad184e0394_0_1">
            <a:extLst>
              <a:ext uri="{FF2B5EF4-FFF2-40B4-BE49-F238E27FC236}">
                <a16:creationId xmlns:a16="http://schemas.microsoft.com/office/drawing/2014/main" id="{D74EF24C-C189-BF59-4102-9480FEA3F0DA}"/>
              </a:ext>
            </a:extLst>
          </p:cNvPr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BA82D-B631-7699-587D-A9E52D386B41}"/>
              </a:ext>
            </a:extLst>
          </p:cNvPr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8" name="Google Shape;788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789" name="Google Shape;789;p45"/>
            <p:cNvSpPr/>
            <p:nvPr/>
          </p:nvSpPr>
          <p:spPr>
            <a:xfrm>
              <a:off x="513332" y="2450303"/>
              <a:ext cx="34358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n-US" sz="4000" b="1" dirty="0">
                  <a:solidFill>
                    <a:srgbClr val="F5333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Get Involved</a:t>
              </a:r>
              <a:endParaRPr sz="4000" b="1" i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rPr>
                <a:t>There are many ways of becoming a part  of the world’s largest humanitarian network</a:t>
              </a:r>
              <a:endPara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endParaRPr>
            </a:p>
          </p:txBody>
        </p:sp>
      </p:grpSp>
      <p:sp>
        <p:nvSpPr>
          <p:cNvPr id="791" name="Google Shape;791;p45"/>
          <p:cNvSpPr/>
          <p:nvPr/>
        </p:nvSpPr>
        <p:spPr>
          <a:xfrm>
            <a:off x="4568644" y="1221423"/>
            <a:ext cx="72658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Volunteer, Donate, Join Us In Partnership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or share our appeals and stories on social media. Find out more about IFRC and learn how to contact your National Red Cross or Red Crescent Society, at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www.ifrc.org.</a:t>
            </a:r>
            <a:endParaRPr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" name="Google Shape;791;p45">
            <a:extLst>
              <a:ext uri="{FF2B5EF4-FFF2-40B4-BE49-F238E27FC236}">
                <a16:creationId xmlns:a16="http://schemas.microsoft.com/office/drawing/2014/main" id="{A66DB9B1-FB5C-7AC1-8B5A-A321EE023F24}"/>
              </a:ext>
            </a:extLst>
          </p:cNvPr>
          <p:cNvSpPr/>
          <p:nvPr/>
        </p:nvSpPr>
        <p:spPr>
          <a:xfrm>
            <a:off x="4565087" y="4135297"/>
            <a:ext cx="7269369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 stay informed about Caribbean disaster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activities or to access additional information on available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trainings, training materials, research and information management tools,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visit: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  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21117-F42C-CD68-2D48-2E13F5472C27}"/>
              </a:ext>
            </a:extLst>
          </p:cNvPr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0D1FD8-BA5E-EDE4-5791-9D2EB06910E4}"/>
                </a:ext>
              </a:extLst>
            </p:cNvPr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2C58EA-FE09-FF54-E7BD-1766BDBAC13B}"/>
                  </a:ext>
                </a:extLst>
              </p:cNvPr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CADRIM.IFRC</a:t>
                </a:r>
              </a:p>
            </p:txBody>
          </p:sp>
          <p:pic>
            <p:nvPicPr>
              <p:cNvPr id="13" name="Picture 1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A644985-6108-0040-3448-D2280ECE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B97660-ACA1-DB68-AF31-5F27CE89C0E6}"/>
                </a:ext>
              </a:extLst>
            </p:cNvPr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164AC-2899-DFE4-B460-8D97F35992DD}"/>
                  </a:ext>
                </a:extLst>
              </p:cNvPr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15" name="Picture 1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1C739D-AA70-2F3F-267C-2E95BE31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2D0DA9-E2D1-0ABD-4E68-46C237430726}"/>
                </a:ext>
              </a:extLst>
            </p:cNvPr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5FD7C-BCEA-7094-F0CE-F4104ADBE4B1}"/>
                  </a:ext>
                </a:extLst>
              </p:cNvPr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 Nova" panose="020B0504020202020204" pitchFamily="34" charset="0"/>
                  </a:rPr>
                  <a:t>: @CADRIM_IFRC</a:t>
                </a:r>
              </a:p>
            </p:txBody>
          </p:sp>
          <p:pic>
            <p:nvPicPr>
              <p:cNvPr id="4098" name="Picture 2" descr="Twitter Logo, Social Media Logo, Self Adhesive Sticker, New Twitter Logo, X  Logo, X Sticker, New Twitter Brand (Pack of 16) (Circle, 50mm x 50mm)  (S10040) : Amazon.co.uk: Automotive">
                <a:extLst>
                  <a:ext uri="{FF2B5EF4-FFF2-40B4-BE49-F238E27FC236}">
                    <a16:creationId xmlns:a16="http://schemas.microsoft.com/office/drawing/2014/main" id="{A6F197DA-F7E9-FF2F-1F52-CC36D79DB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494809CE-999D-2282-2720-681DB1DA0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</p:spPr>
      </p:pic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ACC4DB1A-340E-52B7-FA31-973CB8DEA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713" y="240081"/>
            <a:ext cx="2250989" cy="1016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16C55-BA20-D3CE-700B-1BD4B248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27130A8-E259-AD8E-EE58-7479C8ECE1B1}"/>
              </a:ext>
            </a:extLst>
          </p:cNvPr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Acknowledgements</a:t>
            </a:r>
            <a:endParaRPr sz="40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BD614-2D36-8D9F-4C10-13F12C5C2EE3}"/>
              </a:ext>
            </a:extLst>
          </p:cNvPr>
          <p:cNvSpPr txBox="1"/>
          <p:nvPr/>
        </p:nvSpPr>
        <p:spPr>
          <a:xfrm>
            <a:off x="957444" y="1574800"/>
            <a:ext cx="104319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thank the Belize Red Cross, Grenada Red Cross, Guyana Red Cross, Jamaica Red Cross, St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Vincent and the Grenadines Red Cross, Trinidad and Tobago Red Cross and the Caribbean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Emergency Management Agency (CDEMA) for their commitment to collaborating with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Caribbean Disaster Risk Management (CADRIM) Reference Centre. Together, we reviewed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revised the CDRT Training Material, enhancing its relevance and effectiveness in disaster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training. Your dedication exemplifies the spirit of cooperation within the humanitarian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community, and we deeply appreciate your invaluable contributions.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23B28-181C-0BAA-8478-5FCB614B4E49}"/>
              </a:ext>
            </a:extLst>
          </p:cNvPr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867B5-9407-5DD8-F64E-03EA64C371BD}"/>
              </a:ext>
            </a:extLst>
          </p:cNvPr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2050" name="Picture 2" descr="Caribbean Disaster Emergency Management Agency (CDEMA) - EECentre">
              <a:extLst>
                <a:ext uri="{FF2B5EF4-FFF2-40B4-BE49-F238E27FC236}">
                  <a16:creationId xmlns:a16="http://schemas.microsoft.com/office/drawing/2014/main" id="{EB6528CF-10BF-13D5-1DE5-456BE8FC0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752" y="5014832"/>
              <a:ext cx="2398913" cy="8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elize Red Cross Society">
              <a:extLst>
                <a:ext uri="{FF2B5EF4-FFF2-40B4-BE49-F238E27FC236}">
                  <a16:creationId xmlns:a16="http://schemas.microsoft.com/office/drawing/2014/main" id="{0B2FE72C-F7C6-22BE-CE9A-D880C9A8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89" y="4850744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nada Red Cross Society">
              <a:extLst>
                <a:ext uri="{FF2B5EF4-FFF2-40B4-BE49-F238E27FC236}">
                  <a16:creationId xmlns:a16="http://schemas.microsoft.com/office/drawing/2014/main" id="{425CE8EE-560D-B871-A9C5-0D1ECD25E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740" y="4908320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he Guyana Red Cross Society">
              <a:extLst>
                <a:ext uri="{FF2B5EF4-FFF2-40B4-BE49-F238E27FC236}">
                  <a16:creationId xmlns:a16="http://schemas.microsoft.com/office/drawing/2014/main" id="{31F45285-9BA9-D5C7-95E0-7874859C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14" y="4902024"/>
              <a:ext cx="1076345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ur Today">
              <a:extLst>
                <a:ext uri="{FF2B5EF4-FFF2-40B4-BE49-F238E27FC236}">
                  <a16:creationId xmlns:a16="http://schemas.microsoft.com/office/drawing/2014/main" id="{84EA7283-075B-9299-FA26-9E7B9978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74" y="4997457"/>
              <a:ext cx="1272551" cy="8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. Vincent and the Grenadines Red Cross Headquarters">
              <a:extLst>
                <a:ext uri="{FF2B5EF4-FFF2-40B4-BE49-F238E27FC236}">
                  <a16:creationId xmlns:a16="http://schemas.microsoft.com/office/drawing/2014/main" id="{8817BF5E-D003-7EAC-93C6-FF68A0D26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1270" r="34569" b="19943"/>
            <a:stretch/>
          </p:blipFill>
          <p:spPr bwMode="auto">
            <a:xfrm>
              <a:off x="6543438" y="4737441"/>
              <a:ext cx="1263761" cy="12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&amp;T Red Cross warns of fraudsters | Loop Trinidad &amp; Tobago">
              <a:extLst>
                <a:ext uri="{FF2B5EF4-FFF2-40B4-BE49-F238E27FC236}">
                  <a16:creationId xmlns:a16="http://schemas.microsoft.com/office/drawing/2014/main" id="{775C70FE-67E4-A020-2B51-414CF1E3B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17217"/>
            <a:stretch/>
          </p:blipFill>
          <p:spPr bwMode="auto">
            <a:xfrm>
              <a:off x="8047572" y="4864681"/>
              <a:ext cx="1263761" cy="10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33576" y="1608366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Objectives</a:t>
            </a:r>
            <a:endParaRPr sz="4000" b="0" i="0" u="none" strike="noStrike" cap="none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46945" y="2481768"/>
            <a:ext cx="1071308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Understand what is a two-way radio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Understand the basics of using a two-way radio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76" y="519479"/>
            <a:ext cx="1067378" cy="92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021242-D63D-E58A-369C-67C84FD20D37}"/>
              </a:ext>
            </a:extLst>
          </p:cNvPr>
          <p:cNvSpPr/>
          <p:nvPr/>
        </p:nvSpPr>
        <p:spPr>
          <a:xfrm>
            <a:off x="4194578" y="-5347"/>
            <a:ext cx="799742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Google Shape;266;p1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256218" y="638259"/>
            <a:ext cx="385858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Modes Of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Communication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Runner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Landline Telephones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Cell Phones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Two-way Radios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Electronic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 Phones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074" name="Picture 2" descr="WhatsApp - Wikipedia">
            <a:extLst>
              <a:ext uri="{FF2B5EF4-FFF2-40B4-BE49-F238E27FC236}">
                <a16:creationId xmlns:a16="http://schemas.microsoft.com/office/drawing/2014/main" id="{FF8E0D0E-2892-8D92-E099-316CDD27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95" y="3169835"/>
            <a:ext cx="1511211" cy="1520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ridium 9555 Satellite Phone Standard Package | Satellite Phone Store">
            <a:extLst>
              <a:ext uri="{FF2B5EF4-FFF2-40B4-BE49-F238E27FC236}">
                <a16:creationId xmlns:a16="http://schemas.microsoft.com/office/drawing/2014/main" id="{856BD6CE-8869-4361-CED7-D70AD8880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5817" y="2992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Two-Way Radios H-6112 - Uline">
            <a:extLst>
              <a:ext uri="{FF2B5EF4-FFF2-40B4-BE49-F238E27FC236}">
                <a16:creationId xmlns:a16="http://schemas.microsoft.com/office/drawing/2014/main" id="{DB4687DE-96C9-EAE5-0832-DCE1FB3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3" y="3708265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put Overloading Information Overload Concept Young Women Running Away  From Information Stream Pursuing Him Concept Of Person Overwhelmed By  Information Colorful Vector Illustration In Flat Cartoon Style Stock  Illustration - Download Image">
            <a:extLst>
              <a:ext uri="{FF2B5EF4-FFF2-40B4-BE49-F238E27FC236}">
                <a16:creationId xmlns:a16="http://schemas.microsoft.com/office/drawing/2014/main" id="{413D5B45-0779-B8FC-A2DA-8AB116C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8" y="0"/>
            <a:ext cx="2400915" cy="240091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nasonic KX-TS880MXBD Corded Landline Phone Price in India - Buy Panasonic  KX-TS880MXBD Corded Landline Phone online at Flipkart.com">
            <a:extLst>
              <a:ext uri="{FF2B5EF4-FFF2-40B4-BE49-F238E27FC236}">
                <a16:creationId xmlns:a16="http://schemas.microsoft.com/office/drawing/2014/main" id="{4400DF8A-8259-2C8E-75B3-24573AAB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37" y="151055"/>
            <a:ext cx="2465321" cy="2384192"/>
          </a:xfrm>
          <a:prstGeom prst="ellipse">
            <a:avLst/>
          </a:prstGeom>
          <a:noFill/>
          <a:ln>
            <a:solidFill>
              <a:srgbClr val="F533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7534-9921-5E1D-8127-6DF36FF4BF2F}"/>
              </a:ext>
            </a:extLst>
          </p:cNvPr>
          <p:cNvGrpSpPr/>
          <p:nvPr/>
        </p:nvGrpSpPr>
        <p:grpSpPr>
          <a:xfrm>
            <a:off x="8150617" y="4091704"/>
            <a:ext cx="2991261" cy="2621163"/>
            <a:chOff x="7724185" y="4029726"/>
            <a:chExt cx="3106311" cy="2766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84" name="Picture 12" descr="Apple iPhone 12 Cell Phone Review - Consumer Reports">
              <a:extLst>
                <a:ext uri="{FF2B5EF4-FFF2-40B4-BE49-F238E27FC236}">
                  <a16:creationId xmlns:a16="http://schemas.microsoft.com/office/drawing/2014/main" id="{FFFDD6F2-50E8-866F-E1FE-7AB921A2F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449" y="4600499"/>
              <a:ext cx="2741047" cy="200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F54D26-DB80-0A73-D8B6-1F9B7B938F95}"/>
                </a:ext>
              </a:extLst>
            </p:cNvPr>
            <p:cNvGrpSpPr/>
            <p:nvPr/>
          </p:nvGrpSpPr>
          <p:grpSpPr>
            <a:xfrm>
              <a:off x="7724185" y="4029726"/>
              <a:ext cx="2766296" cy="2766296"/>
              <a:chOff x="7724185" y="4029726"/>
              <a:chExt cx="2766296" cy="2766296"/>
            </a:xfrm>
          </p:grpSpPr>
          <p:pic>
            <p:nvPicPr>
              <p:cNvPr id="3092" name="Picture 20" descr="Cell phone stock vector. Illustration of cell, broadcast - 21611499">
                <a:extLst>
                  <a:ext uri="{FF2B5EF4-FFF2-40B4-BE49-F238E27FC236}">
                    <a16:creationId xmlns:a16="http://schemas.microsoft.com/office/drawing/2014/main" id="{969D1DC9-14B1-8C0E-FB9B-8112CA49C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185" y="4029726"/>
                <a:ext cx="2766296" cy="276629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5CA1C7-D3C5-E32C-EA67-2CC93FC91364}"/>
                  </a:ext>
                </a:extLst>
              </p:cNvPr>
              <p:cNvSpPr/>
              <p:nvPr/>
            </p:nvSpPr>
            <p:spPr>
              <a:xfrm rot="20391947">
                <a:off x="8607154" y="4575898"/>
                <a:ext cx="1000359" cy="15750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94" name="Picture 22" descr="Iridium Extreme Satellite Phone | Iridium 9575 | Blue Sky Network">
            <a:extLst>
              <a:ext uri="{FF2B5EF4-FFF2-40B4-BE49-F238E27FC236}">
                <a16:creationId xmlns:a16="http://schemas.microsoft.com/office/drawing/2014/main" id="{88F8FF8B-F762-6F90-3CC7-473C466A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62" y="1518536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4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24" r="4988"/>
          <a:stretch/>
        </p:blipFill>
        <p:spPr>
          <a:xfrm>
            <a:off x="2976880" y="0"/>
            <a:ext cx="9215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4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968933" y="638259"/>
            <a:ext cx="2240239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 Way Radios</a:t>
            </a:r>
            <a:endParaRPr sz="18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What Are Two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Way Radios?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4628015" y="441758"/>
            <a:ext cx="7435348" cy="1672863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5036389" y="539545"/>
            <a:ext cx="6618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Two-way radios include a variety of devices and are often defined by the frequencies (or channels) they are designed to operate on. Radios capable of more powerful transmissions typically require a license from your local Telecommunications Authority.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190343" y="1452794"/>
            <a:ext cx="53848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Two-way radios operate by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transmitting and receiving</a:t>
            </a:r>
            <a:r>
              <a:rPr lang="en-US" sz="1800" b="1" dirty="0">
                <a:solidFill>
                  <a:srgbClr val="18B6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 certain frequencies.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 radios, frequencies are typically divided into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several discrete channels.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Only one person can speak</a:t>
            </a:r>
            <a:r>
              <a:rPr lang="en-US" sz="1800" b="1" dirty="0">
                <a:solidFill>
                  <a:srgbClr val="18B6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 a channel at a time, more channel availability means more conversations can happen in the area.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Each team is typically </a:t>
            </a:r>
            <a:r>
              <a:rPr lang="en-US" sz="18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assigned a channel to use</a:t>
            </a:r>
            <a:r>
              <a:rPr lang="en-US" sz="1800" b="1" dirty="0">
                <a:solidFill>
                  <a:srgbClr val="18B6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as part of the communications plan.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49527" y="4980752"/>
            <a:ext cx="564203" cy="71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5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14264" y="3809913"/>
            <a:ext cx="634728" cy="72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29634" y="2627513"/>
            <a:ext cx="803989" cy="69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87318" y="1487428"/>
            <a:ext cx="888620" cy="64883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910875" y="638259"/>
            <a:ext cx="235635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 Way Radios</a:t>
            </a:r>
            <a:endParaRPr sz="18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Do They Work?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910875" y="638259"/>
            <a:ext cx="235635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Two Way Radios</a:t>
            </a:r>
            <a:endParaRPr sz="18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How Do They Work?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9" name="Google Shape;309;p16"/>
          <p:cNvPicPr preferRelativeResize="0"/>
          <p:nvPr/>
        </p:nvPicPr>
        <p:blipFill rotWithShape="1">
          <a:blip r:embed="rId3">
            <a:alphaModFix/>
          </a:blip>
          <a:srcRect r="25469"/>
          <a:stretch/>
        </p:blipFill>
        <p:spPr>
          <a:xfrm>
            <a:off x="4382767" y="811437"/>
            <a:ext cx="7809233" cy="43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7" descr="A person shooting an objec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1833" t="7803" r="20423" b="7966"/>
          <a:stretch/>
        </p:blipFill>
        <p:spPr>
          <a:xfrm>
            <a:off x="3058160" y="0"/>
            <a:ext cx="9133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212676" y="638259"/>
            <a:ext cx="379326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Tips On Using Two-Way Radios</a:t>
            </a:r>
            <a:endParaRPr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4499322" y="3597825"/>
            <a:ext cx="7435348" cy="2264495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4659086" y="3695593"/>
            <a:ext cx="68217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Select a channel</a:t>
            </a: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 for “traffic” first to see if the channel is clear.</a:t>
            </a:r>
            <a:endParaRPr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</a:t>
            </a:r>
            <a:r>
              <a:rPr lang="en-US" sz="1800" dirty="0" err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chanel</a:t>
            </a: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clear p</a:t>
            </a: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ress the Push-to-talk button </a:t>
            </a: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speak.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Speak across the radio microphone rather than directly into it.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Keep the antenna in a vertical position when talking.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Release the push-to-talk button when done speaking.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954418" y="638259"/>
            <a:ext cx="226926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Phonetic Alphabet</a:t>
            </a:r>
            <a:endParaRPr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3A3E1F-E1D3-279A-C608-C55E6EFDE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61513"/>
              </p:ext>
            </p:extLst>
          </p:nvPr>
        </p:nvGraphicFramePr>
        <p:xfrm>
          <a:off x="4932203" y="1762626"/>
          <a:ext cx="6426677" cy="332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877">
                  <a:extLst>
                    <a:ext uri="{9D8B030D-6E8A-4147-A177-3AD203B41FA5}">
                      <a16:colId xmlns:a16="http://schemas.microsoft.com/office/drawing/2014/main" val="373361822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638467979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8347952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989593120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392810673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98287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Alfa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Juliet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Sierra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51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Bravo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Kilo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Tango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6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Charlie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Uniform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88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Delta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Mike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Victor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2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Echo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November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Whiskey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2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Foxtrot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Oscar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 ray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50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Golf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Papa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Yankee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9479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Hotel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Quebec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Zulu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8981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India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5333F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Romeo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5333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404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611</Words>
  <Application>Microsoft Office PowerPoint</Application>
  <PresentationFormat>Widescreen</PresentationFormat>
  <Paragraphs>128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Nova</vt:lpstr>
      <vt:lpstr>Calibri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Nicholas</dc:creator>
  <cp:lastModifiedBy>Vanita REDOY</cp:lastModifiedBy>
  <cp:revision>3</cp:revision>
  <dcterms:created xsi:type="dcterms:W3CDTF">2021-09-10T07:38:40Z</dcterms:created>
  <dcterms:modified xsi:type="dcterms:W3CDTF">2024-07-02T23:56:00Z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2022-06-01T21:21:28Z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186d326f-df88-44c7-af77-118ae34c6213</vt:lpwstr>
  </property>
  <property fmtid="{D5CDD505-2E9C-101B-9397-08002B2CF9AE}" pid="8" name="MSIP_Label_caf3f7fd-5cd4-4287-9002-aceb9af13c42_ContentBits">
    <vt:lpwstr>2</vt:lpwstr>
  </property>
</Properties>
</file>