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310" r:id="rId2"/>
    <p:sldId id="30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12" r:id="rId30"/>
    <p:sldId id="311"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74BTpHjDNiXY5SM5tQdta70w6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70BAD-7AC3-4210-BB3F-02314DA7D731}" v="1" dt="2024-07-03T00:11:34.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62" autoAdjust="0"/>
  </p:normalViewPr>
  <p:slideViewPr>
    <p:cSldViewPr snapToGrid="0">
      <p:cViewPr varScale="1">
        <p:scale>
          <a:sx n="57" d="100"/>
          <a:sy n="57" d="100"/>
        </p:scale>
        <p:origin x="9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AD470BAD-7AC3-4210-BB3F-02314DA7D731}"/>
    <pc:docChg chg="custSel addSld modSld">
      <pc:chgData name="Vanita REDOY" userId="bdf92b45-d4ea-4a1c-a375-114a0375a38b" providerId="ADAL" clId="{AD470BAD-7AC3-4210-BB3F-02314DA7D731}" dt="2024-07-03T00:11:55.811" v="536" actId="20577"/>
      <pc:docMkLst>
        <pc:docMk/>
      </pc:docMkLst>
      <pc:sldChg chg="addSp modSp mod">
        <pc:chgData name="Vanita REDOY" userId="bdf92b45-d4ea-4a1c-a375-114a0375a38b" providerId="ADAL" clId="{AD470BAD-7AC3-4210-BB3F-02314DA7D731}" dt="2024-07-03T00:11:55.811" v="536" actId="20577"/>
        <pc:sldMkLst>
          <pc:docMk/>
          <pc:sldMk cId="0" sldId="282"/>
        </pc:sldMkLst>
        <pc:spChg chg="add mod">
          <ac:chgData name="Vanita REDOY" userId="bdf92b45-d4ea-4a1c-a375-114a0375a38b" providerId="ADAL" clId="{AD470BAD-7AC3-4210-BB3F-02314DA7D731}" dt="2024-07-03T00:11:55.811" v="536" actId="20577"/>
          <ac:spMkLst>
            <pc:docMk/>
            <pc:sldMk cId="0" sldId="282"/>
            <ac:spMk id="2" creationId="{8B09D60E-407D-6ECD-6C6F-D84820756264}"/>
          </ac:spMkLst>
        </pc:spChg>
        <pc:spChg chg="mod">
          <ac:chgData name="Vanita REDOY" userId="bdf92b45-d4ea-4a1c-a375-114a0375a38b" providerId="ADAL" clId="{AD470BAD-7AC3-4210-BB3F-02314DA7D731}" dt="2024-07-03T00:08:40.024" v="192" actId="20577"/>
          <ac:spMkLst>
            <pc:docMk/>
            <pc:sldMk cId="0" sldId="282"/>
            <ac:spMk id="436" creationId="{00000000-0000-0000-0000-000000000000}"/>
          </ac:spMkLst>
        </pc:spChg>
        <pc:spChg chg="mod">
          <ac:chgData name="Vanita REDOY" userId="bdf92b45-d4ea-4a1c-a375-114a0375a38b" providerId="ADAL" clId="{AD470BAD-7AC3-4210-BB3F-02314DA7D731}" dt="2024-07-03T00:11:22.257" v="528" actId="20577"/>
          <ac:spMkLst>
            <pc:docMk/>
            <pc:sldMk cId="0" sldId="282"/>
            <ac:spMk id="442" creationId="{00000000-0000-0000-0000-000000000000}"/>
          </ac:spMkLst>
        </pc:spChg>
      </pc:sldChg>
      <pc:sldChg chg="add">
        <pc:chgData name="Vanita REDOY" userId="bdf92b45-d4ea-4a1c-a375-114a0375a38b" providerId="ADAL" clId="{AD470BAD-7AC3-4210-BB3F-02314DA7D731}" dt="2024-07-03T00:07:04.389" v="0" actId="2890"/>
        <pc:sldMkLst>
          <pc:docMk/>
          <pc:sldMk cId="3773683983"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are the items that you should include in the “grab and go” bag?</a:t>
            </a:r>
            <a:endParaRPr/>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impromptu circumstances CDRTs may be responsible for opening a shelter to a community. Once permission is granted to open an alternative shelter the following should be done:</a:t>
            </a:r>
            <a:endParaRPr/>
          </a:p>
          <a:p>
            <a:pPr marL="0" lvl="0" indent="0" algn="l" rtl="0">
              <a:spcBef>
                <a:spcPts val="0"/>
              </a:spcBef>
              <a:spcAft>
                <a:spcPts val="0"/>
              </a:spcAft>
              <a:buNone/>
            </a:pPr>
            <a:r>
              <a:rPr lang="en-US"/>
              <a:t>Inspect the building/shelter- check that essential facilities and equipment are in place and functioning (running water, toilets, communication system, electricity). Make note of any equipment that might be needed and share this with response agencies.</a:t>
            </a:r>
            <a:endParaRPr/>
          </a:p>
          <a:p>
            <a:pPr marL="0" lvl="0" indent="0" algn="l" rtl="0">
              <a:spcBef>
                <a:spcPts val="0"/>
              </a:spcBef>
              <a:spcAft>
                <a:spcPts val="0"/>
              </a:spcAft>
              <a:buNone/>
            </a:pPr>
            <a:r>
              <a:rPr lang="en-US"/>
              <a:t>Determine and allocate spaces for shelterees- how many persons could be accommodated at the shelter. Sphere guidelines outlining space requirements will be discussed later in the presentation. </a:t>
            </a:r>
            <a:endParaRPr/>
          </a:p>
          <a:p>
            <a:pPr marL="0" lvl="0" indent="0" algn="l" rtl="0">
              <a:spcBef>
                <a:spcPts val="0"/>
              </a:spcBef>
              <a:spcAft>
                <a:spcPts val="0"/>
              </a:spcAft>
              <a:buNone/>
            </a:pPr>
            <a:r>
              <a:rPr lang="en-US"/>
              <a:t>Plan for obtaining, transport etc- This should include having a proper inventory and careful checking of expiration dates and defects in canned food.</a:t>
            </a:r>
            <a:endParaRPr/>
          </a:p>
          <a:p>
            <a:pPr marL="0" lvl="0" indent="0" algn="l" rtl="0">
              <a:spcBef>
                <a:spcPts val="0"/>
              </a:spcBef>
              <a:spcAft>
                <a:spcPts val="0"/>
              </a:spcAft>
              <a:buNone/>
            </a:pPr>
            <a:r>
              <a:rPr lang="en-US"/>
              <a:t>Set up meetings to coordinate tasks- Draft rules and regulations for shelterees; prepare activities and equipment for the shelter and enlist the support of the shelterees in managing the shelter.</a:t>
            </a:r>
            <a:endParaRPr/>
          </a:p>
          <a:p>
            <a:pPr marL="0" lvl="0" indent="0" algn="l" rtl="0">
              <a:spcBef>
                <a:spcPts val="0"/>
              </a:spcBef>
              <a:spcAft>
                <a:spcPts val="0"/>
              </a:spcAft>
              <a:buNone/>
            </a:pPr>
            <a:r>
              <a:rPr lang="en-US"/>
              <a:t>Meet with shelterees to abreast them of the rules of the shelter so they will know what to expect.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5a73bc64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c5a73bc64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32" name="Google Shape;232;g2c5a73bc64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Guide or handouts to discuss the sphere core standards</a:t>
            </a:r>
            <a:endParaRPr/>
          </a:p>
          <a:p>
            <a:pPr marL="0" lvl="0" indent="0" algn="l" rtl="0">
              <a:spcBef>
                <a:spcPts val="0"/>
              </a:spcBef>
              <a:spcAft>
                <a:spcPts val="0"/>
              </a:spcAft>
              <a:buNone/>
            </a:pPr>
            <a:r>
              <a:rPr lang="en-US"/>
              <a:t>Also go through the steps for opening and closing a shelter</a:t>
            </a:r>
            <a:endParaRPr/>
          </a:p>
          <a:p>
            <a:pPr marL="0" lvl="0" indent="0" algn="l" rtl="0">
              <a:spcBef>
                <a:spcPts val="0"/>
              </a:spcBef>
              <a:spcAft>
                <a:spcPts val="0"/>
              </a:spcAft>
              <a:buNone/>
            </a:pPr>
            <a:endParaRPr/>
          </a:p>
        </p:txBody>
      </p:sp>
      <p:sp>
        <p:nvSpPr>
          <p:cNvPr id="244" name="Google Shape;2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hese would also be linked to shelteree needs identified:</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Privacy – families, women and girls need privacy. Arrangements should be made to offer privacy and protection to these persons. Some uninhibited shelterees have engaged in sexual acts in the presence of other shelterees. Codes of conduct and enforcement arrangements are necessary in shelters</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Illegal immigrants and migrants often live in marginal areas prone to hazard impact and will need collective shelters. Unfortunately they may be reluctant to use these facilities due to discrimination, abuse or fear of deportation. In an emergency the most vulnerable must be protected.</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National policies on shelter and recovery often omit the landless and socially outcast. Arrangements for these shelterees are slow in coming.</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Reluctant to leave – Shelters are often a magnet for assistance and aid. Shelterees who benefit from public and private goodwill are reluctant to leave and arrangements/encouragement for closing the shelters are necessary.</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Where permission is granted there should also be arrangements to compensate for the damage incurred</a:t>
            </a:r>
            <a:endParaRPr b="0"/>
          </a:p>
          <a:p>
            <a:pPr marL="0" lvl="0" indent="0" algn="l" rtl="0">
              <a:spcBef>
                <a:spcPts val="0"/>
              </a:spcBef>
              <a:spcAft>
                <a:spcPts val="0"/>
              </a:spcAft>
              <a:buNone/>
            </a:pPr>
            <a:br>
              <a:rPr lang="en-US" b="0"/>
            </a:br>
            <a:endParaRPr/>
          </a:p>
        </p:txBody>
      </p:sp>
      <p:sp>
        <p:nvSpPr>
          <p:cNvPr id="365" name="Google Shape;36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Security – The grouping of people present risk to children, women and men. Special arrangements are needed to protect those vulnerable to discrimination, abuse and harassment. Security should also be provided against the presence of illegal drugs and weapons.</a:t>
            </a:r>
            <a:endParaRPr/>
          </a:p>
          <a:p>
            <a:pPr marL="0" lvl="0" indent="0" algn="l" rtl="0">
              <a:spcBef>
                <a:spcPts val="0"/>
              </a:spcBef>
              <a:spcAft>
                <a:spcPts val="0"/>
              </a:spcAft>
              <a:buNone/>
            </a:pPr>
            <a:r>
              <a:rPr lang="en-US"/>
              <a:t>Water &amp; sanitation – May buildings used as shelters are not usually equipped for occupation for more than a day. Special arrangements for water and sanitation are required for the operation of shelters</a:t>
            </a:r>
            <a:endParaRPr/>
          </a:p>
          <a:p>
            <a:pPr marL="0" lvl="0" indent="0" algn="l" rtl="0">
              <a:spcBef>
                <a:spcPts val="0"/>
              </a:spcBef>
              <a:spcAft>
                <a:spcPts val="0"/>
              </a:spcAft>
              <a:buNone/>
            </a:pPr>
            <a:r>
              <a:rPr lang="en-US"/>
              <a:t>Food -Shelterees may often not have food for the duration and this need arranged. Long term sheltering e.g. volcanic eruption require special arrangements to give privacy to families and encourage self sufficiency</a:t>
            </a:r>
            <a:endParaRPr/>
          </a:p>
          <a:p>
            <a:pPr marL="0" lvl="0" indent="0" algn="l" rtl="0">
              <a:spcBef>
                <a:spcPts val="0"/>
              </a:spcBef>
              <a:spcAft>
                <a:spcPts val="0"/>
              </a:spcAft>
              <a:buNone/>
            </a:pPr>
            <a:r>
              <a:rPr lang="en-US"/>
              <a:t>Livestock &amp; animals – Shelters often prohibit these. But livestock represent wealth and persons at risk are reluctant to move away from their animals. Families have attachments to pets which if abandoned can result in psychological damage. Special arrangements should be made for animals when shelters are in operation</a:t>
            </a:r>
            <a:endParaRPr/>
          </a:p>
          <a:p>
            <a:pPr marL="0" lvl="0" indent="0" algn="l" rtl="0">
              <a:spcBef>
                <a:spcPts val="0"/>
              </a:spcBef>
              <a:spcAft>
                <a:spcPts val="0"/>
              </a:spcAft>
              <a:buNone/>
            </a:pPr>
            <a:r>
              <a:rPr lang="en-US"/>
              <a:t>Socialy displaced – unfortunately shelters can be a dumping ground for relatives wanting to have someone else care for older or infirm relatives. Homeless persons and persons with mental illnesses often end up in shelters. These persons require special medical care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0" name="Google Shape;38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5a73bc64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2c5a73bc64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5a73bc64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2c5a73bc64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856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Persons should identify possible host family shelters in their Family Emergency Plan.</a:t>
            </a:r>
            <a:endParaRPr/>
          </a:p>
          <a:p>
            <a:pPr marL="0" lvl="0" indent="0" algn="l" rtl="0">
              <a:spcBef>
                <a:spcPts val="0"/>
              </a:spcBef>
              <a:spcAft>
                <a:spcPts val="0"/>
              </a:spcAft>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 CDRT member the aim is to pre-disaster reduce the shelter risk in your community through on going improvements in construction and infrastructure that will reduce your community’s susceptibility to such risk. Shelter management post disaster should always seek to empower those affected to rebuild not just their homes (building) but their livelihoods and their community as well. Partnering with the affected populations as well as other key partners is the best way to achieve this.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4" name="Google Shape;1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8"/>
          <p:cNvSpPr>
            <a:spLocks noGrp="1"/>
          </p:cNvSpPr>
          <p:nvPr>
            <p:ph type="pic" idx="2"/>
          </p:nvPr>
        </p:nvSpPr>
        <p:spPr>
          <a:xfrm>
            <a:off x="5183188" y="987425"/>
            <a:ext cx="6172200" cy="4873625"/>
          </a:xfrm>
          <a:prstGeom prst="rect">
            <a:avLst/>
          </a:prstGeom>
          <a:noFill/>
          <a:ln>
            <a:noFill/>
          </a:ln>
        </p:spPr>
      </p:sp>
      <p:sp>
        <p:nvSpPr>
          <p:cNvPr id="69" name="Google Shape;69;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9"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4.png"/><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adrim.org/" TargetMode="External"/><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1026" name="Picture 2" descr="Media 20273 image">
            <a:extLst>
              <a:ext uri="{FF2B5EF4-FFF2-40B4-BE49-F238E27FC236}">
                <a16:creationId xmlns:a16="http://schemas.microsoft.com/office/drawing/2014/main" id="{68F13BD9-C30A-F7B0-7B29-7A35084B1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48"/>
          <a:stretch/>
        </p:blipFill>
        <p:spPr bwMode="auto">
          <a:xfrm>
            <a:off x="-14868" y="0"/>
            <a:ext cx="12206868" cy="684366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6619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en-US" sz="4400" b="1" i="0" u="none" strike="noStrike" cap="none" dirty="0">
                  <a:solidFill>
                    <a:schemeClr val="lt1"/>
                  </a:solidFill>
                  <a:latin typeface="Arial"/>
                  <a:ea typeface="Arial"/>
                  <a:cs typeface="Arial"/>
                  <a:sym typeface="Arial"/>
                </a:rPr>
                <a:t>CDRTs &amp; Shelter Management</a:t>
              </a:r>
            </a:p>
            <a:p>
              <a:pPr marL="0" marR="0" lvl="0" indent="0" algn="l" rtl="0">
                <a:spcBef>
                  <a:spcPts val="0"/>
                </a:spcBef>
                <a:spcAft>
                  <a:spcPts val="0"/>
                </a:spcAft>
                <a:buClr>
                  <a:schemeClr val="lt1"/>
                </a:buClr>
                <a:buSzPts val="5400"/>
                <a:buFont typeface="Arial"/>
                <a:buNone/>
              </a:pPr>
              <a:endParaRPr lang="en-US"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For Community Disaster Response Teams</a:t>
              </a:r>
              <a:endParaRPr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8" name="Google Shape;198;p9" descr="A group of people outside a building&#10;&#10;Description automatically generated with medium confidence"/>
          <p:cNvPicPr preferRelativeResize="0"/>
          <p:nvPr/>
        </p:nvPicPr>
        <p:blipFill rotWithShape="1">
          <a:blip r:embed="rId3">
            <a:alphaModFix/>
          </a:blip>
          <a:srcRect b="3547"/>
          <a:stretch/>
        </p:blipFill>
        <p:spPr>
          <a:xfrm>
            <a:off x="2699555" y="0"/>
            <a:ext cx="9480187" cy="6858000"/>
          </a:xfrm>
          <a:prstGeom prst="rect">
            <a:avLst/>
          </a:prstGeom>
          <a:noFill/>
          <a:ln>
            <a:noFill/>
          </a:ln>
        </p:spPr>
      </p:pic>
      <p:sp>
        <p:nvSpPr>
          <p:cNvPr id="196" name="Google Shape;196;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Role Of Your CDRT</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What is the Role of the CDRT where Shelter Management is concern?</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09" name="Google Shape;209;p11"/>
          <p:cNvSpPr txBox="1"/>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CDRT Role: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Education/ Awareness</a:t>
            </a:r>
            <a:endParaRPr sz="105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10" name="Google Shape;210;p11"/>
          <p:cNvSpPr txBox="1"/>
          <p:nvPr/>
        </p:nvSpPr>
        <p:spPr>
          <a:xfrm>
            <a:off x="4812024" y="993734"/>
            <a:ext cx="6666776" cy="50167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Encourage community members</a:t>
            </a:r>
            <a:r>
              <a:rPr lang="en-US" sz="20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learn the location of the shelters. </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Educate the community</a:t>
            </a:r>
            <a:r>
              <a:rPr lang="en-US" sz="20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about putting together a “grab and go” bag that can be taken with them to a shelter.</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Educate community members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about the rules and regulations that should be followed at a shelter.</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Identify high risk families/individuals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and review this information with them.</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Maintain periodic contact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with other CDRT members to review roles and responsibilities.</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2" name="Google Shape;222;p12"/>
          <p:cNvSpPr txBox="1"/>
          <p:nvPr/>
        </p:nvSpPr>
        <p:spPr>
          <a:xfrm>
            <a:off x="381084" y="638259"/>
            <a:ext cx="348137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Pre-Activation:</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Opening A Shelter</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23" name="Google Shape;223;p12"/>
          <p:cNvSpPr txBox="1"/>
          <p:nvPr/>
        </p:nvSpPr>
        <p:spPr>
          <a:xfrm>
            <a:off x="4923535" y="638259"/>
            <a:ext cx="6662581"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Inspect The Building/Shelter.</a:t>
            </a:r>
          </a:p>
          <a:p>
            <a:pPr marL="0" marR="0" lvl="0" indent="0" algn="l" rtl="0">
              <a:spcBef>
                <a:spcPts val="0"/>
              </a:spcBef>
              <a:spcAft>
                <a:spcPts val="0"/>
              </a:spcAft>
              <a:buNone/>
            </a:pP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Determine</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and allocate spaces for </a:t>
            </a:r>
            <a:r>
              <a:rPr lang="en-US" sz="1800" b="0" i="0" u="none" strike="noStrike" cap="none" dirty="0" err="1">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shelterees</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Coordinate </a:t>
            </a: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with state agencies for obtaining, </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transporting, receiving and storing supplies at the shelter.</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Support</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team mobilization.</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Establish &amp; maintain contact </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with relevant response agencies and interest groups. </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Set up meetings </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to coordinate tasks with other CDRT members/volunteers.</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Obtain</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all necessary forms.</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Meet</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with </a:t>
            </a:r>
            <a:r>
              <a:rPr lang="en-US" sz="1800" b="0" i="0" u="none" strike="noStrike" cap="none" dirty="0" err="1">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shelterees</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Develop a list </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of </a:t>
            </a:r>
            <a:r>
              <a:rPr lang="en-US" sz="1800" b="0" i="0" u="none" strike="noStrike" cap="none" dirty="0" err="1">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shelterees</a:t>
            </a:r>
            <a:r>
              <a:rPr lang="en-US" sz="1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needs and priorities.</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c5a73bc64c_0_0"/>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5" name="Google Shape;235;g2c5a73bc64c_0_0"/>
          <p:cNvSpPr txBox="1"/>
          <p:nvPr/>
        </p:nvSpPr>
        <p:spPr>
          <a:xfrm>
            <a:off x="414537" y="638259"/>
            <a:ext cx="34815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Activity –</a:t>
            </a: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rPr>
              <a:t>Perform A Inspection</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442;g2c5a73bc64c_0_12">
            <a:extLst>
              <a:ext uri="{FF2B5EF4-FFF2-40B4-BE49-F238E27FC236}">
                <a16:creationId xmlns:a16="http://schemas.microsoft.com/office/drawing/2014/main" id="{7C901582-31A3-6A46-57DA-30900BAD0957}"/>
              </a:ext>
            </a:extLst>
          </p:cNvPr>
          <p:cNvSpPr txBox="1"/>
          <p:nvPr/>
        </p:nvSpPr>
        <p:spPr>
          <a:xfrm>
            <a:off x="4625637" y="950322"/>
            <a:ext cx="7122000" cy="4247286"/>
          </a:xfrm>
          <a:prstGeom prst="rect">
            <a:avLst/>
          </a:prstGeom>
          <a:noFill/>
          <a:ln>
            <a:noFill/>
          </a:ln>
        </p:spPr>
        <p:txBody>
          <a:bodyPr spcFirstLastPara="1" wrap="square" lIns="91425" tIns="91425" rIns="91425" bIns="91425" anchor="t" anchorCtr="0">
            <a:spAutoFit/>
          </a:bodyPr>
          <a:lstStyle/>
          <a:p>
            <a:pPr marL="457200" lvl="0" indent="-457200"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Participants will be given a shelter inspection form and split into teams.</a:t>
            </a:r>
          </a:p>
          <a:p>
            <a:pPr marL="457200" lvl="0" indent="-457200" rtl="0">
              <a:spcBef>
                <a:spcPts val="0"/>
              </a:spcBef>
              <a:spcAft>
                <a:spcPts val="0"/>
              </a:spcAft>
              <a:buClr>
                <a:srgbClr val="F5333F"/>
              </a:buClr>
              <a:buFont typeface="Arial" panose="020B0604020202020204" pitchFamily="34" charset="0"/>
              <a:buChar char="•"/>
            </a:pPr>
            <a:endPar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457200" lvl="0" indent="-457200"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Each team will have 15 minutes to walk around the designated “shelter” and complete the inspection form (don’t worry if you cannot complete the form in its entirety). </a:t>
            </a:r>
          </a:p>
          <a:p>
            <a:pPr marL="457200" lvl="0" indent="-457200" rtl="0">
              <a:spcBef>
                <a:spcPts val="0"/>
              </a:spcBef>
              <a:spcAft>
                <a:spcPts val="0"/>
              </a:spcAft>
              <a:buClr>
                <a:srgbClr val="F5333F"/>
              </a:buClr>
              <a:buFont typeface="Arial" panose="020B0604020202020204" pitchFamily="34" charset="0"/>
              <a:buChar char="•"/>
            </a:pPr>
            <a:endPar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457200" lvl="0" indent="-457200"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Participants will be asked to talk about their experience.  </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3" descr="A picture containing floor, indoor&#10;&#10;Description automatically generated"/>
          <p:cNvPicPr preferRelativeResize="0"/>
          <p:nvPr/>
        </p:nvPicPr>
        <p:blipFill rotWithShape="1">
          <a:blip r:embed="rId3">
            <a:alphaModFix/>
          </a:blip>
          <a:srcRect b="5201"/>
          <a:stretch/>
        </p:blipFill>
        <p:spPr>
          <a:xfrm>
            <a:off x="1906859" y="-5347"/>
            <a:ext cx="10285141" cy="6863347"/>
          </a:xfrm>
          <a:prstGeom prst="rect">
            <a:avLst/>
          </a:prstGeom>
          <a:noFill/>
          <a:ln>
            <a:noFill/>
          </a:ln>
        </p:spPr>
      </p:pic>
      <p:sp>
        <p:nvSpPr>
          <p:cNvPr id="247" name="Google Shape;247;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48" name="Google Shape;248;p13"/>
          <p:cNvSpPr txBox="1"/>
          <p:nvPr/>
        </p:nvSpPr>
        <p:spPr>
          <a:xfrm>
            <a:off x="299687" y="638259"/>
            <a:ext cx="370515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What are some of the basic needs that a shelter should provide?</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9" name="Google Shape;259;p14"/>
          <p:cNvSpPr txBox="1"/>
          <p:nvPr/>
        </p:nvSpPr>
        <p:spPr>
          <a:xfrm>
            <a:off x="299687" y="638259"/>
            <a:ext cx="370515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Key Considerations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0" name="Google Shape;260;p14"/>
          <p:cNvSpPr txBox="1"/>
          <p:nvPr/>
        </p:nvSpPr>
        <p:spPr>
          <a:xfrm>
            <a:off x="5144099" y="5802747"/>
            <a:ext cx="60998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See Section 10.4.3 of Field Guide for more information.</a:t>
            </a:r>
            <a:endParaRPr>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1" name="Google Shape;261;p14"/>
          <p:cNvSpPr txBox="1"/>
          <p:nvPr/>
        </p:nvSpPr>
        <p:spPr>
          <a:xfrm>
            <a:off x="5144099" y="960168"/>
            <a:ext cx="6099900" cy="4525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Food &amp; Nutrition</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Health</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Water &amp; Sanitation</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Creating A Safe Environment For Children &amp; Other Vulnerable Groups</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Security</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Physical Space</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Accessibility By Persons With Disabilities</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742950" marR="0" lvl="0" indent="-285750" algn="l" rtl="0">
              <a:spcBef>
                <a:spcPts val="0"/>
              </a:spcBef>
              <a:spcAft>
                <a:spcPts val="0"/>
              </a:spcAft>
              <a:buClr>
                <a:srgbClr val="F5333F"/>
              </a:buClr>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rPr>
              <a:t>Access to Psychosocial Support</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3" name="Google Shape;273;p15"/>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Standards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For Shelter Capacity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Sleeping Accommodations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74" name="Google Shape;274;p15"/>
          <p:cNvSpPr txBox="1"/>
          <p:nvPr/>
        </p:nvSpPr>
        <p:spPr>
          <a:xfrm>
            <a:off x="4959750" y="1939756"/>
            <a:ext cx="6758700" cy="32623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Minimum floor space of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3.5 sq. </a:t>
            </a:r>
            <a:r>
              <a:rPr lang="en-US" sz="2400" b="1" dirty="0" err="1">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metres</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(40 sq. ft.)</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per person.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Minimum distance of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75 cm (2.5 ft.)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between beds.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Minimum one blanket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and bedding (floor mat, mattress, cots, sheeting) per person.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275" name="Google Shape;275;p15"/>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029347" y="638259"/>
            <a:ext cx="1833029" cy="831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7" name="Google Shape;287;p16"/>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Standards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For Shelter Capacity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Water Requirements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88" name="Google Shape;288;p16"/>
          <p:cNvSpPr txBox="1"/>
          <p:nvPr/>
        </p:nvSpPr>
        <p:spPr>
          <a:xfrm>
            <a:off x="4872741" y="2196234"/>
            <a:ext cx="6758551"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For drinking: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2.5-3 </a:t>
            </a:r>
            <a:r>
              <a:rPr lang="en-US" sz="2400" b="1" dirty="0" err="1">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litres</a:t>
            </a:r>
            <a:r>
              <a:rPr lang="en-US" sz="24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per person per day.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For hygiene practices: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2-6 </a:t>
            </a:r>
            <a:r>
              <a:rPr lang="en-US" sz="2400" b="1" dirty="0" err="1">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Litres</a:t>
            </a:r>
            <a:r>
              <a:rPr lang="en-US" sz="24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per person per day.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Minimum of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15 </a:t>
            </a:r>
            <a:r>
              <a:rPr lang="en-US" sz="2400" b="1" dirty="0" err="1">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litres</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per person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per day.</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89" name="Google Shape;289;p16"/>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131233" y="378149"/>
            <a:ext cx="517416" cy="10918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1" name="Google Shape;301;p17"/>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Standards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For Shelter Capacity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Washing Facilities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02" name="Google Shape;302;p17"/>
          <p:cNvSpPr txBox="1"/>
          <p:nvPr/>
        </p:nvSpPr>
        <p:spPr>
          <a:xfrm>
            <a:off x="4959750" y="1939756"/>
            <a:ext cx="6758551" cy="37856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Bathrooms for male and female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must be separate.</a:t>
            </a: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1 toilet per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25 females.</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1 toilet and 1 urinal per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35 males.</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One (1) hand wash basin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per 10 persons.</a:t>
            </a: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b="1" dirty="0">
              <a:solidFill>
                <a:srgbClr val="859F25"/>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One (1) shower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per 30 persons.</a:t>
            </a: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3" name="Google Shape;303;p17"/>
          <p:cNvPicPr preferRelativeResize="0"/>
          <p:nvPr/>
        </p:nvPicPr>
        <p:blipFill rotWithShape="1">
          <a:blip r:embed="rId3">
            <a:alphaModFix/>
            <a:duotone>
              <a:prstClr val="black"/>
              <a:schemeClr val="accent3">
                <a:tint val="45000"/>
                <a:satMod val="400000"/>
              </a:schemeClr>
            </a:duotone>
          </a:blip>
          <a:srcRect/>
          <a:stretch/>
        </p:blipFill>
        <p:spPr>
          <a:xfrm>
            <a:off x="5053056" y="795545"/>
            <a:ext cx="1490297" cy="6744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5" name="Google Shape;315;p18"/>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Standards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For Shelter Capacity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Health &amp; Sanitation</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16" name="Google Shape;316;p18"/>
          <p:cNvSpPr txBox="1"/>
          <p:nvPr/>
        </p:nvSpPr>
        <p:spPr>
          <a:xfrm>
            <a:off x="4993204" y="2095873"/>
            <a:ext cx="6758700" cy="32623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Access to hygiene products</a:t>
            </a:r>
            <a:r>
              <a:rPr lang="en-US" sz="24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including menstrual and incontinence products.</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Access to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mosquito nets</a:t>
            </a:r>
            <a:r>
              <a:rPr lang="en-US" sz="24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where needed.</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Establish a private area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where shelterees can access psychosocial and mental health support and medical services.</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17" name="Google Shape;317;p18"/>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099511" y="746069"/>
            <a:ext cx="1787426" cy="9285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Acknowledgements</a:t>
            </a:r>
            <a:endParaRPr sz="4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492990"/>
          </a:xfrm>
          <a:prstGeom prst="rect">
            <a:avLst/>
          </a:prstGeom>
          <a:noFill/>
        </p:spPr>
        <p:txBody>
          <a:bodyPr wrap="square" rtlCol="0">
            <a:spAutoFit/>
          </a:bodyPr>
          <a:lstStyle/>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thank the Belize Red Cross, Grenada Red Cross, Guyana Red Cross, Jamaica Red Cross, St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Vincent and the Grenadines Red Cross, Trinidad and Tobago Red Cross and the Caribbean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Disaster Emergency Management Agency (CDEMA) for their commitment to collaborating with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Caribbean Disaster Risk Management (CADRIM) Reference Centre. Together, we reviewed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revised the CDRT Training Material, enhancing its relevance and effectiveness in disaster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response training. Your dedication exemplifies the spirit of cooperation within the humanitarian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community, and we deeply appreciate your invaluable contributions.</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9" name="Google Shape;329;p19"/>
          <p:cNvSpPr txBox="1"/>
          <p:nvPr/>
        </p:nvSpPr>
        <p:spPr>
          <a:xfrm>
            <a:off x="5158374" y="1921716"/>
            <a:ext cx="5678100" cy="38471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Fire &amp; Safety</a:t>
            </a:r>
          </a:p>
          <a:p>
            <a:pPr marL="0" marR="0" lvl="0" indent="0" algn="l" rtl="0">
              <a:spcBef>
                <a:spcPts val="0"/>
              </a:spcBef>
              <a:spcAft>
                <a:spcPts val="0"/>
              </a:spcAft>
              <a:buNone/>
            </a:pPr>
            <a:endParaRPr sz="20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No dangerous weapons, liquids, or other safety hazards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shall be kept by shelterees.</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No s</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moking will be permitted</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No alcoholic beverages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will be consumed within the shelter area.</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No drugs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are allowed.</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30" name="Google Shape;330;p1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158374" y="749232"/>
            <a:ext cx="908762" cy="836471"/>
          </a:xfrm>
          <a:prstGeom prst="rect">
            <a:avLst/>
          </a:prstGeom>
          <a:noFill/>
          <a:ln>
            <a:noFill/>
          </a:ln>
        </p:spPr>
      </p:pic>
      <p:sp>
        <p:nvSpPr>
          <p:cNvPr id="2" name="Google Shape;341;p20">
            <a:extLst>
              <a:ext uri="{FF2B5EF4-FFF2-40B4-BE49-F238E27FC236}">
                <a16:creationId xmlns:a16="http://schemas.microsoft.com/office/drawing/2014/main" id="{E1EC9A96-8BD2-1310-7D66-1DFDA575D1FD}"/>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 name="Google Shape;342;p20">
            <a:extLst>
              <a:ext uri="{FF2B5EF4-FFF2-40B4-BE49-F238E27FC236}">
                <a16:creationId xmlns:a16="http://schemas.microsoft.com/office/drawing/2014/main" id="{DD55AB07-04A3-502B-70D3-B57E2FF0571B}"/>
              </a:ext>
            </a:extLst>
          </p:cNvPr>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 Rules And Needs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0"/>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561225" y="191542"/>
            <a:ext cx="906887" cy="893434"/>
          </a:xfrm>
          <a:prstGeom prst="rect">
            <a:avLst/>
          </a:prstGeom>
          <a:noFill/>
          <a:ln>
            <a:noFill/>
          </a:ln>
        </p:spPr>
      </p:pic>
      <p:sp>
        <p:nvSpPr>
          <p:cNvPr id="341" name="Google Shape;341;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2" name="Google Shape;342;p20"/>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 Rules And Needs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3" name="Google Shape;343;p20"/>
          <p:cNvSpPr txBox="1"/>
          <p:nvPr/>
        </p:nvSpPr>
        <p:spPr>
          <a:xfrm>
            <a:off x="5642393" y="526747"/>
            <a:ext cx="6207900" cy="615549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Health and Sanitation</a:t>
            </a:r>
          </a:p>
          <a:p>
            <a:pPr marR="0" lvl="0" algn="l" rtl="0">
              <a:spcBef>
                <a:spcPts val="0"/>
              </a:spcBef>
              <a:spcAft>
                <a:spcPts val="0"/>
              </a:spcAft>
            </a:pP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Shelter floors and yard area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shall be kept clean</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and swept free of waste materials.</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Sleeping areas shall be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kept clean and tidy at all times.</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Dispose of solid waste containers in designated areas and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ensure proper disposal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of these often.</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Ensure water is available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to maintain hygiene (bathing, laundering and toilet duties, etc.).</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Bathroom and washing facilities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should be kept clean.</a:t>
            </a:r>
            <a:endParaRPr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rtl="0">
              <a:spcBef>
                <a:spcPts val="0"/>
              </a:spcBef>
              <a:spcAft>
                <a:spcPts val="0"/>
              </a:spcAft>
              <a:buNone/>
            </a:pPr>
            <a:endParaRPr sz="1800" b="1" dirty="0">
              <a:solidFill>
                <a:srgbClr val="859F25"/>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0"/>
              </a:spcBef>
              <a:spcAft>
                <a:spcPts val="0"/>
              </a:spcAft>
              <a:buNone/>
            </a:pPr>
            <a:r>
              <a:rPr lang="en-US" sz="18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Note: Shelterees will be required to implement these activities.</a:t>
            </a:r>
            <a:endParaRPr sz="18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1"/>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609522" y="423220"/>
            <a:ext cx="940663" cy="898427"/>
          </a:xfrm>
          <a:prstGeom prst="rect">
            <a:avLst/>
          </a:prstGeom>
          <a:noFill/>
          <a:ln>
            <a:noFill/>
          </a:ln>
        </p:spPr>
      </p:pic>
      <p:sp>
        <p:nvSpPr>
          <p:cNvPr id="354" name="Google Shape;354;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5" name="Google Shape;355;p21"/>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 Rules And Needs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6" name="Google Shape;356;p21"/>
          <p:cNvSpPr txBox="1"/>
          <p:nvPr/>
        </p:nvSpPr>
        <p:spPr>
          <a:xfrm>
            <a:off x="5767033" y="771356"/>
            <a:ext cx="5784300" cy="569382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Other Rules</a:t>
            </a: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No livestock and pets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(some shelters may allow pets to be kept outside).</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No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loud music.</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No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boisterous or discourteous </a:t>
            </a:r>
            <a:r>
              <a:rPr lang="en-US" sz="2000" dirty="0" err="1">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behaviour</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Shelterees leaving the shelter for any period of time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must sign out and in at the registration area.</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Do not leave children unattended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and keep track of children.</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Remember the existing laws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of the land remain enforced at shelters.</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 name="Google Shape;382;p23" descr="A picture containing window, indoor&#10;&#10;Description automatically generated">
            <a:extLst>
              <a:ext uri="{FF2B5EF4-FFF2-40B4-BE49-F238E27FC236}">
                <a16:creationId xmlns:a16="http://schemas.microsoft.com/office/drawing/2014/main" id="{F97470EB-C5FF-71F3-8144-7D39D396709A}"/>
              </a:ext>
            </a:extLst>
          </p:cNvPr>
          <p:cNvPicPr preferRelativeResize="0"/>
          <p:nvPr/>
        </p:nvPicPr>
        <p:blipFill rotWithShape="1">
          <a:blip r:embed="rId3">
            <a:alphaModFix/>
          </a:blip>
          <a:srcRect r="11831"/>
          <a:stretch/>
        </p:blipFill>
        <p:spPr>
          <a:xfrm>
            <a:off x="2219092" y="3252"/>
            <a:ext cx="9972908" cy="6858000"/>
          </a:xfrm>
          <a:prstGeom prst="rect">
            <a:avLst/>
          </a:prstGeom>
          <a:noFill/>
          <a:ln>
            <a:noFill/>
          </a:ln>
        </p:spPr>
      </p:pic>
      <p:sp>
        <p:nvSpPr>
          <p:cNvPr id="368" name="Google Shape;368;p22"/>
          <p:cNvSpPr/>
          <p:nvPr/>
        </p:nvSpPr>
        <p:spPr>
          <a:xfrm>
            <a:off x="4491892" y="3429000"/>
            <a:ext cx="7435348" cy="1987241"/>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0" name="Google Shape;370;p22"/>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Challenges Faced In Shelters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1" name="Google Shape;371;p22"/>
          <p:cNvSpPr txBox="1"/>
          <p:nvPr/>
        </p:nvSpPr>
        <p:spPr>
          <a:xfrm>
            <a:off x="4914310" y="3655560"/>
            <a:ext cx="6660300" cy="1477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Privacy</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Fear Of Discrimination By  Migrants</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No Shelter Recovery Policy For The Landless</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Reluctance To Leave</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Compensation For Damage</a:t>
            </a:r>
            <a:endParaRPr>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3" descr="A picture containing window, indoor&#10;&#10;Description automatically generated"/>
          <p:cNvPicPr preferRelativeResize="0"/>
          <p:nvPr/>
        </p:nvPicPr>
        <p:blipFill rotWithShape="1">
          <a:blip r:embed="rId3">
            <a:alphaModFix/>
          </a:blip>
          <a:srcRect r="11831"/>
          <a:stretch/>
        </p:blipFill>
        <p:spPr>
          <a:xfrm>
            <a:off x="2219092" y="3252"/>
            <a:ext cx="9972908" cy="6858000"/>
          </a:xfrm>
          <a:prstGeom prst="rect">
            <a:avLst/>
          </a:prstGeom>
          <a:noFill/>
          <a:ln>
            <a:noFill/>
          </a:ln>
        </p:spPr>
      </p:pic>
      <p:sp>
        <p:nvSpPr>
          <p:cNvPr id="383" name="Google Shape;383;p23"/>
          <p:cNvSpPr/>
          <p:nvPr/>
        </p:nvSpPr>
        <p:spPr>
          <a:xfrm>
            <a:off x="4491892" y="3429000"/>
            <a:ext cx="7435348" cy="1987241"/>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5" name="Google Shape;385;p23"/>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Challenges Faced In Shelters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6" name="Google Shape;386;p23"/>
          <p:cNvSpPr txBox="1"/>
          <p:nvPr/>
        </p:nvSpPr>
        <p:spPr>
          <a:xfrm>
            <a:off x="4914310" y="3562960"/>
            <a:ext cx="6660300" cy="1477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Security</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Water &amp; Sanitation</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rPr>
              <a:t>Meals</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Livestock &amp; Animals</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Socially Displaced </a:t>
            </a:r>
            <a:endParaRPr>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7" name="Google Shape;397;p24"/>
          <p:cNvSpPr txBox="1"/>
          <p:nvPr/>
        </p:nvSpPr>
        <p:spPr>
          <a:xfrm>
            <a:off x="874676" y="638259"/>
            <a:ext cx="263795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Reporting Shelter Activities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8" name="Google Shape;398;p24"/>
          <p:cNvSpPr txBox="1"/>
          <p:nvPr/>
        </p:nvSpPr>
        <p:spPr>
          <a:xfrm>
            <a:off x="4573887" y="797530"/>
            <a:ext cx="7039216" cy="5047495"/>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Clr>
                <a:srgbClr val="859F25"/>
              </a:buClr>
              <a:buSzPts val="1800"/>
              <a:buFont typeface="Arial"/>
              <a:buNone/>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A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 log is ma</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intained by the shelter manager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to document problems,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solutions and other important information throughout the shelter operation.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CDRTs can discuss issues with the shelter manager and contribute to the shelter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log</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a:t>
            </a:r>
            <a:endParaRPr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114300" marR="0" lvl="0" indent="0" algn="just" rtl="0">
              <a:spcBef>
                <a:spcPts val="0"/>
              </a:spcBef>
              <a:spcAft>
                <a:spcPts val="0"/>
              </a:spcAft>
              <a:buClr>
                <a:schemeClr val="dk1"/>
              </a:buClr>
              <a:buSzPts val="1800"/>
              <a:buFont typeface="Calibri"/>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just" rtl="0">
              <a:spcBef>
                <a:spcPts val="0"/>
              </a:spcBef>
              <a:spcAft>
                <a:spcPts val="0"/>
              </a:spcAft>
              <a:buClr>
                <a:srgbClr val="F5333F"/>
              </a:buClr>
              <a:buSzPts val="1800"/>
              <a:buFont typeface="Arial" panose="020B0604020202020204" pitchFamily="34" charset="0"/>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rPr>
              <a:t>Support the shelter manager with p</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repar</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rPr>
              <a:t>ing</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and provid</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rPr>
              <a:t>ing</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statistics on the number of shelter residents, as required by the government and aid agencies. </a:t>
            </a:r>
            <a:endParaRPr sz="2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just" rtl="0">
              <a:spcBef>
                <a:spcPts val="0"/>
              </a:spcBef>
              <a:spcAft>
                <a:spcPts val="0"/>
              </a:spcAft>
              <a:buClr>
                <a:srgbClr val="F5333F"/>
              </a:buClr>
              <a:buSzPts val="1800"/>
              <a:buFont typeface="Arial" panose="020B0604020202020204" pitchFamily="34" charset="0"/>
              <a:buChar char="•"/>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just" rtl="0">
              <a:spcBef>
                <a:spcPts val="0"/>
              </a:spcBef>
              <a:spcAft>
                <a:spcPts val="0"/>
              </a:spcAft>
              <a:buClr>
                <a:srgbClr val="F5333F"/>
              </a:buClr>
              <a:buSzPts val="1800"/>
              <a:buFont typeface="Arial" panose="020B0604020202020204" pitchFamily="34" charset="0"/>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Requirements for reporting population could change over the course of a relief operation. </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9" name="Google Shape;409;p26"/>
          <p:cNvSpPr txBox="1"/>
          <p:nvPr/>
        </p:nvSpPr>
        <p:spPr>
          <a:xfrm>
            <a:off x="551700" y="638259"/>
            <a:ext cx="3207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Closing A Shelter:</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Deactivation</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10" name="Google Shape;410;p26"/>
          <p:cNvSpPr txBox="1"/>
          <p:nvPr/>
        </p:nvSpPr>
        <p:spPr>
          <a:xfrm>
            <a:off x="5000264" y="1305341"/>
            <a:ext cx="6880200" cy="54476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Evacuation of Shelter Completed</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Rehabilitation arrangements completed for shelterees.</a:t>
            </a:r>
            <a:endParaRPr sz="20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Necessary transportation arranged</a:t>
            </a:r>
            <a:endParaRPr sz="20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Shelterees signed out </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b="1" dirty="0">
              <a:solidFill>
                <a:srgbClr val="859F25"/>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b="1" dirty="0">
              <a:solidFill>
                <a:srgbClr val="859F25"/>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b="1" dirty="0">
              <a:solidFill>
                <a:srgbClr val="859F25"/>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b="1" dirty="0">
              <a:solidFill>
                <a:srgbClr val="859F25"/>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b="1" dirty="0">
              <a:solidFill>
                <a:srgbClr val="859F25"/>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Administrative details completed</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Volunteer staff debriefed.</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All forms completed (Registrations, requisitions, inventories).</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Activity log completed. </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Final reports written.</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11" name="Google Shape;411;p26"/>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96484" y="3565461"/>
            <a:ext cx="742522" cy="742522"/>
          </a:xfrm>
          <a:prstGeom prst="rect">
            <a:avLst/>
          </a:prstGeom>
          <a:noFill/>
          <a:ln>
            <a:noFill/>
          </a:ln>
        </p:spPr>
      </p:pic>
      <p:pic>
        <p:nvPicPr>
          <p:cNvPr id="412" name="Google Shape;412;p26"/>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977686" y="429664"/>
            <a:ext cx="761320" cy="7707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10000" y="1101082"/>
            <a:ext cx="829006" cy="778763"/>
          </a:xfrm>
          <a:prstGeom prst="rect">
            <a:avLst/>
          </a:prstGeom>
          <a:noFill/>
          <a:ln>
            <a:noFill/>
          </a:ln>
        </p:spPr>
      </p:pic>
      <p:sp>
        <p:nvSpPr>
          <p:cNvPr id="423" name="Google Shape;423;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4" name="Google Shape;424;p27"/>
          <p:cNvSpPr txBox="1"/>
          <p:nvPr/>
        </p:nvSpPr>
        <p:spPr>
          <a:xfrm>
            <a:off x="585154" y="638259"/>
            <a:ext cx="3207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Closing A Shelter:</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Deactivation</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25" name="Google Shape;425;p27"/>
          <p:cNvSpPr txBox="1"/>
          <p:nvPr/>
        </p:nvSpPr>
        <p:spPr>
          <a:xfrm>
            <a:off x="4796206" y="2172575"/>
            <a:ext cx="6880200"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 Building Cleaned &amp; Restored</a:t>
            </a: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Remaining supplies and equipment returned</a:t>
            </a:r>
            <a:endParaRPr sz="24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Shelter inspected by the facility manager.</a:t>
            </a:r>
            <a:endParaRPr sz="24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Damage to structure repaired/reported</a:t>
            </a:r>
            <a:endParaRPr sz="24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Shelter cleaned</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c5a73bc64c_0_12"/>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6" name="Google Shape;436;g2c5a73bc64c_0_12"/>
          <p:cNvSpPr txBox="1"/>
          <p:nvPr/>
        </p:nvSpPr>
        <p:spPr>
          <a:xfrm>
            <a:off x="551700" y="638259"/>
            <a:ext cx="3207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Activity</a:t>
            </a:r>
          </a:p>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rPr>
              <a:t>(Can be done after the training)</a:t>
            </a: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rPr>
              <a:t>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42" name="Google Shape;442;g2c5a73bc64c_0_12"/>
          <p:cNvSpPr txBox="1"/>
          <p:nvPr/>
        </p:nvSpPr>
        <p:spPr>
          <a:xfrm>
            <a:off x="4518300" y="207918"/>
            <a:ext cx="7122000" cy="4278064"/>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F5333F"/>
              </a:buClr>
              <a:buFont typeface="Arial" panose="020B0604020202020204" pitchFamily="34" charset="0"/>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Consider your community and identify persons who can assist with shelter management.</a:t>
            </a:r>
          </a:p>
          <a:p>
            <a:pPr lvl="0" algn="l" rtl="0">
              <a:spcBef>
                <a:spcPts val="0"/>
              </a:spcBef>
              <a:spcAft>
                <a:spcPts val="0"/>
              </a:spcAft>
              <a:buClr>
                <a:srgbClr val="F5333F"/>
              </a:buClr>
            </a:pPr>
            <a:endPar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457200" lvl="0" indent="-457200" algn="l" rtl="0">
              <a:spcBef>
                <a:spcPts val="0"/>
              </a:spcBef>
              <a:spcAft>
                <a:spcPts val="0"/>
              </a:spcAft>
              <a:buClr>
                <a:srgbClr val="F5333F"/>
              </a:buClr>
              <a:buFont typeface="Arial" panose="020B0604020202020204" pitchFamily="34" charset="0"/>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Identify the vulnerable persons in the community who may need shelter.</a:t>
            </a:r>
          </a:p>
          <a:p>
            <a:pPr marL="457200" lvl="0" indent="-457200" algn="l" rtl="0">
              <a:spcBef>
                <a:spcPts val="0"/>
              </a:spcBef>
              <a:spcAft>
                <a:spcPts val="0"/>
              </a:spcAft>
              <a:buClr>
                <a:srgbClr val="F5333F"/>
              </a:buClr>
              <a:buFont typeface="Arial" panose="020B0604020202020204" pitchFamily="34" charset="0"/>
              <a:buChar char="•"/>
            </a:pPr>
            <a:endPar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457200" lvl="0" indent="-457200" algn="l" rtl="0">
              <a:spcBef>
                <a:spcPts val="0"/>
              </a:spcBef>
              <a:spcAft>
                <a:spcPts val="0"/>
              </a:spcAft>
              <a:buClr>
                <a:srgbClr val="F5333F"/>
              </a:buClr>
              <a:buFont typeface="Arial" panose="020B0604020202020204" pitchFamily="34" charset="0"/>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Identify the shelters in your community or buildings that can be used as temporary shelters (include any limitations such as if the building cannot be used as a shelter when flooding occurs because it is in a flood prone area).</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TextBox 1">
            <a:extLst>
              <a:ext uri="{FF2B5EF4-FFF2-40B4-BE49-F238E27FC236}">
                <a16:creationId xmlns:a16="http://schemas.microsoft.com/office/drawing/2014/main" id="{8B09D60E-407D-6ECD-6C6F-D84820756264}"/>
              </a:ext>
            </a:extLst>
          </p:cNvPr>
          <p:cNvSpPr txBox="1"/>
          <p:nvPr/>
        </p:nvSpPr>
        <p:spPr>
          <a:xfrm>
            <a:off x="4846320" y="5555632"/>
            <a:ext cx="6492240" cy="923330"/>
          </a:xfrm>
          <a:prstGeom prst="rect">
            <a:avLst/>
          </a:prstGeom>
          <a:solidFill>
            <a:srgbClr val="F5333F"/>
          </a:solidFill>
        </p:spPr>
        <p:txBody>
          <a:bodyPr wrap="square" rtlCol="0">
            <a:spAutoFit/>
          </a:bodyPr>
          <a:lstStyle/>
          <a:p>
            <a:pPr algn="ctr"/>
            <a:r>
              <a:rPr lang="en-US" sz="20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Note: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You can also reference Unit 10 on </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page </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21</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of the CDRT Workbook</a:t>
            </a: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c5a73bc64c_0_12"/>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6" name="Google Shape;436;g2c5a73bc64c_0_12"/>
          <p:cNvSpPr txBox="1"/>
          <p:nvPr/>
        </p:nvSpPr>
        <p:spPr>
          <a:xfrm>
            <a:off x="551700" y="638259"/>
            <a:ext cx="3207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Activity: </a:t>
            </a: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rPr>
              <a:t>Setting up a mock shelter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42" name="Google Shape;442;g2c5a73bc64c_0_12"/>
          <p:cNvSpPr txBox="1"/>
          <p:nvPr/>
        </p:nvSpPr>
        <p:spPr>
          <a:xfrm>
            <a:off x="4762800" y="1428087"/>
            <a:ext cx="7122000" cy="3508623"/>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Participants will be split into 6 teams (registration, dormitory, feeding, health and PSS and shelterees).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457200" lvl="0" indent="-457200" algn="l" rtl="0">
              <a:spcBef>
                <a:spcPts val="0"/>
              </a:spcBef>
              <a:spcAft>
                <a:spcPts val="0"/>
              </a:spcAft>
              <a:buClr>
                <a:srgbClr val="F5333F"/>
              </a:buClr>
              <a:buFont typeface="Arial" panose="020B0604020202020204" pitchFamily="34" charset="0"/>
              <a:buChar char="•"/>
            </a:pPr>
            <a:endPar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457200" lvl="0" indent="-457200" algn="l"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Each team has 10 minutes  set up their designated areas.</a:t>
            </a:r>
          </a:p>
          <a:p>
            <a:pPr marL="457200" lvl="0" indent="-457200" algn="l" rtl="0">
              <a:spcBef>
                <a:spcPts val="0"/>
              </a:spcBef>
              <a:spcAft>
                <a:spcPts val="0"/>
              </a:spcAft>
              <a:buClr>
                <a:srgbClr val="F5333F"/>
              </a:buClr>
              <a:buFont typeface="Arial" panose="020B0604020202020204" pitchFamily="34" charset="0"/>
              <a:buChar char="•"/>
            </a:pPr>
            <a:endPar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457200" lvl="0" indent="-457200" algn="l"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Participants will talk about their experience.</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377368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33576" y="120899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Objectives</a:t>
            </a:r>
            <a:endParaRPr sz="40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05" name="Google Shape;105;p2"/>
          <p:cNvSpPr/>
          <p:nvPr/>
        </p:nvSpPr>
        <p:spPr>
          <a:xfrm>
            <a:off x="1167265" y="2116517"/>
            <a:ext cx="10713083"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Understand What is a Shelter.</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the Types of Shelters.</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about the Basic Considerations that Should be Provided By a Shelter.</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about Opening an Alternative Shelter or Pre-activation Activities. </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the Standards for Shelter Capacity.</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the Rules of a Shelter.</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about the Challenges Faced by in Shelters.</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how to Close a Shelter or De-activate a Shelter.</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106" name="Google Shape;106;p2"/>
          <p:cNvPicPr preferRelativeResize="0"/>
          <p:nvPr/>
        </p:nvPicPr>
        <p:blipFill rotWithShape="1">
          <a:blip r:embed="rId3">
            <a:alphaModFix/>
          </a:blip>
          <a:srcRect/>
          <a:stretch/>
        </p:blipFill>
        <p:spPr>
          <a:xfrm>
            <a:off x="633576" y="21558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Get Involved</a:t>
              </a:r>
              <a:endParaRPr sz="4000" b="1" i="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There are many ways of becoming a part  of the world’s largest humanitarian network</a:t>
              </a:r>
              <a:endParaRPr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Volunteer, Donate, Join Us In Partnership</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or share our appeals and stories on social media. Find out more about IFRC and learn how to contact your National Red Cross or Red Crescent Society, at </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www.ifrc.org.</a:t>
            </a:r>
            <a:endParaRPr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To stay informed about Caribbean disaster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activities or to access additional information on available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trainings, training materials, research and information management tools,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visit: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www.cadrim.org</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CADRIM.IFRC</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A large empty room&#10;&#10;Description automatically generated"/>
          <p:cNvPicPr preferRelativeResize="0"/>
          <p:nvPr/>
        </p:nvPicPr>
        <p:blipFill rotWithShape="1">
          <a:blip r:embed="rId3">
            <a:alphaModFix/>
          </a:blip>
          <a:srcRect t="15770"/>
          <a:stretch/>
        </p:blipFill>
        <p:spPr>
          <a:xfrm>
            <a:off x="735980" y="0"/>
            <a:ext cx="11456019" cy="6858000"/>
          </a:xfrm>
          <a:prstGeom prst="rect">
            <a:avLst/>
          </a:prstGeom>
          <a:noFill/>
          <a:ln>
            <a:noFill/>
          </a:ln>
        </p:spPr>
      </p:pic>
      <p:sp>
        <p:nvSpPr>
          <p:cNvPr id="117" name="Google Shape;117;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340843" y="1028552"/>
            <a:ext cx="349641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What Is A</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 shelter is a secure habitable covered living space providing privacy and dignity for those within it.</a:t>
            </a:r>
            <a:endParaRPr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Shelter Management:</a:t>
            </a:r>
            <a:endParaRPr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This looks at the management of such spaces identified above.</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A picture containing outdoor, outdoor object&#10;&#10;Description automatically generated"/>
          <p:cNvPicPr preferRelativeResize="0"/>
          <p:nvPr/>
        </p:nvPicPr>
        <p:blipFill rotWithShape="1">
          <a:blip r:embed="rId3">
            <a:alphaModFix/>
          </a:blip>
          <a:srcRect t="23292" b="25155"/>
          <a:stretch/>
        </p:blipFill>
        <p:spPr>
          <a:xfrm>
            <a:off x="3066585" y="0"/>
            <a:ext cx="9125415" cy="6858000"/>
          </a:xfrm>
          <a:prstGeom prst="rect">
            <a:avLst/>
          </a:prstGeom>
          <a:noFill/>
          <a:ln>
            <a:noFill/>
          </a:ln>
        </p:spPr>
      </p:pic>
      <p:sp>
        <p:nvSpPr>
          <p:cNvPr id="129" name="Google Shape;129;p4"/>
          <p:cNvSpPr/>
          <p:nvPr/>
        </p:nvSpPr>
        <p:spPr>
          <a:xfrm>
            <a:off x="-16475" y="-5347"/>
            <a:ext cx="4707345"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p:nvPr/>
        </p:nvSpPr>
        <p:spPr>
          <a:xfrm>
            <a:off x="225311" y="980194"/>
            <a:ext cx="42237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2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Types Of</a:t>
            </a:r>
            <a:r>
              <a:rPr lang="en-US" sz="3200" dirty="0">
                <a:solidFill>
                  <a:srgbClr val="F5333F"/>
                </a:solidFill>
                <a:latin typeface="Open sans" panose="020B0606030504020204" pitchFamily="34" charset="0"/>
                <a:ea typeface="Open sans" panose="020B0606030504020204" pitchFamily="34" charset="0"/>
                <a:cs typeface="Open sans" panose="020B0606030504020204" pitchFamily="34" charset="0"/>
              </a:rPr>
              <a:t> </a:t>
            </a:r>
            <a:r>
              <a:rPr lang="en-US" sz="32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Shelters:</a:t>
            </a:r>
          </a:p>
          <a:p>
            <a:pPr marL="0" marR="0" lvl="0" indent="0" algn="l" rtl="0">
              <a:lnSpc>
                <a:spcPct val="90000"/>
              </a:lnSpc>
              <a:spcBef>
                <a:spcPts val="0"/>
              </a:spcBef>
              <a:spcAft>
                <a:spcPts val="0"/>
              </a:spcAft>
              <a:buClr>
                <a:schemeClr val="lt1"/>
              </a:buClr>
              <a:buSzPts val="4400"/>
              <a:buFont typeface="Arial"/>
              <a:buNone/>
            </a:pP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0"/>
              </a:spcBef>
              <a:spcAft>
                <a:spcPts val="0"/>
              </a:spcAft>
              <a:buClr>
                <a:schemeClr val="lt1"/>
              </a:buClr>
              <a:buSzPts val="4400"/>
              <a:buFont typeface="Arial" panose="020B0604020202020204" pitchFamily="34" charset="0"/>
              <a:buChar char="•"/>
            </a:pPr>
            <a:r>
              <a:rPr lang="en-US"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Single host shelters </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hosted</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by family </a:t>
            </a: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or </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friends).</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0"/>
              </a:spcBef>
              <a:spcAft>
                <a:spcPts val="0"/>
              </a:spcAft>
              <a:buClr>
                <a:schemeClr val="lt1"/>
              </a:buClr>
              <a:buSzPts val="4400"/>
              <a:buFont typeface="Arial" panose="020B0604020202020204" pitchFamily="34" charset="0"/>
              <a:buChar char="•"/>
            </a:pPr>
            <a:r>
              <a:rPr lang="en-US" sz="24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Community or collective shelters </a:t>
            </a: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(community centers, schools, religious buildings stadium, public or private buildings.</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223024" y="638259"/>
            <a:ext cx="35850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Advantages &amp; Disadvantages of Single Host Shelters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Google Shape;143;p5"/>
          <p:cNvSpPr txBox="1"/>
          <p:nvPr/>
        </p:nvSpPr>
        <p:spPr>
          <a:xfrm>
            <a:off x="4710896" y="1592977"/>
            <a:ext cx="2292069"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Advantages</a:t>
            </a:r>
            <a:endParaRPr sz="24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44" name="Google Shape;144;p5"/>
          <p:cNvSpPr txBox="1"/>
          <p:nvPr/>
        </p:nvSpPr>
        <p:spPr>
          <a:xfrm>
            <a:off x="8512341" y="1592977"/>
            <a:ext cx="2808387"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Disadvantages</a:t>
            </a:r>
            <a:endParaRPr sz="24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45" name="Google Shape;145;p5"/>
          <p:cNvSpPr txBox="1"/>
          <p:nvPr/>
        </p:nvSpPr>
        <p:spPr>
          <a:xfrm>
            <a:off x="4562355" y="2374758"/>
            <a:ext cx="3067290" cy="313928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5333F"/>
              </a:buClr>
              <a:buSzPct val="150000"/>
              <a:buFont typeface="Wingdings" panose="05000000000000000000" pitchFamily="2" charset="2"/>
              <a:buChar char="ü"/>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Living needs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are available</a:t>
            </a:r>
            <a:endParaRPr sz="16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Fewer health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considerations</a:t>
            </a:r>
            <a:endParaRPr sz="16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Less logistical and </a:t>
            </a:r>
            <a:r>
              <a:rPr lang="en-US" sz="1800" b="1"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organisational</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problems</a:t>
            </a:r>
            <a:endParaRPr sz="16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Can be done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quickly</a:t>
            </a:r>
            <a:endParaRPr sz="16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0AD9B994-F5B6-D8ED-7C3B-EF5537D0CAFA}"/>
              </a:ext>
            </a:extLst>
          </p:cNvPr>
          <p:cNvGrpSpPr/>
          <p:nvPr/>
        </p:nvGrpSpPr>
        <p:grpSpPr>
          <a:xfrm>
            <a:off x="8459997" y="2374757"/>
            <a:ext cx="3420350" cy="3139281"/>
            <a:chOff x="8459997" y="2374757"/>
            <a:chExt cx="3420350" cy="3139281"/>
          </a:xfrm>
        </p:grpSpPr>
        <p:sp>
          <p:nvSpPr>
            <p:cNvPr id="146" name="Google Shape;146;p5"/>
            <p:cNvSpPr txBox="1"/>
            <p:nvPr/>
          </p:nvSpPr>
          <p:spPr>
            <a:xfrm>
              <a:off x="8813057" y="2374757"/>
              <a:ext cx="3067290" cy="313928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859F25"/>
                </a:buClr>
                <a:buSzPts val="1600"/>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They are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usually overlooked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damage assessments and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overlooked</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when social assistance is given</a:t>
              </a:r>
              <a:endParaRPr sz="16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84150" algn="l" rtl="0">
                <a:spcBef>
                  <a:spcPts val="0"/>
                </a:spcBef>
                <a:spcAft>
                  <a:spcPts val="0"/>
                </a:spcAft>
                <a:buClr>
                  <a:srgbClr val="859F25"/>
                </a:buClr>
                <a:buSzPts val="1600"/>
                <a:buFont typeface="Arial"/>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R="0" lvl="0" algn="l" rtl="0">
                <a:spcBef>
                  <a:spcPts val="0"/>
                </a:spcBef>
                <a:spcAft>
                  <a:spcPts val="0"/>
                </a:spcAft>
                <a:buClr>
                  <a:srgbClr val="859F25"/>
                </a:buClr>
                <a:buSzPts val="1600"/>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It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does not create</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as much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social pressure</a:t>
              </a:r>
              <a:endParaRPr sz="1600" b="1" dirty="0">
                <a:latin typeface="Open sans" panose="020B0606030504020204" pitchFamily="34" charset="0"/>
                <a:ea typeface="Open sans" panose="020B0606030504020204" pitchFamily="34" charset="0"/>
                <a:cs typeface="Open sans" panose="020B0606030504020204" pitchFamily="34" charset="0"/>
              </a:endParaRPr>
            </a:p>
            <a:p>
              <a:pPr marL="285750" marR="0" lvl="0" indent="-184150" algn="l" rtl="0">
                <a:spcBef>
                  <a:spcPts val="0"/>
                </a:spcBef>
                <a:spcAft>
                  <a:spcPts val="0"/>
                </a:spcAft>
                <a:buClr>
                  <a:srgbClr val="859F25"/>
                </a:buClr>
                <a:buSzPts val="1600"/>
                <a:buFont typeface="Arial"/>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R="0" lvl="0" algn="l" rtl="0">
                <a:spcBef>
                  <a:spcPts val="0"/>
                </a:spcBef>
                <a:spcAft>
                  <a:spcPts val="0"/>
                </a:spcAft>
                <a:buClr>
                  <a:srgbClr val="859F25"/>
                </a:buClr>
                <a:buSzPts val="1600"/>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It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alters the lifestyle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of the host family</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CDAEFAD-D49E-337D-4470-907F8ED01069}"/>
                </a:ext>
              </a:extLst>
            </p:cNvPr>
            <p:cNvSpPr txBox="1"/>
            <p:nvPr/>
          </p:nvSpPr>
          <p:spPr>
            <a:xfrm>
              <a:off x="8459997" y="2374757"/>
              <a:ext cx="546409" cy="400110"/>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X</a:t>
              </a:r>
              <a:endPar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617F09ED-2E44-0D2A-5691-61A0C029E840}"/>
                </a:ext>
              </a:extLst>
            </p:cNvPr>
            <p:cNvSpPr txBox="1"/>
            <p:nvPr/>
          </p:nvSpPr>
          <p:spPr>
            <a:xfrm>
              <a:off x="8467434" y="4021421"/>
              <a:ext cx="546409" cy="400110"/>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X</a:t>
              </a:r>
              <a:endPar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3A51852-F60C-841D-B468-4AA2A878DFAF}"/>
                </a:ext>
              </a:extLst>
            </p:cNvPr>
            <p:cNvSpPr txBox="1"/>
            <p:nvPr/>
          </p:nvSpPr>
          <p:spPr>
            <a:xfrm>
              <a:off x="8486022" y="4865194"/>
              <a:ext cx="546409" cy="400110"/>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X</a:t>
              </a:r>
              <a:endPar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7" name="Straight Connector 6">
            <a:extLst>
              <a:ext uri="{FF2B5EF4-FFF2-40B4-BE49-F238E27FC236}">
                <a16:creationId xmlns:a16="http://schemas.microsoft.com/office/drawing/2014/main" id="{A29C3B1D-3152-5C1D-508A-94E6401D43D9}"/>
              </a:ext>
            </a:extLst>
          </p:cNvPr>
          <p:cNvCxnSpPr/>
          <p:nvPr/>
        </p:nvCxnSpPr>
        <p:spPr>
          <a:xfrm>
            <a:off x="7830365" y="992459"/>
            <a:ext cx="0" cy="531913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7" name="Google Shape;157;p6"/>
          <p:cNvSpPr txBox="1"/>
          <p:nvPr/>
        </p:nvSpPr>
        <p:spPr>
          <a:xfrm>
            <a:off x="311653" y="638259"/>
            <a:ext cx="35912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Advantages &amp; Disadvantages of Collective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Shelters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Google Shape;158;p6"/>
          <p:cNvSpPr txBox="1"/>
          <p:nvPr/>
        </p:nvSpPr>
        <p:spPr>
          <a:xfrm>
            <a:off x="4710897" y="638259"/>
            <a:ext cx="2069044"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Advantages</a:t>
            </a:r>
            <a:endParaRPr sz="24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59" name="Google Shape;159;p6"/>
          <p:cNvSpPr txBox="1"/>
          <p:nvPr/>
        </p:nvSpPr>
        <p:spPr>
          <a:xfrm>
            <a:off x="8292195" y="638259"/>
            <a:ext cx="2560195"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i="0" u="none" strike="noStrike" cap="none">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Disadvantages</a:t>
            </a:r>
            <a:endParaRPr sz="2400" b="0" i="0" u="none" strike="noStrike" cap="none">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60" name="Google Shape;160;p6"/>
          <p:cNvSpPr txBox="1"/>
          <p:nvPr/>
        </p:nvSpPr>
        <p:spPr>
          <a:xfrm>
            <a:off x="4710896" y="1386812"/>
            <a:ext cx="2916538" cy="3139281"/>
          </a:xfrm>
          <a:prstGeom prst="rect">
            <a:avLst/>
          </a:prstGeom>
          <a:noFill/>
          <a:ln>
            <a:noFill/>
          </a:ln>
        </p:spPr>
        <p:txBody>
          <a:bodyPr spcFirstLastPara="1" wrap="square" lIns="91425" tIns="45700" rIns="91425" bIns="45700" anchor="t" anchorCtr="0">
            <a:spAutoFit/>
          </a:bodyPr>
          <a:lstStyle/>
          <a:p>
            <a:pPr marL="457200" indent="-457200">
              <a:buClr>
                <a:srgbClr val="F5333F"/>
              </a:buClr>
              <a:buSzPct val="150000"/>
              <a:buFont typeface="Wingdings" panose="05000000000000000000" pitchFamily="2" charset="2"/>
              <a:buChar char="ü"/>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rPr>
              <a:t>Centrally located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within the community</a:t>
            </a: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rPr>
              <a:t>.</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F5333F"/>
              </a:buClr>
              <a:buSzPct val="150000"/>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F5333F"/>
              </a:buClr>
              <a:buSzPct val="150000"/>
              <a:buFont typeface="Wingdings" panose="05000000000000000000" pitchFamily="2" charset="2"/>
              <a:buChar char="ü"/>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In some cases, it </a:t>
            </a: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rPr>
              <a:t>does not require much re-organization.</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F5333F"/>
              </a:buClr>
              <a:buSzPct val="150000"/>
              <a:buFont typeface="Wingdings" panose="05000000000000000000" pitchFamily="2" charset="2"/>
              <a:buChar char="ü"/>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F5333F"/>
              </a:buClr>
              <a:buSzPct val="150000"/>
              <a:buFont typeface="Wingdings" panose="05000000000000000000" pitchFamily="2" charset="2"/>
              <a:buChar char="ü"/>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It is a </a:t>
            </a: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rPr>
              <a:t>focal point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for aid delivery.</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Google Shape;161;p6"/>
          <p:cNvSpPr txBox="1"/>
          <p:nvPr/>
        </p:nvSpPr>
        <p:spPr>
          <a:xfrm>
            <a:off x="8603700" y="1386812"/>
            <a:ext cx="3276647" cy="48012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859F25"/>
              </a:buClr>
              <a:buSzPts val="1600"/>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building and its surroundings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may be dangerous</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endParaRPr sz="1600" dirty="0">
              <a:latin typeface="Open sans" panose="020B0606030504020204" pitchFamily="34" charset="0"/>
              <a:ea typeface="Open sans" panose="020B0606030504020204" pitchFamily="34" charset="0"/>
              <a:cs typeface="Open sans" panose="020B0606030504020204" pitchFamily="34" charset="0"/>
            </a:endParaRPr>
          </a:p>
          <a:p>
            <a:pPr marL="101600" marR="0" lvl="0" algn="l" rtl="0">
              <a:spcBef>
                <a:spcPts val="0"/>
              </a:spcBef>
              <a:spcAft>
                <a:spcPts val="0"/>
              </a:spcAft>
              <a:buClr>
                <a:srgbClr val="859F25"/>
              </a:buClr>
              <a:buSzPts val="1600"/>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R="0" lvl="0" algn="l" rtl="0">
              <a:spcBef>
                <a:spcPts val="0"/>
              </a:spcBef>
              <a:spcAft>
                <a:spcPts val="0"/>
              </a:spcAft>
              <a:buClr>
                <a:srgbClr val="859F25"/>
              </a:buClr>
              <a:buSzPts val="1600"/>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Can result in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major overcrowding</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and exert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social pressure.</a:t>
            </a:r>
            <a:endParaRPr sz="1600" b="1" dirty="0">
              <a:latin typeface="Open sans" panose="020B0606030504020204" pitchFamily="34" charset="0"/>
              <a:ea typeface="Open sans" panose="020B0606030504020204" pitchFamily="34" charset="0"/>
              <a:cs typeface="Open sans" panose="020B0606030504020204" pitchFamily="34" charset="0"/>
            </a:endParaRPr>
          </a:p>
          <a:p>
            <a:pPr marL="101600" marR="0" lvl="0" algn="l" rtl="0">
              <a:spcBef>
                <a:spcPts val="0"/>
              </a:spcBef>
              <a:spcAft>
                <a:spcPts val="0"/>
              </a:spcAft>
              <a:buClr>
                <a:srgbClr val="859F25"/>
              </a:buClr>
              <a:buSzPts val="1600"/>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R="0" lvl="0" algn="l" rtl="0">
              <a:spcBef>
                <a:spcPts val="0"/>
              </a:spcBef>
              <a:spcAft>
                <a:spcPts val="0"/>
              </a:spcAft>
              <a:buClr>
                <a:srgbClr val="859F25"/>
              </a:buClr>
              <a:buSzPts val="1600"/>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If the number of persons in the facility is large, there is usually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rPr>
              <a:t>imited privacy.</a:t>
            </a:r>
            <a:endParaRPr sz="1600" b="1" dirty="0">
              <a:latin typeface="Open sans" panose="020B0606030504020204" pitchFamily="34" charset="0"/>
              <a:ea typeface="Open sans" panose="020B0606030504020204" pitchFamily="34" charset="0"/>
              <a:cs typeface="Open sans" panose="020B0606030504020204" pitchFamily="34" charset="0"/>
            </a:endParaRPr>
          </a:p>
          <a:p>
            <a:pPr marL="101600" marR="0" lvl="0" algn="l" rtl="0">
              <a:spcBef>
                <a:spcPts val="0"/>
              </a:spcBef>
              <a:spcAft>
                <a:spcPts val="0"/>
              </a:spcAft>
              <a:buClr>
                <a:srgbClr val="859F25"/>
              </a:buClr>
              <a:buSzPts val="1600"/>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R="0" lvl="0" algn="l" rtl="0">
              <a:spcBef>
                <a:spcPts val="0"/>
              </a:spcBef>
              <a:spcAft>
                <a:spcPts val="0"/>
              </a:spcAft>
              <a:buClr>
                <a:srgbClr val="859F25"/>
              </a:buClr>
              <a:buSzPts val="1600"/>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Occupation of the building as a shelter can result in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damage to the facility</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and its resources and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delay the restoration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of this service</a:t>
            </a:r>
            <a:r>
              <a:rPr lang="en-U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244C058-0C41-8652-5D71-8436D431B1E1}"/>
              </a:ext>
            </a:extLst>
          </p:cNvPr>
          <p:cNvSpPr txBox="1"/>
          <p:nvPr/>
        </p:nvSpPr>
        <p:spPr>
          <a:xfrm>
            <a:off x="8292195" y="1386812"/>
            <a:ext cx="546409" cy="400110"/>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X</a:t>
            </a:r>
            <a:endPar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BC099038-FEEA-8382-B7A0-700AABBEC9C5}"/>
              </a:ext>
            </a:extLst>
          </p:cNvPr>
          <p:cNvSpPr txBox="1"/>
          <p:nvPr/>
        </p:nvSpPr>
        <p:spPr>
          <a:xfrm>
            <a:off x="8299630" y="2498216"/>
            <a:ext cx="546409" cy="400110"/>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X</a:t>
            </a:r>
            <a:endPar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99A0F02-F95D-6D13-B061-BDC8B658EC79}"/>
              </a:ext>
            </a:extLst>
          </p:cNvPr>
          <p:cNvSpPr txBox="1"/>
          <p:nvPr/>
        </p:nvSpPr>
        <p:spPr>
          <a:xfrm>
            <a:off x="8307067" y="3587315"/>
            <a:ext cx="546409" cy="400110"/>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X</a:t>
            </a:r>
            <a:endPar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A51944B-C927-F6CD-DFF5-0C1D388C4188}"/>
              </a:ext>
            </a:extLst>
          </p:cNvPr>
          <p:cNvSpPr txBox="1"/>
          <p:nvPr/>
        </p:nvSpPr>
        <p:spPr>
          <a:xfrm>
            <a:off x="8314502" y="4721018"/>
            <a:ext cx="546409" cy="400110"/>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X</a:t>
            </a:r>
            <a:endPar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50B18EA-CAF0-2E29-A0C8-86EFC151F7F6}"/>
              </a:ext>
            </a:extLst>
          </p:cNvPr>
          <p:cNvCxnSpPr>
            <a:cxnSpLocks/>
          </p:cNvCxnSpPr>
          <p:nvPr/>
        </p:nvCxnSpPr>
        <p:spPr>
          <a:xfrm>
            <a:off x="7830365" y="490654"/>
            <a:ext cx="0" cy="582093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2" name="Google Shape;172;p7"/>
          <p:cNvSpPr txBox="1"/>
          <p:nvPr/>
        </p:nvSpPr>
        <p:spPr>
          <a:xfrm>
            <a:off x="713594" y="638259"/>
            <a:ext cx="275091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All Shelters Should:</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Google Shape;173;p7"/>
          <p:cNvSpPr txBox="1"/>
          <p:nvPr/>
        </p:nvSpPr>
        <p:spPr>
          <a:xfrm>
            <a:off x="4801948" y="515693"/>
            <a:ext cx="6625800" cy="58784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Provide Relief:</a:t>
            </a:r>
            <a:endParaRPr sz="16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rgbClr val="F5333F"/>
              </a:buClr>
              <a:buSzPts val="18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Focus is on saving lives, include rapid shelters such as tents and shelter kits.</a:t>
            </a:r>
            <a:endParaRPr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Provide More Than Relief: </a:t>
            </a:r>
            <a:endParaRPr sz="16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Provide protection from climate</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5333F"/>
              </a:buClr>
              <a:buSzPts val="1800"/>
              <a:buFont typeface="Noto Sans Symbols"/>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Preserve dignity</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5333F"/>
              </a:buClr>
              <a:buSzPts val="1800"/>
              <a:buFont typeface="Noto Sans Symbols"/>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Provide safety and security</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Shelters Should Also:</a:t>
            </a:r>
            <a:endParaRPr sz="16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Enhance resistance to ill health and spread of disease</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Clr>
                <a:srgbClr val="F5333F"/>
              </a:buClr>
              <a:buSzPts val="1800"/>
              <a:buFont typeface="Noto Sans Symbols"/>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Support family and community life during an emergency</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Clr>
                <a:srgbClr val="F5333F"/>
              </a:buClr>
              <a:buSzPts val="1800"/>
              <a:buFont typeface="Noto Sans Symbols"/>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Communal coping strategies</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Rectangle 3">
            <a:extLst>
              <a:ext uri="{FF2B5EF4-FFF2-40B4-BE49-F238E27FC236}">
                <a16:creationId xmlns:a16="http://schemas.microsoft.com/office/drawing/2014/main" id="{6AAC14F3-BB65-9A9F-AF3C-D6A925955EA3}"/>
              </a:ext>
            </a:extLst>
          </p:cNvPr>
          <p:cNvSpPr/>
          <p:nvPr/>
        </p:nvSpPr>
        <p:spPr>
          <a:xfrm>
            <a:off x="4194578" y="-5347"/>
            <a:ext cx="7997422"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edia 20273 image">
            <a:extLst>
              <a:ext uri="{FF2B5EF4-FFF2-40B4-BE49-F238E27FC236}">
                <a16:creationId xmlns:a16="http://schemas.microsoft.com/office/drawing/2014/main" id="{1B30C6C7-E0EC-D328-52FA-26778EB1F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48"/>
          <a:stretch/>
        </p:blipFill>
        <p:spPr bwMode="auto">
          <a:xfrm>
            <a:off x="2821259" y="799517"/>
            <a:ext cx="9370741" cy="5253617"/>
          </a:xfrm>
          <a:prstGeom prst="rect">
            <a:avLst/>
          </a:prstGeom>
          <a:noFill/>
          <a:extLst>
            <a:ext uri="{909E8E84-426E-40DD-AFC4-6F175D3DCCD1}">
              <a14:hiddenFill xmlns:a14="http://schemas.microsoft.com/office/drawing/2010/main">
                <a:solidFill>
                  <a:srgbClr val="FFFFFF"/>
                </a:solidFill>
              </a14:hiddenFill>
            </a:ext>
          </a:extLst>
        </p:spPr>
      </p:pic>
      <p:sp>
        <p:nvSpPr>
          <p:cNvPr id="184" name="Google Shape;184;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85" name="Google Shape;185;p8"/>
          <p:cNvSpPr txBox="1"/>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Shelters Should:</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Encourage self sufficiency </a:t>
            </a:r>
            <a:endParaRPr sz="1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&amp; discourage dependency.</a:t>
            </a:r>
            <a:endParaRPr sz="1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2314</Words>
  <Application>Microsoft Office PowerPoint</Application>
  <PresentationFormat>Widescreen</PresentationFormat>
  <Paragraphs>329</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Nova</vt:lpstr>
      <vt:lpstr>Calibri</vt:lpstr>
      <vt:lpstr>Noto Sans Symbols</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Vanita REDOY</cp:lastModifiedBy>
  <cp:revision>7</cp:revision>
  <dcterms:created xsi:type="dcterms:W3CDTF">2021-09-10T07:38:40Z</dcterms:created>
  <dcterms:modified xsi:type="dcterms:W3CDTF">2024-07-03T00:11:56Z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2022-06-01T21:28:33Z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32695c1e-19a2-4dde-8fe4-30801ad5459f</vt:lpwstr>
  </property>
  <property fmtid="{D5CDD505-2E9C-101B-9397-08002B2CF9AE}" pid="8" name="MSIP_Label_caf3f7fd-5cd4-4287-9002-aceb9af13c42_ContentBits">
    <vt:lpwstr>2</vt:lpwstr>
  </property>
</Properties>
</file>