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0" r:id="rId2"/>
    <p:sldId id="309" r:id="rId3"/>
    <p:sldId id="257" r:id="rId4"/>
    <p:sldId id="406" r:id="rId5"/>
    <p:sldId id="408" r:id="rId6"/>
    <p:sldId id="409" r:id="rId7"/>
    <p:sldId id="410" r:id="rId8"/>
    <p:sldId id="404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33F"/>
    <a:srgbClr val="E42D38"/>
    <a:srgbClr val="011E41"/>
    <a:srgbClr val="C55A11"/>
    <a:srgbClr val="F99B27"/>
    <a:srgbClr val="B1D137"/>
    <a:srgbClr val="2A320C"/>
    <a:srgbClr val="4F5340"/>
    <a:srgbClr val="7030A0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56562-E516-4AFD-904E-FA23AEFE8809}" v="2" dt="2024-07-02T16:45:42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8177" autoAdjust="0"/>
  </p:normalViewPr>
  <p:slideViewPr>
    <p:cSldViewPr snapToGrid="0">
      <p:cViewPr varScale="1">
        <p:scale>
          <a:sx n="56" d="100"/>
          <a:sy n="56" d="100"/>
        </p:scale>
        <p:origin x="10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ta REDOY" userId="bdf92b45-d4ea-4a1c-a375-114a0375a38b" providerId="ADAL" clId="{F5556562-E516-4AFD-904E-FA23AEFE8809}"/>
    <pc:docChg chg="delSld modSld">
      <pc:chgData name="Vanita REDOY" userId="bdf92b45-d4ea-4a1c-a375-114a0375a38b" providerId="ADAL" clId="{F5556562-E516-4AFD-904E-FA23AEFE8809}" dt="2024-07-02T16:46:38.005" v="220" actId="13926"/>
      <pc:docMkLst>
        <pc:docMk/>
      </pc:docMkLst>
      <pc:sldChg chg="modSp mod">
        <pc:chgData name="Vanita REDOY" userId="bdf92b45-d4ea-4a1c-a375-114a0375a38b" providerId="ADAL" clId="{F5556562-E516-4AFD-904E-FA23AEFE8809}" dt="2024-07-02T16:42:39.922" v="70" actId="20577"/>
        <pc:sldMkLst>
          <pc:docMk/>
          <pc:sldMk cId="2251018075" sldId="257"/>
        </pc:sldMkLst>
        <pc:spChg chg="mod">
          <ac:chgData name="Vanita REDOY" userId="bdf92b45-d4ea-4a1c-a375-114a0375a38b" providerId="ADAL" clId="{F5556562-E516-4AFD-904E-FA23AEFE8809}" dt="2024-07-02T16:42:39.922" v="70" actId="20577"/>
          <ac:spMkLst>
            <pc:docMk/>
            <pc:sldMk cId="2251018075" sldId="257"/>
            <ac:spMk id="6" creationId="{0B466ED9-8277-48F0-973E-1C8401BB2B36}"/>
          </ac:spMkLst>
        </pc:spChg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065600276" sldId="258"/>
        </pc:sldMkLst>
      </pc:sldChg>
      <pc:sldChg chg="modSp mod">
        <pc:chgData name="Vanita REDOY" userId="bdf92b45-d4ea-4a1c-a375-114a0375a38b" providerId="ADAL" clId="{F5556562-E516-4AFD-904E-FA23AEFE8809}" dt="2024-07-02T16:42:19.703" v="39" actId="1076"/>
        <pc:sldMkLst>
          <pc:docMk/>
          <pc:sldMk cId="4222354902" sldId="310"/>
        </pc:sldMkLst>
        <pc:spChg chg="mod">
          <ac:chgData name="Vanita REDOY" userId="bdf92b45-d4ea-4a1c-a375-114a0375a38b" providerId="ADAL" clId="{F5556562-E516-4AFD-904E-FA23AEFE8809}" dt="2024-07-02T16:42:02.855" v="35" actId="14100"/>
          <ac:spMkLst>
            <pc:docMk/>
            <pc:sldMk cId="4222354902" sldId="310"/>
            <ac:spMk id="6" creationId="{ABD1727F-170E-BDFB-EB01-99558065BDDF}"/>
          </ac:spMkLst>
        </pc:spChg>
        <pc:spChg chg="mod">
          <ac:chgData name="Vanita REDOY" userId="bdf92b45-d4ea-4a1c-a375-114a0375a38b" providerId="ADAL" clId="{F5556562-E516-4AFD-904E-FA23AEFE8809}" dt="2024-07-02T16:42:06.594" v="36" actId="14100"/>
          <ac:spMkLst>
            <pc:docMk/>
            <pc:sldMk cId="4222354902" sldId="310"/>
            <ac:spMk id="9" creationId="{4E259CB5-FEB6-2042-C481-12EB360132CC}"/>
          </ac:spMkLst>
        </pc:spChg>
        <pc:spChg chg="mod">
          <ac:chgData name="Vanita REDOY" userId="bdf92b45-d4ea-4a1c-a375-114a0375a38b" providerId="ADAL" clId="{F5556562-E516-4AFD-904E-FA23AEFE8809}" dt="2024-07-02T16:42:10.276" v="37" actId="1076"/>
          <ac:spMkLst>
            <pc:docMk/>
            <pc:sldMk cId="4222354902" sldId="310"/>
            <ac:spMk id="10" creationId="{5C5BABCC-525A-2249-FFD7-2F30C65EBAB6}"/>
          </ac:spMkLst>
        </pc:spChg>
        <pc:grpChg chg="mod">
          <ac:chgData name="Vanita REDOY" userId="bdf92b45-d4ea-4a1c-a375-114a0375a38b" providerId="ADAL" clId="{F5556562-E516-4AFD-904E-FA23AEFE8809}" dt="2024-07-02T16:42:19.703" v="39" actId="1076"/>
          <ac:grpSpMkLst>
            <pc:docMk/>
            <pc:sldMk cId="4222354902" sldId="310"/>
            <ac:grpSpMk id="12" creationId="{A3EF38AA-6D17-DD78-05EB-8999F147A72E}"/>
          </ac:grpSpMkLst>
        </pc:grpChg>
        <pc:grpChg chg="mod">
          <ac:chgData name="Vanita REDOY" userId="bdf92b45-d4ea-4a1c-a375-114a0375a38b" providerId="ADAL" clId="{F5556562-E516-4AFD-904E-FA23AEFE8809}" dt="2024-07-02T16:42:13.098" v="38" actId="1076"/>
          <ac:grpSpMkLst>
            <pc:docMk/>
            <pc:sldMk cId="4222354902" sldId="310"/>
            <ac:grpSpMk id="13" creationId="{16CAD033-47AF-64B5-B807-D389BD05FCAE}"/>
          </ac:grpSpMkLst>
        </pc:grpChg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283051024" sldId="387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296792484" sldId="388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836900149" sldId="389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978179427" sldId="390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027618831" sldId="391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1082148668" sldId="392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524087920" sldId="393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625900800" sldId="394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1357622788" sldId="395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270053617" sldId="396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876945749" sldId="397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79569998" sldId="398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714552373" sldId="399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4267394526" sldId="400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952524546" sldId="401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320299349" sldId="402"/>
        </pc:sldMkLst>
      </pc:sldChg>
      <pc:sldChg chg="del">
        <pc:chgData name="Vanita REDOY" userId="bdf92b45-d4ea-4a1c-a375-114a0375a38b" providerId="ADAL" clId="{F5556562-E516-4AFD-904E-FA23AEFE8809}" dt="2024-07-02T16:43:03.028" v="72" actId="2696"/>
        <pc:sldMkLst>
          <pc:docMk/>
          <pc:sldMk cId="2661936223" sldId="403"/>
        </pc:sldMkLst>
      </pc:sldChg>
      <pc:sldChg chg="modSp mod modNotesTx">
        <pc:chgData name="Vanita REDOY" userId="bdf92b45-d4ea-4a1c-a375-114a0375a38b" providerId="ADAL" clId="{F5556562-E516-4AFD-904E-FA23AEFE8809}" dt="2024-07-02T16:46:38.005" v="220" actId="13926"/>
        <pc:sldMkLst>
          <pc:docMk/>
          <pc:sldMk cId="2822564549" sldId="404"/>
        </pc:sldMkLst>
        <pc:spChg chg="mod">
          <ac:chgData name="Vanita REDOY" userId="bdf92b45-d4ea-4a1c-a375-114a0375a38b" providerId="ADAL" clId="{F5556562-E516-4AFD-904E-FA23AEFE8809}" dt="2024-07-02T16:46:38.005" v="220" actId="13926"/>
          <ac:spMkLst>
            <pc:docMk/>
            <pc:sldMk cId="2822564549" sldId="404"/>
            <ac:spMk id="2" creationId="{0EDDDFC6-0EA5-BBA2-94B3-2DDFBEA2C90D}"/>
          </ac:spMkLst>
        </pc:spChg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870618990" sldId="405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164036866" sldId="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289E-79DC-49D5-8EE9-EF3FD68EAE75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84241-5C32-4A19-96A8-872B026D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2989-18D5-6443-E44A-D9DA3670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07241-67F4-D317-A968-E8EB780BD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B7E54-A89A-95BC-64C0-63A8AB4C2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C80-1342-0EE6-77D1-B21438D6F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892D1-C521-4241-BBF2-D66905FDC5C3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6581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liaise with CADRIM to develop a test form: https://www.cadrim.org/helpdesk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84241-5C32-4A19-96A8-872B026DAC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86" name="Google Shape;78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4ADB-5C61-4161-B12D-7D038D55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520A6-A567-4151-AB08-7E23BF833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CF0DC-D3FB-47A5-B8D0-BD9118B2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88C5-4E67-4CFD-B7A0-632FBF2A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B153-210B-43C6-97F7-F47CD476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B420-1452-4970-8970-ADDBCBAA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E588D-C048-4542-AAFB-9AA1B3E76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FD8B-5BD3-4454-8659-0A2FCC3A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0AFF-502A-4325-818E-2E1F5A0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8E18-4BCC-4032-B360-B7FE3EE7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E1C21-C0EC-4C78-BCB8-81BE5C081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F18DC-45B8-4A0C-9BC3-7EDA40B5E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71C56-02B8-4284-B5A6-9179D45A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AF373-682E-4DE4-BCB0-EDB449E0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39F18-C16A-4546-9A26-CCFDCFB1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58A6-4D37-4E59-B337-209D1BA4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3398-2F11-4E39-A4C8-AE260893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2D27-FA8C-49C1-B7B7-C346056B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96E7-98BA-4FDD-87DC-F4A6F17D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2348-09C8-4351-B132-4351F31A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2192-8777-43EF-8689-1C4E93D1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68E-AC54-4AAF-B911-D568B8D4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0F7E2-E46B-447D-AC35-F98461F7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6116-FAD4-49BF-88F6-6887904F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9AD9B-5B6C-4627-AB69-12EA6906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4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7587-C63F-4409-8470-9FB1E6B9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546D7-5265-40A9-99D4-B10DC4AF9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4BCBB-5699-46E6-92C2-D229BFCC1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52C6A-309B-4915-BE2B-233F70A5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11D81-23C3-473D-87DF-F59D013D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B90B5-408F-4E3C-9D68-391201C3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0D8A-2043-4EC6-9300-A5750D1E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91BE0-D465-450D-A079-C6170E81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3C21C-0B54-41B9-85CF-C5F89A020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7FA2E-0685-43E5-AE95-7F5C8D36D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BA1002-4D11-4C8C-A71A-3CD1A6489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D41BB-415C-4D5B-BFC6-8378EC8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7E292-07EE-45A4-A6A7-66CAA071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2D69A-55BB-4794-BBF0-2BB84CAE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7E60-D409-4586-9AD4-1FBE8548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67057-F1A8-4428-B814-923FBF07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773F4-3AA9-418D-B0FE-4774128A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F335-6B8A-4AB5-BEC0-B84C3C96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E0A4C-4EF2-4BA4-B786-E0715150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FB7BA-AF87-4BFA-B2F7-61926755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8435A-7B04-41D7-9A6E-CF7087B9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A032-0005-4915-8181-DDE1C742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2741-BEC0-48CA-ABB7-B3E19271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9EC09-6ED8-497E-92C5-5C444C9A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1A3DA-B217-4D5F-BDC5-317231AB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2F484-5ECA-475A-B2AF-0073259B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646A2-A514-4870-B850-7D984D60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A5BB-DEF6-442A-9CEE-2655FDF5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1812C-26B2-48E4-AF09-21A661F42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256DE-E76E-49F4-AFB4-C1834BBE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9B8E9-22E0-4E4E-BCD4-1B0DFD4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026D-1607-4E8A-B557-ECF48EBF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F6415-2DB3-4569-B7F4-FBB64939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0926B-C901-45DC-A9D9-D1EE0F71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42251-3C27-483A-A7B3-01743D10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CBF01-1913-4E36-A26E-9ACAD7EEF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AFD3-3862-4000-9FFF-6D48FA0CAD2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86C5E-B425-4ED2-967B-2FB70BAF5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39B-CFE7-4B70-A9D6-39D73C809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0691-EF59-487F-A283-EFDCEADF6E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45436510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271F4075-E473-4CC5-823D-8CCB5AC89726}"/>
              </a:ext>
            </a:extLst>
          </p:cNvPr>
          <p:cNvSpPr txBox="1"/>
          <p:nvPr userDrawn="1"/>
        </p:nvSpPr>
        <p:spPr>
          <a:xfrm>
            <a:off x="0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766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kc.ifrc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c.ifr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drim.org/helpdes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cadrim.org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5D6DB-32DE-9D1C-A499-06E9460E1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A04C277F-BFC3-56D0-A2A9-EF6A44A74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5606"/>
          <a:stretch/>
        </p:blipFill>
        <p:spPr>
          <a:xfrm>
            <a:off x="3532" y="0"/>
            <a:ext cx="12188467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F38AA-6D17-DD78-05EB-8999F147A72E}"/>
              </a:ext>
            </a:extLst>
          </p:cNvPr>
          <p:cNvGrpSpPr/>
          <p:nvPr/>
        </p:nvGrpSpPr>
        <p:grpSpPr>
          <a:xfrm>
            <a:off x="0" y="1974293"/>
            <a:ext cx="12192000" cy="4540107"/>
            <a:chOff x="3544" y="1909969"/>
            <a:chExt cx="12192000" cy="4540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9ED9CD-EE05-A3CC-73F5-492FB5ED1D6C}"/>
                </a:ext>
              </a:extLst>
            </p:cNvPr>
            <p:cNvSpPr/>
            <p:nvPr/>
          </p:nvSpPr>
          <p:spPr>
            <a:xfrm>
              <a:off x="3544" y="2272581"/>
              <a:ext cx="12192000" cy="3814884"/>
            </a:xfrm>
            <a:prstGeom prst="rect">
              <a:avLst/>
            </a:prstGeom>
            <a:solidFill>
              <a:srgbClr val="011E4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D1727F-170E-BDFB-EB01-99558065BDDF}"/>
                </a:ext>
              </a:extLst>
            </p:cNvPr>
            <p:cNvSpPr/>
            <p:nvPr/>
          </p:nvSpPr>
          <p:spPr>
            <a:xfrm>
              <a:off x="341196" y="1909972"/>
              <a:ext cx="8131978" cy="4540102"/>
            </a:xfrm>
            <a:prstGeom prst="rect">
              <a:avLst/>
            </a:prstGeom>
            <a:solidFill>
              <a:srgbClr val="F5333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79017C5-8D35-655A-42D2-C458264A3972}"/>
                </a:ext>
              </a:extLst>
            </p:cNvPr>
            <p:cNvSpPr/>
            <p:nvPr/>
          </p:nvSpPr>
          <p:spPr>
            <a:xfrm>
              <a:off x="6193713" y="1909969"/>
              <a:ext cx="435935" cy="362609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F97CA66A-4577-F098-22DC-7DBEEB7788B5}"/>
                </a:ext>
              </a:extLst>
            </p:cNvPr>
            <p:cNvSpPr/>
            <p:nvPr/>
          </p:nvSpPr>
          <p:spPr>
            <a:xfrm rot="5400000">
              <a:off x="6198200" y="6094518"/>
              <a:ext cx="351071" cy="360046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CAD033-47AF-64B5-B807-D389BD05FCAE}"/>
              </a:ext>
            </a:extLst>
          </p:cNvPr>
          <p:cNvGrpSpPr/>
          <p:nvPr/>
        </p:nvGrpSpPr>
        <p:grpSpPr>
          <a:xfrm>
            <a:off x="337651" y="2306596"/>
            <a:ext cx="7996041" cy="3709845"/>
            <a:chOff x="324999" y="2351761"/>
            <a:chExt cx="7996041" cy="3709845"/>
          </a:xfrm>
        </p:grpSpPr>
        <p:sp>
          <p:nvSpPr>
            <p:cNvPr id="9" name="Google Shape;91;p1">
              <a:extLst>
                <a:ext uri="{FF2B5EF4-FFF2-40B4-BE49-F238E27FC236}">
                  <a16:creationId xmlns:a16="http://schemas.microsoft.com/office/drawing/2014/main" id="{4E259CB5-FEB6-2042-C481-12EB360132CC}"/>
                </a:ext>
              </a:extLst>
            </p:cNvPr>
            <p:cNvSpPr/>
            <p:nvPr/>
          </p:nvSpPr>
          <p:spPr>
            <a:xfrm>
              <a:off x="478495" y="3557413"/>
              <a:ext cx="7842545" cy="2123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lang="en-US" sz="4400" b="1" i="0" u="none" strike="noStrike" cap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CDRTs &amp; Community Assessment Extra- using the Kobo Collect App.</a:t>
              </a:r>
            </a:p>
          </p:txBody>
        </p:sp>
        <p:sp>
          <p:nvSpPr>
            <p:cNvPr id="10" name="Google Shape;92;p1">
              <a:extLst>
                <a:ext uri="{FF2B5EF4-FFF2-40B4-BE49-F238E27FC236}">
                  <a16:creationId xmlns:a16="http://schemas.microsoft.com/office/drawing/2014/main" id="{5C5BABCC-525A-2249-FFD7-2F30C65EBAB6}"/>
                </a:ext>
              </a:extLst>
            </p:cNvPr>
            <p:cNvSpPr/>
            <p:nvPr/>
          </p:nvSpPr>
          <p:spPr>
            <a:xfrm>
              <a:off x="478495" y="5630759"/>
              <a:ext cx="6436120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100" b="0" i="0" u="none" strike="noStrike" cap="none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For Community Disaster Response Teams</a:t>
              </a:r>
              <a:endParaRPr sz="2100" b="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pic>
          <p:nvPicPr>
            <p:cNvPr id="5" name="Picture 4" descr="A black and white rectangle with black text&#10;&#10;Description automatically generated">
              <a:extLst>
                <a:ext uri="{FF2B5EF4-FFF2-40B4-BE49-F238E27FC236}">
                  <a16:creationId xmlns:a16="http://schemas.microsoft.com/office/drawing/2014/main" id="{59A31C01-99C1-533A-8B38-26A52FCA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99" y="2351761"/>
              <a:ext cx="4278901" cy="1135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35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A16C55-BA20-D3CE-700B-1BD4B248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327130A8-E259-AD8E-EE58-7479C8ECE1B1}"/>
              </a:ext>
            </a:extLst>
          </p:cNvPr>
          <p:cNvSpPr/>
          <p:nvPr/>
        </p:nvSpPr>
        <p:spPr>
          <a:xfrm>
            <a:off x="957444" y="575431"/>
            <a:ext cx="69775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Acknowledgements</a:t>
            </a:r>
            <a:endParaRPr sz="40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BD614-2D36-8D9F-4C10-13F12C5C2EE3}"/>
              </a:ext>
            </a:extLst>
          </p:cNvPr>
          <p:cNvSpPr txBox="1"/>
          <p:nvPr/>
        </p:nvSpPr>
        <p:spPr>
          <a:xfrm>
            <a:off x="957444" y="1574800"/>
            <a:ext cx="104319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thank the Belize Red Cross, Grenada Red Cross, Guyana Red Cross, Jamaica Red Cross, St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Vincent and the Grenadines Red Cross, Trinidad and Tobago Red Cross and the Caribbean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Emergency Management Agency (CDEMA) for their commitment to collaborating with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Caribbean Disaster Risk Management (CADRIM) Reference Centre. Together, we reviewed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revised the CDRT Training Material, enhancing its relevance and effectiveness in disaster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training. Your dedication exemplifies the spirit of cooperation within the humanitarian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community, and we deeply appreciate your invaluable contributions.</a:t>
            </a:r>
            <a:endPara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23B28-181C-0BAA-8478-5FCB614B4E49}"/>
              </a:ext>
            </a:extLst>
          </p:cNvPr>
          <p:cNvSpPr/>
          <p:nvPr/>
        </p:nvSpPr>
        <p:spPr>
          <a:xfrm>
            <a:off x="0" y="4439758"/>
            <a:ext cx="12192000" cy="1934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0867B5-9407-5DD8-F64E-03EA64C371BD}"/>
              </a:ext>
            </a:extLst>
          </p:cNvPr>
          <p:cNvGrpSpPr/>
          <p:nvPr/>
        </p:nvGrpSpPr>
        <p:grpSpPr>
          <a:xfrm>
            <a:off x="471889" y="4737441"/>
            <a:ext cx="11441776" cy="1298168"/>
            <a:chOff x="471889" y="4737441"/>
            <a:chExt cx="11441776" cy="1298168"/>
          </a:xfrm>
        </p:grpSpPr>
        <p:pic>
          <p:nvPicPr>
            <p:cNvPr id="2050" name="Picture 2" descr="Caribbean Disaster Emergency Management Agency (CDEMA) - EECentre">
              <a:extLst>
                <a:ext uri="{FF2B5EF4-FFF2-40B4-BE49-F238E27FC236}">
                  <a16:creationId xmlns:a16="http://schemas.microsoft.com/office/drawing/2014/main" id="{EB6528CF-10BF-13D5-1DE5-456BE8FC0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752" y="5014832"/>
              <a:ext cx="2398913" cy="82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elize Red Cross Society">
              <a:extLst>
                <a:ext uri="{FF2B5EF4-FFF2-40B4-BE49-F238E27FC236}">
                  <a16:creationId xmlns:a16="http://schemas.microsoft.com/office/drawing/2014/main" id="{0B2FE72C-F7C6-22BE-CE9A-D880C9A8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89" y="4850744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renada Red Cross Society">
              <a:extLst>
                <a:ext uri="{FF2B5EF4-FFF2-40B4-BE49-F238E27FC236}">
                  <a16:creationId xmlns:a16="http://schemas.microsoft.com/office/drawing/2014/main" id="{425CE8EE-560D-B871-A9C5-0D1ECD25E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740" y="4908320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he Guyana Red Cross Society">
              <a:extLst>
                <a:ext uri="{FF2B5EF4-FFF2-40B4-BE49-F238E27FC236}">
                  <a16:creationId xmlns:a16="http://schemas.microsoft.com/office/drawing/2014/main" id="{31F45285-9BA9-D5C7-95E0-7874859C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414" y="4902024"/>
              <a:ext cx="1076345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Our Today">
              <a:extLst>
                <a:ext uri="{FF2B5EF4-FFF2-40B4-BE49-F238E27FC236}">
                  <a16:creationId xmlns:a16="http://schemas.microsoft.com/office/drawing/2014/main" id="{84EA7283-075B-9299-FA26-9E7B9978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74" y="4997457"/>
              <a:ext cx="1272551" cy="86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t. Vincent and the Grenadines Red Cross Headquarters">
              <a:extLst>
                <a:ext uri="{FF2B5EF4-FFF2-40B4-BE49-F238E27FC236}">
                  <a16:creationId xmlns:a16="http://schemas.microsoft.com/office/drawing/2014/main" id="{8817BF5E-D003-7EAC-93C6-FF68A0D26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0" t="11270" r="34569" b="19943"/>
            <a:stretch/>
          </p:blipFill>
          <p:spPr bwMode="auto">
            <a:xfrm>
              <a:off x="6543438" y="4737441"/>
              <a:ext cx="1263761" cy="1298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&amp;T Red Cross warns of fraudsters | Loop Trinidad &amp; Tobago">
              <a:extLst>
                <a:ext uri="{FF2B5EF4-FFF2-40B4-BE49-F238E27FC236}">
                  <a16:creationId xmlns:a16="http://schemas.microsoft.com/office/drawing/2014/main" id="{775C70FE-67E4-A020-2B51-414CF1E3B9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17217"/>
            <a:stretch/>
          </p:blipFill>
          <p:spPr bwMode="auto">
            <a:xfrm>
              <a:off x="8047572" y="4864681"/>
              <a:ext cx="1263761" cy="108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87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3;p9">
            <a:extLst>
              <a:ext uri="{FF2B5EF4-FFF2-40B4-BE49-F238E27FC236}">
                <a16:creationId xmlns:a16="http://schemas.microsoft.com/office/drawing/2014/main" id="{2A057D81-C5A2-4A0E-8630-C3C262A78F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9;p2">
            <a:extLst>
              <a:ext uri="{FF2B5EF4-FFF2-40B4-BE49-F238E27FC236}">
                <a16:creationId xmlns:a16="http://schemas.microsoft.com/office/drawing/2014/main" id="{B3E28F4F-91BC-4DE7-809C-ABD2D2A587B2}"/>
              </a:ext>
            </a:extLst>
          </p:cNvPr>
          <p:cNvSpPr/>
          <p:nvPr/>
        </p:nvSpPr>
        <p:spPr>
          <a:xfrm>
            <a:off x="633576" y="1597947"/>
            <a:ext cx="4090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Objectives</a:t>
            </a:r>
            <a:endParaRPr sz="40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120;p2">
            <a:extLst>
              <a:ext uri="{FF2B5EF4-FFF2-40B4-BE49-F238E27FC236}">
                <a16:creationId xmlns:a16="http://schemas.microsoft.com/office/drawing/2014/main" id="{0B466ED9-8277-48F0-973E-1C8401BB2B36}"/>
              </a:ext>
            </a:extLst>
          </p:cNvPr>
          <p:cNvSpPr/>
          <p:nvPr/>
        </p:nvSpPr>
        <p:spPr>
          <a:xfrm>
            <a:off x="1167265" y="2561137"/>
            <a:ext cx="1015640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to use the Kobo Collect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0A57C-76F8-441A-81C9-C48B4FA75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6" y="519479"/>
            <a:ext cx="1067378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754C7-2FC6-DA4B-6280-969CDDC5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A71B1451-3C3F-EB0E-140C-116CAA02F7A1}"/>
              </a:ext>
            </a:extLst>
          </p:cNvPr>
          <p:cNvSpPr/>
          <p:nvPr/>
        </p:nvSpPr>
        <p:spPr>
          <a:xfrm>
            <a:off x="0" y="0"/>
            <a:ext cx="4211052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25;p24">
            <a:extLst>
              <a:ext uri="{FF2B5EF4-FFF2-40B4-BE49-F238E27FC236}">
                <a16:creationId xmlns:a16="http://schemas.microsoft.com/office/drawing/2014/main" id="{AF4E57E6-F19B-FE85-DF12-8DACECA69163}"/>
              </a:ext>
            </a:extLst>
          </p:cNvPr>
          <p:cNvSpPr txBox="1">
            <a:spLocks/>
          </p:cNvSpPr>
          <p:nvPr/>
        </p:nvSpPr>
        <p:spPr>
          <a:xfrm>
            <a:off x="589777" y="638257"/>
            <a:ext cx="3130898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Kobo Collect Demo</a:t>
            </a:r>
            <a:endParaRPr lang="en-US" sz="2000" dirty="0">
              <a:solidFill>
                <a:srgbClr val="E42D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24468-A130-87F0-CE01-8F5E9C98A4D2}"/>
              </a:ext>
            </a:extLst>
          </p:cNvPr>
          <p:cNvSpPr txBox="1"/>
          <p:nvPr/>
        </p:nvSpPr>
        <p:spPr>
          <a:xfrm>
            <a:off x="7304980" y="638257"/>
            <a:ext cx="4703154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latin typeface="Open sans"/>
                <a:ea typeface="Open sans"/>
                <a:cs typeface="Open sans"/>
              </a:rPr>
              <a:t>After installing </a:t>
            </a:r>
            <a:r>
              <a:rPr lang="en-US" dirty="0" err="1">
                <a:latin typeface="Open sans"/>
                <a:ea typeface="Open sans"/>
                <a:cs typeface="Open sans"/>
              </a:rPr>
              <a:t>KoBoCollect</a:t>
            </a:r>
            <a:r>
              <a:rPr lang="en-US" dirty="0">
                <a:latin typeface="Open sans"/>
                <a:ea typeface="Open sans"/>
                <a:cs typeface="Open sans"/>
              </a:rPr>
              <a:t>, you need to configure it so that it can be used together with your </a:t>
            </a:r>
            <a:r>
              <a:rPr lang="en-US" dirty="0" err="1">
                <a:latin typeface="Open sans"/>
                <a:ea typeface="Open sans"/>
                <a:cs typeface="Open sans"/>
              </a:rPr>
              <a:t>KoBo</a:t>
            </a:r>
            <a:r>
              <a:rPr lang="en-US" dirty="0">
                <a:latin typeface="Open sans"/>
                <a:ea typeface="Open sans"/>
                <a:cs typeface="Open sans"/>
              </a:rPr>
              <a:t> account for data collection.</a:t>
            </a:r>
            <a:endParaRPr lang="en-US" dirty="0"/>
          </a:p>
          <a:p>
            <a:pPr algn="just"/>
            <a:endParaRPr lang="en-US" dirty="0">
              <a:latin typeface="Open sans"/>
              <a:ea typeface="Open sans"/>
              <a:cs typeface="Open sans"/>
            </a:endParaRPr>
          </a:p>
          <a:p>
            <a:pPr marL="114300" indent="-342900" algn="just">
              <a:buAutoNum type="arabicPeriod"/>
            </a:pPr>
            <a:r>
              <a:rPr lang="en-US" dirty="0">
                <a:latin typeface="Open sans"/>
                <a:ea typeface="Open sans"/>
                <a:cs typeface="Open sans"/>
              </a:rPr>
              <a:t>Install </a:t>
            </a:r>
            <a:r>
              <a:rPr lang="en-US" dirty="0" err="1">
                <a:latin typeface="Open sans"/>
                <a:ea typeface="Open sans"/>
                <a:cs typeface="Open sans"/>
              </a:rPr>
              <a:t>KoboCollect</a:t>
            </a:r>
            <a:r>
              <a:rPr lang="en-US" dirty="0">
                <a:latin typeface="Open sans"/>
                <a:ea typeface="Open sans"/>
                <a:cs typeface="Open sans"/>
              </a:rPr>
              <a:t> on your android device.</a:t>
            </a:r>
          </a:p>
          <a:p>
            <a:pPr indent="-228600" algn="just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 algn="just"/>
            <a:r>
              <a:rPr lang="en-US" dirty="0">
                <a:latin typeface="Open sans"/>
                <a:ea typeface="Open sans"/>
                <a:cs typeface="Open sans"/>
              </a:rPr>
              <a:t>2.  On your android device, open </a:t>
            </a:r>
            <a:r>
              <a:rPr lang="en-US" dirty="0" err="1">
                <a:latin typeface="Open sans"/>
                <a:ea typeface="Open sans"/>
                <a:cs typeface="Open sans"/>
              </a:rPr>
              <a:t>KoboCollect</a:t>
            </a:r>
            <a:r>
              <a:rPr lang="en-US" dirty="0">
                <a:latin typeface="Open sans"/>
                <a:ea typeface="Open sans"/>
                <a:cs typeface="Open sans"/>
              </a:rPr>
              <a:t> and open “Manually enter project details”.</a:t>
            </a:r>
          </a:p>
          <a:p>
            <a:pPr indent="-228600" algn="just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 algn="just"/>
            <a:r>
              <a:rPr lang="en-US" dirty="0">
                <a:latin typeface="Open sans"/>
                <a:ea typeface="Open sans"/>
                <a:cs typeface="Open sans"/>
              </a:rPr>
              <a:t>3. Under URL, enter the server URL:  </a:t>
            </a:r>
            <a:r>
              <a:rPr lang="en-US" sz="2000" dirty="0">
                <a:latin typeface="Open sans"/>
                <a:ea typeface="Open sans"/>
                <a:cs typeface="Open sans"/>
                <a:hlinkClick r:id="rId2"/>
              </a:rPr>
              <a:t>https://kc.ifrc.org/</a:t>
            </a:r>
            <a:r>
              <a:rPr lang="en-US" sz="2000" dirty="0">
                <a:latin typeface="Open sans"/>
                <a:ea typeface="Open sans"/>
                <a:cs typeface="Open sans"/>
              </a:rPr>
              <a:t>   </a:t>
            </a:r>
            <a:endParaRPr lang="en-US" sz="2000" dirty="0">
              <a:ea typeface="Calibri"/>
              <a:cs typeface="Calibri"/>
            </a:endParaRPr>
          </a:p>
          <a:p>
            <a:pPr algn="just"/>
            <a:r>
              <a:rPr lang="en-US" dirty="0">
                <a:latin typeface="Open sans"/>
                <a:ea typeface="Open sans"/>
                <a:cs typeface="Open sans"/>
              </a:rPr>
              <a:t>Please note that you must include https:// when entering the URL.</a:t>
            </a:r>
          </a:p>
          <a:p>
            <a:pPr algn="just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 algn="just"/>
            <a:r>
              <a:rPr lang="en-US" dirty="0">
                <a:latin typeface="Open sans"/>
                <a:ea typeface="Open sans"/>
                <a:cs typeface="Open sans"/>
              </a:rPr>
              <a:t>4. Under Username, enter:  </a:t>
            </a:r>
            <a:r>
              <a:rPr lang="en-US" dirty="0" err="1">
                <a:latin typeface="Open sans"/>
                <a:ea typeface="Open sans"/>
                <a:cs typeface="Open sans"/>
              </a:rPr>
              <a:t>cadrimtraining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 algn="just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 algn="just"/>
            <a:r>
              <a:rPr lang="en-US" dirty="0">
                <a:latin typeface="Open sans"/>
                <a:ea typeface="Open sans"/>
                <a:cs typeface="Open sans"/>
              </a:rPr>
              <a:t>5. Under Password, enter: </a:t>
            </a:r>
            <a:r>
              <a:rPr lang="en-US" dirty="0" err="1">
                <a:latin typeface="Open sans"/>
                <a:ea typeface="Open sans"/>
                <a:cs typeface="Open sans"/>
              </a:rPr>
              <a:t>kobotraining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Picture 1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6A791C5E-00EA-14F9-55F9-17745EFF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80" y="762000"/>
            <a:ext cx="2529272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EE0A3-1A19-B095-7D6E-B941A48FC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DCE1D86A-7CB7-9CD5-E006-7ABE62B08B60}"/>
              </a:ext>
            </a:extLst>
          </p:cNvPr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25;p24">
            <a:extLst>
              <a:ext uri="{FF2B5EF4-FFF2-40B4-BE49-F238E27FC236}">
                <a16:creationId xmlns:a16="http://schemas.microsoft.com/office/drawing/2014/main" id="{1F072929-CD05-741E-EBD2-18F61DECFAA0}"/>
              </a:ext>
            </a:extLst>
          </p:cNvPr>
          <p:cNvSpPr txBox="1">
            <a:spLocks/>
          </p:cNvSpPr>
          <p:nvPr/>
        </p:nvSpPr>
        <p:spPr>
          <a:xfrm>
            <a:off x="589777" y="638257"/>
            <a:ext cx="3130898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Kobo Collect Demo</a:t>
            </a:r>
            <a:endParaRPr lang="en-US" sz="2000" dirty="0">
              <a:solidFill>
                <a:srgbClr val="E42D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D053D-708D-2C30-0125-C93B7878486E}"/>
              </a:ext>
            </a:extLst>
          </p:cNvPr>
          <p:cNvSpPr txBox="1"/>
          <p:nvPr/>
        </p:nvSpPr>
        <p:spPr>
          <a:xfrm>
            <a:off x="7579848" y="1175483"/>
            <a:ext cx="419270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To download the forms from your account and start the data collection, follow these steps: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pPr marL="114300" indent="-342900">
              <a:buAutoNum type="arabicPeriod"/>
            </a:pPr>
            <a:r>
              <a:rPr lang="en-US" dirty="0">
                <a:latin typeface="Open sans"/>
                <a:ea typeface="Open sans"/>
                <a:cs typeface="Open sans"/>
              </a:rPr>
              <a:t>Make sure you are connected to the internet on your device.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114300" indent="-342900">
              <a:buAutoNum type="arabicPeriod"/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/>
            <a:r>
              <a:rPr lang="en-US" dirty="0">
                <a:latin typeface="Open sans"/>
                <a:ea typeface="Open sans"/>
                <a:cs typeface="Open sans"/>
              </a:rPr>
              <a:t>2. Go on “Download form”</a:t>
            </a:r>
          </a:p>
          <a:p>
            <a:pPr indent="-228600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/>
            <a:r>
              <a:rPr lang="en-US" dirty="0">
                <a:latin typeface="Open sans"/>
                <a:ea typeface="Open sans"/>
                <a:cs typeface="Open sans"/>
              </a:rPr>
              <a:t>3. A list of all your forms will appear. Select the one you wish to download. Then choose “Get Selected”.</a:t>
            </a:r>
          </a:p>
        </p:txBody>
      </p:sp>
      <p:pic>
        <p:nvPicPr>
          <p:cNvPr id="7" name="Graphic 6" descr="Caret Right with solid fill">
            <a:extLst>
              <a:ext uri="{FF2B5EF4-FFF2-40B4-BE49-F238E27FC236}">
                <a16:creationId xmlns:a16="http://schemas.microsoft.com/office/drawing/2014/main" id="{F7B5F174-C1AB-6B27-47C2-ED5241E2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440000">
            <a:off x="7236882" y="5486862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64DFF-EE0E-CFBE-E7C0-80A5B6B5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157" y="633249"/>
            <a:ext cx="2646440" cy="55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BD04-BF98-9B7E-91D6-34E2ED73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70B0E76C-14C8-3D97-F174-80B1C47193B1}"/>
              </a:ext>
            </a:extLst>
          </p:cNvPr>
          <p:cNvSpPr/>
          <p:nvPr/>
        </p:nvSpPr>
        <p:spPr>
          <a:xfrm>
            <a:off x="-16474" y="-5347"/>
            <a:ext cx="3341565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25;p24">
            <a:extLst>
              <a:ext uri="{FF2B5EF4-FFF2-40B4-BE49-F238E27FC236}">
                <a16:creationId xmlns:a16="http://schemas.microsoft.com/office/drawing/2014/main" id="{E896C986-66E5-AE18-085F-6193CC8F0AE5}"/>
              </a:ext>
            </a:extLst>
          </p:cNvPr>
          <p:cNvSpPr txBox="1">
            <a:spLocks/>
          </p:cNvSpPr>
          <p:nvPr/>
        </p:nvSpPr>
        <p:spPr>
          <a:xfrm>
            <a:off x="415210" y="1004017"/>
            <a:ext cx="2821260" cy="405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Kobo Collect Demo: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Collecting Data</a:t>
            </a:r>
            <a:endParaRPr lang="en-US" sz="2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5EB70-5FF5-78B3-FF5E-E1A818BEBD88}"/>
              </a:ext>
            </a:extLst>
          </p:cNvPr>
          <p:cNvSpPr txBox="1"/>
          <p:nvPr/>
        </p:nvSpPr>
        <p:spPr>
          <a:xfrm>
            <a:off x="3756775" y="4885311"/>
            <a:ext cx="8510039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Open sans"/>
                <a:ea typeface="+mn-lt"/>
                <a:cs typeface="+mn-lt"/>
              </a:rPr>
              <a:t>To collect data: </a:t>
            </a: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Open sans"/>
                <a:ea typeface="+mn-lt"/>
                <a:cs typeface="+mn-lt"/>
              </a:rPr>
              <a:t>Go to “Start a new form”.</a:t>
            </a: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342900" indent="-342900">
              <a:buAutoNum type="arabicPeriod"/>
            </a:pPr>
            <a:endParaRPr lang="en-US" sz="1400" dirty="0">
              <a:latin typeface="Open sans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Open sans"/>
                <a:ea typeface="+mn-lt"/>
                <a:cs typeface="+mn-lt"/>
              </a:rPr>
              <a:t>Select the form to which you would like to enter data.</a:t>
            </a: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342900" indent="-342900">
              <a:buAutoNum type="arabicPeriod"/>
            </a:pPr>
            <a:endParaRPr lang="en-US" sz="1400" dirty="0">
              <a:latin typeface="Open sans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Open sans"/>
                <a:ea typeface="+mn-lt"/>
                <a:cs typeface="+mn-lt"/>
              </a:rPr>
              <a:t>Go through the questions.</a:t>
            </a: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342900" indent="-342900">
              <a:buAutoNum type="arabicPeriod"/>
            </a:pPr>
            <a:endParaRPr lang="en-US" sz="1400" dirty="0">
              <a:latin typeface="Open sans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Open sans"/>
                <a:ea typeface="+mn-lt"/>
                <a:cs typeface="+mn-lt"/>
              </a:rPr>
              <a:t>At the end select “Finalize”.</a:t>
            </a:r>
            <a:endParaRPr lang="en-US" sz="1400" dirty="0">
              <a:latin typeface="Open sans"/>
              <a:ea typeface="Open sans"/>
              <a:cs typeface="Open sans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55B0BE5C-8B8C-DFE3-A423-3CDBB6B6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09" y="181057"/>
            <a:ext cx="2278044" cy="447407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5592F9D-E928-3A6E-E0AF-995A8499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140" y="181058"/>
            <a:ext cx="2262650" cy="4474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1597DC-C8C1-661D-20E0-55246C95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737" y="181057"/>
            <a:ext cx="2377794" cy="44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9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5F7A3-6966-EA21-30C5-8696736F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559E4622-14D8-91F2-86D6-10D43EAC7B42}"/>
              </a:ext>
            </a:extLst>
          </p:cNvPr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25;p24">
            <a:extLst>
              <a:ext uri="{FF2B5EF4-FFF2-40B4-BE49-F238E27FC236}">
                <a16:creationId xmlns:a16="http://schemas.microsoft.com/office/drawing/2014/main" id="{28F78A7B-52A0-86C5-BFE0-2B3894E39E66}"/>
              </a:ext>
            </a:extLst>
          </p:cNvPr>
          <p:cNvSpPr txBox="1">
            <a:spLocks/>
          </p:cNvSpPr>
          <p:nvPr/>
        </p:nvSpPr>
        <p:spPr>
          <a:xfrm>
            <a:off x="589777" y="638257"/>
            <a:ext cx="3130898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Kobo Collect Demo: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Submitting  Data</a:t>
            </a:r>
            <a:endParaRPr lang="en-US" sz="2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5D43F-1169-B34B-F1B1-23314B440AC2}"/>
              </a:ext>
            </a:extLst>
          </p:cNvPr>
          <p:cNvSpPr txBox="1"/>
          <p:nvPr/>
        </p:nvSpPr>
        <p:spPr>
          <a:xfrm>
            <a:off x="8109549" y="1311613"/>
            <a:ext cx="37997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Uploading finalized data.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pPr marL="114300" indent="-342900">
              <a:buAutoNum type="arabicPeriod"/>
            </a:pPr>
            <a:r>
              <a:rPr lang="en-US" dirty="0">
                <a:latin typeface="Open sans"/>
                <a:ea typeface="Open sans"/>
                <a:cs typeface="Open sans"/>
              </a:rPr>
              <a:t>From the home screen, select “Read to send”.</a:t>
            </a:r>
          </a:p>
          <a:p>
            <a:pPr indent="-228600"/>
            <a:r>
              <a:rPr lang="en-US" dirty="0">
                <a:latin typeface="Open sans"/>
                <a:ea typeface="Open sans"/>
                <a:cs typeface="Open sans"/>
              </a:rPr>
              <a:t>   A list of your most recent collected forms will appear.</a:t>
            </a:r>
          </a:p>
          <a:p>
            <a:pPr indent="-228600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/>
            <a:r>
              <a:rPr lang="en-US" dirty="0">
                <a:latin typeface="Open sans"/>
                <a:ea typeface="Open sans"/>
                <a:cs typeface="Open sans"/>
              </a:rPr>
              <a:t>2. Select the form you wish to submit.</a:t>
            </a:r>
          </a:p>
          <a:p>
            <a:pPr indent="-228600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/>
            <a:r>
              <a:rPr lang="en-US" dirty="0">
                <a:latin typeface="Open sans"/>
                <a:ea typeface="Open sans"/>
                <a:cs typeface="Open sans"/>
              </a:rPr>
              <a:t>3. Select “Go to end”</a:t>
            </a:r>
          </a:p>
          <a:p>
            <a:pPr indent="-228600"/>
            <a:endParaRPr lang="en-US" dirty="0">
              <a:latin typeface="Open sans"/>
              <a:ea typeface="Open sans"/>
              <a:cs typeface="Open sans"/>
            </a:endParaRPr>
          </a:p>
          <a:p>
            <a:pPr indent="-228600"/>
            <a:r>
              <a:rPr lang="en-US" dirty="0">
                <a:latin typeface="Open sans"/>
                <a:ea typeface="Open sans"/>
                <a:cs typeface="Open sans"/>
              </a:rPr>
              <a:t>4. Select “Send selected”</a:t>
            </a:r>
          </a:p>
        </p:txBody>
      </p:sp>
      <p:pic>
        <p:nvPicPr>
          <p:cNvPr id="5" name="Graphic 4" descr="Caret Right with solid fill">
            <a:extLst>
              <a:ext uri="{FF2B5EF4-FFF2-40B4-BE49-F238E27FC236}">
                <a16:creationId xmlns:a16="http://schemas.microsoft.com/office/drawing/2014/main" id="{E36306D9-9BF6-7685-966F-5FBB8664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440000">
            <a:off x="7148803" y="5299451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B0A669-E261-2B60-4D46-FE0C6DA94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614" y="799243"/>
            <a:ext cx="2505580" cy="52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1DC51DEB-3362-48F2-8EA1-64CD42A7777E}"/>
              </a:ext>
            </a:extLst>
          </p:cNvPr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E42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25;p24">
            <a:extLst>
              <a:ext uri="{FF2B5EF4-FFF2-40B4-BE49-F238E27FC236}">
                <a16:creationId xmlns:a16="http://schemas.microsoft.com/office/drawing/2014/main" id="{545B2F10-4EA6-48A2-8794-CE2BF53095EB}"/>
              </a:ext>
            </a:extLst>
          </p:cNvPr>
          <p:cNvSpPr txBox="1">
            <a:spLocks/>
          </p:cNvSpPr>
          <p:nvPr/>
        </p:nvSpPr>
        <p:spPr>
          <a:xfrm>
            <a:off x="600409" y="1179011"/>
            <a:ext cx="3130898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Activity: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endParaRPr lang="en-US" sz="36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Complete A Rapid Assessment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endParaRPr lang="en-US" sz="2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indent="-285750"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indent="-285750"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DDFC6-0EA5-BBA2-94B3-2DDFBEA2C90D}"/>
              </a:ext>
            </a:extLst>
          </p:cNvPr>
          <p:cNvSpPr txBox="1"/>
          <p:nvPr/>
        </p:nvSpPr>
        <p:spPr>
          <a:xfrm>
            <a:off x="4496454" y="532844"/>
            <a:ext cx="7340600" cy="81868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After the Kobo Demonstration, you should now have the Kobo Collect App on your phone.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>
              <a:buClr>
                <a:srgbClr val="C55A11"/>
              </a:buClr>
              <a:buSzPts val="2400"/>
            </a:pPr>
            <a:r>
              <a:rPr lang="en-US" sz="2200" b="1" dirty="0">
                <a:latin typeface="Open sans"/>
                <a:ea typeface="Open sans"/>
                <a:cs typeface="Open sans"/>
                <a:sym typeface="Arial"/>
              </a:rPr>
              <a:t>On the Kobo Collect App</a:t>
            </a:r>
            <a:r>
              <a:rPr lang="en-US" sz="2200" dirty="0">
                <a:latin typeface="Open sans"/>
                <a:ea typeface="Open sans"/>
                <a:cs typeface="Open sans"/>
                <a:sym typeface="Arial"/>
              </a:rPr>
              <a:t> enter the following: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>
              <a:buSzPts val="2400"/>
            </a:pPr>
            <a:r>
              <a:rPr lang="en-US" sz="2200" b="1" dirty="0">
                <a:latin typeface="Open sans"/>
                <a:ea typeface="Open sans"/>
                <a:cs typeface="Open sans"/>
                <a:sym typeface="Arial"/>
              </a:rPr>
              <a:t>URL:</a:t>
            </a:r>
            <a:r>
              <a:rPr lang="en-US" sz="2200" dirty="0">
                <a:latin typeface="Open sans"/>
                <a:ea typeface="Open sans"/>
                <a:cs typeface="Open sans"/>
                <a:sym typeface="Arial"/>
              </a:rPr>
              <a:t> </a:t>
            </a:r>
            <a:r>
              <a:rPr lang="en-US" sz="2200" dirty="0">
                <a:ea typeface="+mn-lt"/>
                <a:cs typeface="+mn-lt"/>
                <a:sym typeface="Arial"/>
                <a:hlinkClick r:id="rId3"/>
              </a:rPr>
              <a:t>https://kc.ifrc.org</a:t>
            </a:r>
            <a:r>
              <a:rPr lang="en-US" sz="2200" dirty="0">
                <a:ea typeface="+mn-lt"/>
                <a:cs typeface="+mn-lt"/>
                <a:sym typeface="Arial"/>
              </a:rPr>
              <a:t> 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SzPts val="2400"/>
            </a:pPr>
            <a:r>
              <a:rPr lang="en-US" sz="2200" b="1" dirty="0">
                <a:latin typeface="Calibri"/>
                <a:ea typeface="Calibri"/>
                <a:cs typeface="Calibri"/>
              </a:rPr>
              <a:t>Username</a:t>
            </a:r>
            <a:r>
              <a:rPr lang="en-US" sz="2200" dirty="0">
                <a:latin typeface="Calibri"/>
                <a:ea typeface="Calibri"/>
                <a:cs typeface="Calibri"/>
              </a:rPr>
              <a:t>: </a:t>
            </a:r>
            <a:r>
              <a:rPr lang="en-US" sz="2200" b="1" dirty="0">
                <a:latin typeface="Calibri"/>
                <a:ea typeface="Calibri"/>
                <a:cs typeface="Calibri"/>
              </a:rPr>
              <a:t>Password: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</a:p>
          <a:p>
            <a:pPr>
              <a:buSzPts val="2400"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r>
              <a:rPr lang="en-US" sz="24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NOTE: 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You can liaise with CADRIM to develop a test form: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hlinkClick r:id="rId4"/>
              </a:rPr>
              <a:t>https://www.cadrim.org/helpdesk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) </a:t>
            </a:r>
            <a:endParaRPr lang="en-US" sz="2400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endParaRPr lang="en-US" sz="2200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>
              <a:buClr>
                <a:srgbClr val="C55A11"/>
              </a:buClr>
              <a:buSzPts val="2400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 your groups, walk around the room and look at the pictures posted on the walls showing the different types of damages sustained in the community after a flooding.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Use the information from the pictures to complete and submit the DANA form on the Kobo Collect App.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>
              <a:buClr>
                <a:srgbClr val="C55A11"/>
              </a:buClr>
              <a:buSzPts val="2400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>
              <a:buClr>
                <a:srgbClr val="C55A11"/>
              </a:buClr>
              <a:buSzPts val="2400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You have 20 minutes for this activity.</a:t>
            </a:r>
            <a:endParaRPr lang="en-US" sz="1600" b="1" dirty="0"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56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75;g2ad184e0394_0_1">
            <a:extLst>
              <a:ext uri="{FF2B5EF4-FFF2-40B4-BE49-F238E27FC236}">
                <a16:creationId xmlns:a16="http://schemas.microsoft.com/office/drawing/2014/main" id="{D74EF24C-C189-BF59-4102-9480FEA3F0DA}"/>
              </a:ext>
            </a:extLst>
          </p:cNvPr>
          <p:cNvSpPr/>
          <p:nvPr/>
        </p:nvSpPr>
        <p:spPr>
          <a:xfrm>
            <a:off x="-16474" y="0"/>
            <a:ext cx="4211100" cy="685799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11E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BBA82D-B631-7699-587D-A9E52D386B41}"/>
              </a:ext>
            </a:extLst>
          </p:cNvPr>
          <p:cNvSpPr/>
          <p:nvPr/>
        </p:nvSpPr>
        <p:spPr>
          <a:xfrm>
            <a:off x="4194626" y="-1"/>
            <a:ext cx="7997374" cy="3232299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8" name="Google Shape;788;p45"/>
          <p:cNvGrpSpPr/>
          <p:nvPr/>
        </p:nvGrpSpPr>
        <p:grpSpPr>
          <a:xfrm>
            <a:off x="353987" y="1838509"/>
            <a:ext cx="3470177" cy="2777796"/>
            <a:chOff x="508819" y="2450303"/>
            <a:chExt cx="4403225" cy="2777796"/>
          </a:xfrm>
        </p:grpSpPr>
        <p:sp>
          <p:nvSpPr>
            <p:cNvPr id="789" name="Google Shape;789;p45"/>
            <p:cNvSpPr/>
            <p:nvPr/>
          </p:nvSpPr>
          <p:spPr>
            <a:xfrm>
              <a:off x="513332" y="2450303"/>
              <a:ext cx="34358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000"/>
                <a:buFont typeface="Arial"/>
                <a:buNone/>
              </a:pPr>
              <a:r>
                <a:rPr lang="en-US" sz="4000" b="1" dirty="0">
                  <a:solidFill>
                    <a:srgbClr val="F5333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Get Involved</a:t>
              </a:r>
              <a:endParaRPr sz="4000" b="1" i="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508819" y="3917011"/>
              <a:ext cx="4403225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There are many ways of becoming a part  of the world’s largest humanitarian network</a:t>
              </a:r>
              <a:endPara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</p:grpSp>
      <p:sp>
        <p:nvSpPr>
          <p:cNvPr id="791" name="Google Shape;791;p45"/>
          <p:cNvSpPr/>
          <p:nvPr/>
        </p:nvSpPr>
        <p:spPr>
          <a:xfrm>
            <a:off x="4568644" y="1221423"/>
            <a:ext cx="72658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Volunteer, Donate, Join Us In Partnership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or share our appeals and stories on social media. Find out more about IFRC and learn how to contact your National Red Cross or Red Crescent Society, at 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www.ifrc.org.</a:t>
            </a:r>
            <a:endParaRPr sz="1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" name="Google Shape;791;p45">
            <a:extLst>
              <a:ext uri="{FF2B5EF4-FFF2-40B4-BE49-F238E27FC236}">
                <a16:creationId xmlns:a16="http://schemas.microsoft.com/office/drawing/2014/main" id="{A66DB9B1-FB5C-7AC1-8B5A-A321EE023F24}"/>
              </a:ext>
            </a:extLst>
          </p:cNvPr>
          <p:cNvSpPr/>
          <p:nvPr/>
        </p:nvSpPr>
        <p:spPr>
          <a:xfrm>
            <a:off x="4565087" y="4135297"/>
            <a:ext cx="7269369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stay informed about Caribbean disaster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activities or to access additional information on available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trainings, training materials, research and information management tools,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visit: 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www.cadrim.org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 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endParaRPr sz="1800" b="1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321117-F42C-CD68-2D48-2E13F5472C27}"/>
              </a:ext>
            </a:extLst>
          </p:cNvPr>
          <p:cNvGrpSpPr/>
          <p:nvPr/>
        </p:nvGrpSpPr>
        <p:grpSpPr>
          <a:xfrm>
            <a:off x="4565087" y="6069157"/>
            <a:ext cx="7276475" cy="442432"/>
            <a:chOff x="5661849" y="6150081"/>
            <a:chExt cx="7276475" cy="4424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0D1FD8-BA5E-EDE4-5791-9D2EB06910E4}"/>
                </a:ext>
              </a:extLst>
            </p:cNvPr>
            <p:cNvGrpSpPr/>
            <p:nvPr/>
          </p:nvGrpSpPr>
          <p:grpSpPr>
            <a:xfrm>
              <a:off x="5661849" y="6191033"/>
              <a:ext cx="2365687" cy="401480"/>
              <a:chOff x="3600424" y="6121566"/>
              <a:chExt cx="2365687" cy="40148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2C58EA-FE09-FF54-E7BD-1766BDBAC13B}"/>
                  </a:ext>
                </a:extLst>
              </p:cNvPr>
              <p:cNvSpPr txBox="1"/>
              <p:nvPr/>
            </p:nvSpPr>
            <p:spPr>
              <a:xfrm>
                <a:off x="3944171" y="6139074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CADRIM.IFRC</a:t>
                </a:r>
              </a:p>
            </p:txBody>
          </p:sp>
          <p:pic>
            <p:nvPicPr>
              <p:cNvPr id="13" name="Picture 1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A644985-6108-0040-3448-D2280ECEC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424" y="6121566"/>
                <a:ext cx="401480" cy="40148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B97660-ACA1-DB68-AF31-5F27CE89C0E6}"/>
                </a:ext>
              </a:extLst>
            </p:cNvPr>
            <p:cNvGrpSpPr/>
            <p:nvPr/>
          </p:nvGrpSpPr>
          <p:grpSpPr>
            <a:xfrm>
              <a:off x="7807816" y="6175610"/>
              <a:ext cx="2381684" cy="385320"/>
              <a:chOff x="6117198" y="6121566"/>
              <a:chExt cx="2381684" cy="3853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164AC-2899-DFE4-B460-8D97F35992DD}"/>
                  </a:ext>
                </a:extLst>
              </p:cNvPr>
              <p:cNvSpPr txBox="1"/>
              <p:nvPr/>
            </p:nvSpPr>
            <p:spPr>
              <a:xfrm>
                <a:off x="6476942" y="6137886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@cadrim_ifrc</a:t>
                </a:r>
              </a:p>
            </p:txBody>
          </p:sp>
          <p:pic>
            <p:nvPicPr>
              <p:cNvPr id="15" name="Picture 1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B1C739D-AA70-2F3F-267C-2E95BE315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7198" y="6121566"/>
                <a:ext cx="385320" cy="38532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2D0DA9-E2D1-0ABD-4E68-46C237430726}"/>
                </a:ext>
              </a:extLst>
            </p:cNvPr>
            <p:cNvGrpSpPr/>
            <p:nvPr/>
          </p:nvGrpSpPr>
          <p:grpSpPr>
            <a:xfrm>
              <a:off x="9772023" y="6150081"/>
              <a:ext cx="3166301" cy="380403"/>
              <a:chOff x="8735549" y="6159657"/>
              <a:chExt cx="3166301" cy="3804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5FD7C-BCEA-7094-F0CE-F4104ADBE4B1}"/>
                  </a:ext>
                </a:extLst>
              </p:cNvPr>
              <p:cNvSpPr txBox="1"/>
              <p:nvPr/>
            </p:nvSpPr>
            <p:spPr>
              <a:xfrm>
                <a:off x="9130726" y="6159657"/>
                <a:ext cx="27711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@CADRIM_IFRC</a:t>
                </a:r>
              </a:p>
            </p:txBody>
          </p:sp>
          <p:pic>
            <p:nvPicPr>
              <p:cNvPr id="4098" name="Picture 2" descr="Twitter Logo, Social Media Logo, Self Adhesive Sticker, New Twitter Logo, X  Logo, X Sticker, New Twitter Brand (Pack of 16) (Circle, 50mm x 50mm)  (S10040) : Amazon.co.uk: Automotive">
                <a:extLst>
                  <a:ext uri="{FF2B5EF4-FFF2-40B4-BE49-F238E27FC236}">
                    <a16:creationId xmlns:a16="http://schemas.microsoft.com/office/drawing/2014/main" id="{A6F197DA-F7E9-FF2F-1F52-CC36D79DB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5549" y="6175329"/>
                <a:ext cx="364731" cy="36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Picture 20" descr="A black and red logo&#10;&#10;Description automatically generated">
            <a:extLst>
              <a:ext uri="{FF2B5EF4-FFF2-40B4-BE49-F238E27FC236}">
                <a16:creationId xmlns:a16="http://schemas.microsoft.com/office/drawing/2014/main" id="{494809CE-999D-2282-2720-681DB1DA0C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625" b="23226"/>
          <a:stretch/>
        </p:blipFill>
        <p:spPr>
          <a:xfrm>
            <a:off x="4381713" y="3499371"/>
            <a:ext cx="2021940" cy="585657"/>
          </a:xfrm>
          <a:prstGeom prst="rect">
            <a:avLst/>
          </a:prstGeom>
        </p:spPr>
      </p:pic>
      <p:pic>
        <p:nvPicPr>
          <p:cNvPr id="23" name="Picture 22" descr="A black and red logo&#10;&#10;Description automatically generated">
            <a:extLst>
              <a:ext uri="{FF2B5EF4-FFF2-40B4-BE49-F238E27FC236}">
                <a16:creationId xmlns:a16="http://schemas.microsoft.com/office/drawing/2014/main" id="{ACC4DB1A-340E-52B7-FA31-973CB8DEA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713" y="240081"/>
            <a:ext cx="2250989" cy="1016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647</Words>
  <Application>Microsoft Office PowerPoint</Application>
  <PresentationFormat>Widescreen</PresentationFormat>
  <Paragraphs>86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Nicholas</dc:creator>
  <cp:lastModifiedBy>Vanita REDOY</cp:lastModifiedBy>
  <cp:revision>189</cp:revision>
  <dcterms:created xsi:type="dcterms:W3CDTF">2021-09-10T07:38:40Z</dcterms:created>
  <dcterms:modified xsi:type="dcterms:W3CDTF">2024-07-02T16:46:39Z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2022-06-01T21:01:33Z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ddcbfbd7-c457-4f2e-bb27-8f3835bc56ed</vt:lpwstr>
  </property>
  <property fmtid="{D5CDD505-2E9C-101B-9397-08002B2CF9AE}" pid="8" name="MSIP_Label_caf3f7fd-5cd4-4287-9002-aceb9af13c42_ContentBits">
    <vt:lpwstr>2</vt:lpwstr>
  </property>
</Properties>
</file>