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310" r:id="rId2"/>
    <p:sldId id="30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12" r:id="rId14"/>
    <p:sldId id="267" r:id="rId15"/>
    <p:sldId id="268" r:id="rId16"/>
    <p:sldId id="269" r:id="rId17"/>
    <p:sldId id="276" r:id="rId18"/>
    <p:sldId id="277" r:id="rId19"/>
    <p:sldId id="31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q/arDehxUoSrRJzws9fjd8lKu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RCS Crisis2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33F"/>
    <a:srgbClr val="01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697E0-0639-4E5E-9D4D-24062EF77336}" v="1" dt="2024-07-03T00:01:41.123"/>
  </p1510:revLst>
</p1510:revInfo>
</file>

<file path=ppt/tableStyles.xml><?xml version="1.0" encoding="utf-8"?>
<a:tblStyleLst xmlns:a="http://schemas.openxmlformats.org/drawingml/2006/main" def="{D25A4ABB-AA64-47FB-8EB1-85AA96BD637D}">
  <a:tblStyle styleId="{D25A4ABB-AA64-47FB-8EB1-85AA96BD63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ita REDOY" userId="bdf92b45-d4ea-4a1c-a375-114a0375a38b" providerId="ADAL" clId="{297697E0-0639-4E5E-9D4D-24062EF77336}"/>
    <pc:docChg chg="custSel addSld delSld modSld sldOrd">
      <pc:chgData name="Vanita REDOY" userId="bdf92b45-d4ea-4a1c-a375-114a0375a38b" providerId="ADAL" clId="{297697E0-0639-4E5E-9D4D-24062EF77336}" dt="2024-07-03T00:02:04.030" v="164" actId="20577"/>
      <pc:docMkLst>
        <pc:docMk/>
      </pc:docMkLst>
      <pc:sldChg chg="modSp mod">
        <pc:chgData name="Vanita REDOY" userId="bdf92b45-d4ea-4a1c-a375-114a0375a38b" providerId="ADAL" clId="{297697E0-0639-4E5E-9D4D-24062EF77336}" dt="2024-07-02T23:56:09.540" v="0" actId="6549"/>
        <pc:sldMkLst>
          <pc:docMk/>
          <pc:sldMk cId="0" sldId="257"/>
        </pc:sldMkLst>
        <pc:spChg chg="mod">
          <ac:chgData name="Vanita REDOY" userId="bdf92b45-d4ea-4a1c-a375-114a0375a38b" providerId="ADAL" clId="{297697E0-0639-4E5E-9D4D-24062EF77336}" dt="2024-07-02T23:56:09.540" v="0" actId="6549"/>
          <ac:spMkLst>
            <pc:docMk/>
            <pc:sldMk cId="0" sldId="257"/>
            <ac:spMk id="105" creationId="{00000000-0000-0000-0000-000000000000}"/>
          </ac:spMkLst>
        </pc:spChg>
      </pc:sldChg>
      <pc:sldChg chg="modSp mod">
        <pc:chgData name="Vanita REDOY" userId="bdf92b45-d4ea-4a1c-a375-114a0375a38b" providerId="ADAL" clId="{297697E0-0639-4E5E-9D4D-24062EF77336}" dt="2024-07-02T23:57:16.647" v="4" actId="1076"/>
        <pc:sldMkLst>
          <pc:docMk/>
          <pc:sldMk cId="0" sldId="268"/>
        </pc:sldMkLst>
        <pc:spChg chg="mod">
          <ac:chgData name="Vanita REDOY" userId="bdf92b45-d4ea-4a1c-a375-114a0375a38b" providerId="ADAL" clId="{297697E0-0639-4E5E-9D4D-24062EF77336}" dt="2024-07-02T23:57:06.761" v="2" actId="1076"/>
          <ac:spMkLst>
            <pc:docMk/>
            <pc:sldMk cId="0" sldId="268"/>
            <ac:spMk id="253" creationId="{00000000-0000-0000-0000-000000000000}"/>
          </ac:spMkLst>
        </pc:spChg>
        <pc:spChg chg="mod">
          <ac:chgData name="Vanita REDOY" userId="bdf92b45-d4ea-4a1c-a375-114a0375a38b" providerId="ADAL" clId="{297697E0-0639-4E5E-9D4D-24062EF77336}" dt="2024-07-02T23:57:13.150" v="3" actId="1076"/>
          <ac:spMkLst>
            <pc:docMk/>
            <pc:sldMk cId="0" sldId="268"/>
            <ac:spMk id="254" creationId="{00000000-0000-0000-0000-000000000000}"/>
          </ac:spMkLst>
        </pc:spChg>
        <pc:spChg chg="mod">
          <ac:chgData name="Vanita REDOY" userId="bdf92b45-d4ea-4a1c-a375-114a0375a38b" providerId="ADAL" clId="{297697E0-0639-4E5E-9D4D-24062EF77336}" dt="2024-07-02T23:57:16.647" v="4" actId="1076"/>
          <ac:spMkLst>
            <pc:docMk/>
            <pc:sldMk cId="0" sldId="268"/>
            <ac:spMk id="255" creationId="{00000000-0000-0000-0000-000000000000}"/>
          </ac:spMkLst>
        </pc:spChg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0"/>
        </pc:sldMkLst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1"/>
        </pc:sldMkLst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2"/>
        </pc:sldMkLst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3"/>
        </pc:sldMkLst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4"/>
        </pc:sldMkLst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5"/>
        </pc:sldMkLst>
      </pc:sldChg>
      <pc:sldChg chg="addSp modSp add mod ord">
        <pc:chgData name="Vanita REDOY" userId="bdf92b45-d4ea-4a1c-a375-114a0375a38b" providerId="ADAL" clId="{297697E0-0639-4E5E-9D4D-24062EF77336}" dt="2024-07-03T00:02:04.030" v="164" actId="20577"/>
        <pc:sldMkLst>
          <pc:docMk/>
          <pc:sldMk cId="3765589261" sldId="312"/>
        </pc:sldMkLst>
        <pc:spChg chg="add mod">
          <ac:chgData name="Vanita REDOY" userId="bdf92b45-d4ea-4a1c-a375-114a0375a38b" providerId="ADAL" clId="{297697E0-0639-4E5E-9D4D-24062EF77336}" dt="2024-07-03T00:02:04.030" v="164" actId="20577"/>
          <ac:spMkLst>
            <pc:docMk/>
            <pc:sldMk cId="3765589261" sldId="312"/>
            <ac:spMk id="2" creationId="{DABADE01-8A7D-2226-A69D-522B02881C72}"/>
          </ac:spMkLst>
        </pc:spChg>
        <pc:spChg chg="mod">
          <ac:chgData name="Vanita REDOY" userId="bdf92b45-d4ea-4a1c-a375-114a0375a38b" providerId="ADAL" clId="{297697E0-0639-4E5E-9D4D-24062EF77336}" dt="2024-07-02T23:58:49.188" v="32" actId="20577"/>
          <ac:spMkLst>
            <pc:docMk/>
            <pc:sldMk cId="3765589261" sldId="312"/>
            <ac:spMk id="129" creationId="{00000000-0000-0000-0000-000000000000}"/>
          </ac:spMkLst>
        </pc:spChg>
        <pc:spChg chg="mod">
          <ac:chgData name="Vanita REDOY" userId="bdf92b45-d4ea-4a1c-a375-114a0375a38b" providerId="ADAL" clId="{297697E0-0639-4E5E-9D4D-24062EF77336}" dt="2024-07-03T00:01:45.383" v="156" actId="1076"/>
          <ac:spMkLst>
            <pc:docMk/>
            <pc:sldMk cId="3765589261" sldId="312"/>
            <ac:spMk id="1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2989-18D5-6443-E44A-D9DA3670B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07241-67F4-D317-A968-E8EB780BD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B7E54-A89A-95BC-64C0-63A8AB4C2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CC80-1342-0EE6-77D1-B21438D6F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892D1-C521-4241-BBF2-D66905FDC5C3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6581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4cf92f5a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f4cf92f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909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86" name="Google Shape;78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4cf92f5a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f4cf92f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3" descr="{&quot;HashCode&quot;:-45436510,&quot;Placement&quot;:&quot;Footer&quot;,&quot;Top&quot;:519.343,&quot;Left&quot;:0.0,&quot;SlideWidth&quot;:960,&quot;SlideHeight&quot;:540}"/>
          <p:cNvSpPr txBox="1"/>
          <p:nvPr/>
        </p:nvSpPr>
        <p:spPr>
          <a:xfrm>
            <a:off x="0" y="6595656"/>
            <a:ext cx="581126" cy="2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www.cadrim.org/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5D6DB-32DE-9D1C-A499-06E9460E1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1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D6087C21-EA33-ACEC-29A4-60EB97F78B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238" b="1430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3EF38AA-6D17-DD78-05EB-8999F147A72E}"/>
              </a:ext>
            </a:extLst>
          </p:cNvPr>
          <p:cNvGrpSpPr/>
          <p:nvPr/>
        </p:nvGrpSpPr>
        <p:grpSpPr>
          <a:xfrm>
            <a:off x="0" y="1814273"/>
            <a:ext cx="12192000" cy="4540107"/>
            <a:chOff x="3544" y="1909969"/>
            <a:chExt cx="12192000" cy="45401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9ED9CD-EE05-A3CC-73F5-492FB5ED1D6C}"/>
                </a:ext>
              </a:extLst>
            </p:cNvPr>
            <p:cNvSpPr/>
            <p:nvPr/>
          </p:nvSpPr>
          <p:spPr>
            <a:xfrm>
              <a:off x="3544" y="2272581"/>
              <a:ext cx="12192000" cy="3814884"/>
            </a:xfrm>
            <a:prstGeom prst="rect">
              <a:avLst/>
            </a:prstGeom>
            <a:solidFill>
              <a:srgbClr val="011E4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D1727F-170E-BDFB-EB01-99558065BDDF}"/>
                </a:ext>
              </a:extLst>
            </p:cNvPr>
            <p:cNvSpPr/>
            <p:nvPr/>
          </p:nvSpPr>
          <p:spPr>
            <a:xfrm>
              <a:off x="341197" y="1909972"/>
              <a:ext cx="5857584" cy="4540102"/>
            </a:xfrm>
            <a:prstGeom prst="rect">
              <a:avLst/>
            </a:prstGeom>
            <a:solidFill>
              <a:srgbClr val="F5333F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79017C5-8D35-655A-42D2-C458264A3972}"/>
                </a:ext>
              </a:extLst>
            </p:cNvPr>
            <p:cNvSpPr/>
            <p:nvPr/>
          </p:nvSpPr>
          <p:spPr>
            <a:xfrm>
              <a:off x="6193713" y="1909969"/>
              <a:ext cx="435935" cy="362609"/>
            </a:xfrm>
            <a:prstGeom prst="rtTriangle">
              <a:avLst/>
            </a:prstGeom>
            <a:gradFill flip="none" rotWithShape="1">
              <a:gsLst>
                <a:gs pos="0">
                  <a:srgbClr val="F5333F">
                    <a:shade val="30000"/>
                    <a:satMod val="115000"/>
                  </a:srgbClr>
                </a:gs>
                <a:gs pos="50000">
                  <a:srgbClr val="F5333F">
                    <a:shade val="67500"/>
                    <a:satMod val="115000"/>
                  </a:srgbClr>
                </a:gs>
                <a:gs pos="100000">
                  <a:srgbClr val="F533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F97CA66A-4577-F098-22DC-7DBEEB7788B5}"/>
                </a:ext>
              </a:extLst>
            </p:cNvPr>
            <p:cNvSpPr/>
            <p:nvPr/>
          </p:nvSpPr>
          <p:spPr>
            <a:xfrm rot="5400000">
              <a:off x="6198200" y="6094518"/>
              <a:ext cx="351071" cy="360046"/>
            </a:xfrm>
            <a:prstGeom prst="rtTriangle">
              <a:avLst/>
            </a:prstGeom>
            <a:gradFill flip="none" rotWithShape="1">
              <a:gsLst>
                <a:gs pos="0">
                  <a:srgbClr val="F5333F">
                    <a:shade val="30000"/>
                    <a:satMod val="115000"/>
                  </a:srgbClr>
                </a:gs>
                <a:gs pos="50000">
                  <a:srgbClr val="F5333F">
                    <a:shade val="67500"/>
                    <a:satMod val="115000"/>
                  </a:srgbClr>
                </a:gs>
                <a:gs pos="100000">
                  <a:srgbClr val="F533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CAD033-47AF-64B5-B807-D389BD05FCAE}"/>
              </a:ext>
            </a:extLst>
          </p:cNvPr>
          <p:cNvGrpSpPr/>
          <p:nvPr/>
        </p:nvGrpSpPr>
        <p:grpSpPr>
          <a:xfrm>
            <a:off x="324999" y="2351761"/>
            <a:ext cx="6589617" cy="3290898"/>
            <a:chOff x="324999" y="2351761"/>
            <a:chExt cx="6589617" cy="3290898"/>
          </a:xfrm>
        </p:grpSpPr>
        <p:sp>
          <p:nvSpPr>
            <p:cNvPr id="9" name="Google Shape;91;p1">
              <a:extLst>
                <a:ext uri="{FF2B5EF4-FFF2-40B4-BE49-F238E27FC236}">
                  <a16:creationId xmlns:a16="http://schemas.microsoft.com/office/drawing/2014/main" id="{4E259CB5-FEB6-2042-C481-12EB360132CC}"/>
                </a:ext>
              </a:extLst>
            </p:cNvPr>
            <p:cNvSpPr/>
            <p:nvPr/>
          </p:nvSpPr>
          <p:spPr>
            <a:xfrm>
              <a:off x="478495" y="3557413"/>
              <a:ext cx="5729395" cy="1661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en-US" sz="4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CDRTs &amp; Communication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endPara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2;p1">
              <a:extLst>
                <a:ext uri="{FF2B5EF4-FFF2-40B4-BE49-F238E27FC236}">
                  <a16:creationId xmlns:a16="http://schemas.microsoft.com/office/drawing/2014/main" id="{5C5BABCC-525A-2249-FFD7-2F30C65EBAB6}"/>
                </a:ext>
              </a:extLst>
            </p:cNvPr>
            <p:cNvSpPr/>
            <p:nvPr/>
          </p:nvSpPr>
          <p:spPr>
            <a:xfrm>
              <a:off x="478496" y="5211812"/>
              <a:ext cx="6436120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100" b="0" i="0" u="none" strike="noStrike" cap="none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For Community Disaster Response Teams</a:t>
              </a:r>
              <a:endParaRPr sz="2100" b="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pic>
          <p:nvPicPr>
            <p:cNvPr id="5" name="Picture 4" descr="A black and white rectangle with black text&#10;&#10;Description automatically generated">
              <a:extLst>
                <a:ext uri="{FF2B5EF4-FFF2-40B4-BE49-F238E27FC236}">
                  <a16:creationId xmlns:a16="http://schemas.microsoft.com/office/drawing/2014/main" id="{59A31C01-99C1-533A-8B38-26A52FCA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999" y="2351761"/>
              <a:ext cx="4278901" cy="1135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35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241907" y="638259"/>
            <a:ext cx="387289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Let’s Talk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Communicating Before A Disaster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5460714" y="761914"/>
            <a:ext cx="620296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Ensure Community Participation &amp; Feedback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Share information that meet their needs and are relevant.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Include all groups in discussions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Establish a feedback system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Encourage </a:t>
            </a:r>
            <a:r>
              <a:rPr lang="en-US" sz="1800" b="1" dirty="0" err="1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Behaviour</a:t>
            </a: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&amp; Social Change Communication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 open discussions that allow insight into perceptions and behaviours. </a:t>
            </a: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communities adopt safer and healthier practices.</a:t>
            </a: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Use Community-based Information To Help With Advocacy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communities understand how to use their knowledge and information to speak out about issues that affect them and make their voices heard.</a:t>
            </a: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417792" y="2663649"/>
            <a:ext cx="99342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537625" y="761914"/>
            <a:ext cx="824089" cy="94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452959" y="4876441"/>
            <a:ext cx="1027289" cy="92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135348" y="638259"/>
            <a:ext cx="3952671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Communicating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During Disasters 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989759" y="1443861"/>
            <a:ext cx="5167086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Providing timely, accurate, life saving information to the affected population using local media.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Provide information intended to save lives and prevent further crisis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Provide guidance on where to get assistance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Provide information regarding their legal rights and who is in charge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60411" y="3708641"/>
            <a:ext cx="767644" cy="67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95407" y="4737553"/>
            <a:ext cx="677333" cy="64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068784" y="1443861"/>
            <a:ext cx="659271" cy="78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147707" y="2706511"/>
            <a:ext cx="711200" cy="7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253187" y="638259"/>
            <a:ext cx="3941391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Let’s Talk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Communication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Barriers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6351164" y="1252273"/>
            <a:ext cx="5167086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Linguistic And Cultural Diversity.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	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Exposure To A Range Of Hazards.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Variable Access To, And Use Of  Technology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Age Differences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218407" y="3459318"/>
            <a:ext cx="880533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235340" y="4521030"/>
            <a:ext cx="846667" cy="93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280495" y="1164462"/>
            <a:ext cx="756356" cy="63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297429" y="2288748"/>
            <a:ext cx="722489" cy="688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4cf92f5a7_0_0"/>
          <p:cNvSpPr/>
          <p:nvPr/>
        </p:nvSpPr>
        <p:spPr>
          <a:xfrm>
            <a:off x="-16474" y="-5348"/>
            <a:ext cx="4211100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f4cf92f5a7_0_0"/>
          <p:cNvSpPr txBox="1"/>
          <p:nvPr/>
        </p:nvSpPr>
        <p:spPr>
          <a:xfrm>
            <a:off x="224200" y="638259"/>
            <a:ext cx="38010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Activity: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n-US" sz="3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CDRT Communications Plan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Google Shape;130;g1f4cf92f5a7_0_0"/>
          <p:cNvSpPr txBox="1"/>
          <p:nvPr/>
        </p:nvSpPr>
        <p:spPr>
          <a:xfrm>
            <a:off x="4846320" y="1991261"/>
            <a:ext cx="6919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Discuss the type of information that should be included in a CDRT Communications Plan. </a:t>
            </a:r>
            <a:endParaRPr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ADE01-8A7D-2226-A69D-522B02881C72}"/>
              </a:ext>
            </a:extLst>
          </p:cNvPr>
          <p:cNvSpPr txBox="1"/>
          <p:nvPr/>
        </p:nvSpPr>
        <p:spPr>
          <a:xfrm>
            <a:off x="4846320" y="5555632"/>
            <a:ext cx="6492240" cy="923330"/>
          </a:xfrm>
          <a:prstGeom prst="rect">
            <a:avLst/>
          </a:prstGeom>
          <a:solidFill>
            <a:srgbClr val="F533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F5333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You can also reference Unit 8 on page 19 of the CDRT Workbook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58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137075" y="776737"/>
            <a:ext cx="405750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Develop A CDRT Communications Plan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Your plan should outline: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4833257" y="1177413"/>
            <a:ext cx="6226629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How CDRTs are activated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How CDRTs communicate with each other 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Who and how CDRTs can communicate with the National Society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Who and how CDRTs can communicate with the National Disaster Office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Identify other relevant stakeholders and identify who, how and when these stakeholders should be contacted.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9" descr="A picture containing indoor, bla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0"/>
            <a:ext cx="10363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/>
          <p:nvPr/>
        </p:nvSpPr>
        <p:spPr>
          <a:xfrm>
            <a:off x="3846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201643" y="558117"/>
            <a:ext cx="3887212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Communicating In A Disaster :</a:t>
            </a:r>
            <a:br>
              <a:rPr lang="en-US" sz="3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en-US" sz="3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Effective Messaging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4412695" y="1305042"/>
            <a:ext cx="7435348" cy="3474929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4945796" y="1542115"/>
            <a:ext cx="6103256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Be Simple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Communicate The Threat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Provide A Call To Action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Be Accessible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Reach Out To As Many People As Possible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Never Cause Harm Or Create A Panic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Coordinate With Others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021242-D63D-E58A-369C-67C84FD20D37}"/>
              </a:ext>
            </a:extLst>
          </p:cNvPr>
          <p:cNvSpPr/>
          <p:nvPr/>
        </p:nvSpPr>
        <p:spPr>
          <a:xfrm>
            <a:off x="4194578" y="-5347"/>
            <a:ext cx="7997422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Google Shape;266;p13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256218" y="638259"/>
            <a:ext cx="3858582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Modes Of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Communication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Runner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Landline Telephones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Cell Phones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Two-way Radios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Electronic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WhatsApp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 Phones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3074" name="Picture 2" descr="WhatsApp - Wikipedia">
            <a:extLst>
              <a:ext uri="{FF2B5EF4-FFF2-40B4-BE49-F238E27FC236}">
                <a16:creationId xmlns:a16="http://schemas.microsoft.com/office/drawing/2014/main" id="{FF8E0D0E-2892-8D92-E099-316CDD27D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95" y="3169835"/>
            <a:ext cx="1511211" cy="1520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ridium 9555 Satellite Phone Standard Package | Satellite Phone Store">
            <a:extLst>
              <a:ext uri="{FF2B5EF4-FFF2-40B4-BE49-F238E27FC236}">
                <a16:creationId xmlns:a16="http://schemas.microsoft.com/office/drawing/2014/main" id="{856BD6CE-8869-4361-CED7-D70AD8880C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5817" y="2992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Two-Way Radios H-6112 - Uline">
            <a:extLst>
              <a:ext uri="{FF2B5EF4-FFF2-40B4-BE49-F238E27FC236}">
                <a16:creationId xmlns:a16="http://schemas.microsoft.com/office/drawing/2014/main" id="{DB4687DE-96C9-EAE5-0832-DCE1FB39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23" y="3708265"/>
            <a:ext cx="2663839" cy="266383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nput Overloading Information Overload Concept Young Women Running Away  From Information Stream Pursuing Him Concept Of Person Overwhelmed By  Information Colorful Vector Illustration In Flat Cartoon Style Stock  Illustration - Download Image">
            <a:extLst>
              <a:ext uri="{FF2B5EF4-FFF2-40B4-BE49-F238E27FC236}">
                <a16:creationId xmlns:a16="http://schemas.microsoft.com/office/drawing/2014/main" id="{413D5B45-0779-B8FC-A2DA-8AB116CB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8" y="0"/>
            <a:ext cx="2400915" cy="240091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anasonic KX-TS880MXBD Corded Landline Phone Price in India - Buy Panasonic  KX-TS880MXBD Corded Landline Phone online at Flipkart.com">
            <a:extLst>
              <a:ext uri="{FF2B5EF4-FFF2-40B4-BE49-F238E27FC236}">
                <a16:creationId xmlns:a16="http://schemas.microsoft.com/office/drawing/2014/main" id="{4400DF8A-8259-2C8E-75B3-24573AAB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37" y="151055"/>
            <a:ext cx="2465321" cy="2384192"/>
          </a:xfrm>
          <a:prstGeom prst="ellipse">
            <a:avLst/>
          </a:prstGeom>
          <a:noFill/>
          <a:ln>
            <a:solidFill>
              <a:srgbClr val="F533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87534-9921-5E1D-8127-6DF36FF4BF2F}"/>
              </a:ext>
            </a:extLst>
          </p:cNvPr>
          <p:cNvGrpSpPr/>
          <p:nvPr/>
        </p:nvGrpSpPr>
        <p:grpSpPr>
          <a:xfrm>
            <a:off x="8150617" y="4091704"/>
            <a:ext cx="2991261" cy="2621163"/>
            <a:chOff x="7724185" y="4029726"/>
            <a:chExt cx="3106311" cy="2766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84" name="Picture 12" descr="Apple iPhone 12 Cell Phone Review - Consumer Reports">
              <a:extLst>
                <a:ext uri="{FF2B5EF4-FFF2-40B4-BE49-F238E27FC236}">
                  <a16:creationId xmlns:a16="http://schemas.microsoft.com/office/drawing/2014/main" id="{FFFDD6F2-50E8-866F-E1FE-7AB921A2F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449" y="4600499"/>
              <a:ext cx="2741047" cy="200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CF54D26-DB80-0A73-D8B6-1F9B7B938F95}"/>
                </a:ext>
              </a:extLst>
            </p:cNvPr>
            <p:cNvGrpSpPr/>
            <p:nvPr/>
          </p:nvGrpSpPr>
          <p:grpSpPr>
            <a:xfrm>
              <a:off x="7724185" y="4029726"/>
              <a:ext cx="2766296" cy="2766296"/>
              <a:chOff x="7724185" y="4029726"/>
              <a:chExt cx="2766296" cy="2766296"/>
            </a:xfrm>
          </p:grpSpPr>
          <p:pic>
            <p:nvPicPr>
              <p:cNvPr id="3092" name="Picture 20" descr="Cell phone stock vector. Illustration of cell, broadcast - 21611499">
                <a:extLst>
                  <a:ext uri="{FF2B5EF4-FFF2-40B4-BE49-F238E27FC236}">
                    <a16:creationId xmlns:a16="http://schemas.microsoft.com/office/drawing/2014/main" id="{969D1DC9-14B1-8C0E-FB9B-8112CA49C9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4185" y="4029726"/>
                <a:ext cx="2766296" cy="2766296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5CA1C7-D3C5-E32C-EA67-2CC93FC91364}"/>
                  </a:ext>
                </a:extLst>
              </p:cNvPr>
              <p:cNvSpPr/>
              <p:nvPr/>
            </p:nvSpPr>
            <p:spPr>
              <a:xfrm rot="20391947">
                <a:off x="8607154" y="4575898"/>
                <a:ext cx="1000359" cy="15750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94" name="Picture 22" descr="Iridium Extreme Satellite Phone | Iridium 9575 | Blue Sky Network">
            <a:extLst>
              <a:ext uri="{FF2B5EF4-FFF2-40B4-BE49-F238E27FC236}">
                <a16:creationId xmlns:a16="http://schemas.microsoft.com/office/drawing/2014/main" id="{88F8FF8B-F762-6F90-3CC7-473C466AA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62" y="1518536"/>
            <a:ext cx="2663839" cy="266383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D185D688-9801-8B96-84F7-84742829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" name="Google Shape;358;p20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 txBox="1"/>
          <p:nvPr/>
        </p:nvSpPr>
        <p:spPr>
          <a:xfrm>
            <a:off x="698230" y="638259"/>
            <a:ext cx="278164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Working 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With Others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4499322" y="1081504"/>
            <a:ext cx="7435348" cy="3774976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 txBox="1"/>
          <p:nvPr/>
        </p:nvSpPr>
        <p:spPr>
          <a:xfrm>
            <a:off x="4807999" y="1387807"/>
            <a:ext cx="6919543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Be aware </a:t>
            </a: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of information being circulated it can become contradictory and disruptive causing isolation and fear among the affected communities.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Find out </a:t>
            </a: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if there is an existing CEA group and join. This allows for sharing of information and improved planning on needs and state of local media and communications.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Coordinate</a:t>
            </a: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with other departments in your NS and be aware of the information shared as this will provide for better CEA involvement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1" descr="A picture containing indoor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224" r="4988"/>
          <a:stretch/>
        </p:blipFill>
        <p:spPr>
          <a:xfrm>
            <a:off x="2966720" y="0"/>
            <a:ext cx="92252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1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254680" y="638259"/>
            <a:ext cx="3801092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Activity: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n-US" sz="36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Exercise On Communication In Disasters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4499322" y="792480"/>
            <a:ext cx="7435348" cy="5191760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4807999" y="1329049"/>
            <a:ext cx="691954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BEFORE: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would you approach community members to support you as a CDRT to respond in emergencies within the community?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DURING: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Then, identify a risk such as Flooding, Fires or landslides, whereby you will need to list 3 appropriate channels of communicating to community members  about the hazard and danger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AFTER: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Discuss a proper method to collect feedback and complaints in their community.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75;g2ad184e0394_0_1">
            <a:extLst>
              <a:ext uri="{FF2B5EF4-FFF2-40B4-BE49-F238E27FC236}">
                <a16:creationId xmlns:a16="http://schemas.microsoft.com/office/drawing/2014/main" id="{D74EF24C-C189-BF59-4102-9480FEA3F0DA}"/>
              </a:ext>
            </a:extLst>
          </p:cNvPr>
          <p:cNvSpPr/>
          <p:nvPr/>
        </p:nvSpPr>
        <p:spPr>
          <a:xfrm>
            <a:off x="-16474" y="0"/>
            <a:ext cx="4211100" cy="6857999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11E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BBA82D-B631-7699-587D-A9E52D386B41}"/>
              </a:ext>
            </a:extLst>
          </p:cNvPr>
          <p:cNvSpPr/>
          <p:nvPr/>
        </p:nvSpPr>
        <p:spPr>
          <a:xfrm>
            <a:off x="4194626" y="-1"/>
            <a:ext cx="7997374" cy="3232299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8" name="Google Shape;788;p45"/>
          <p:cNvGrpSpPr/>
          <p:nvPr/>
        </p:nvGrpSpPr>
        <p:grpSpPr>
          <a:xfrm>
            <a:off x="353987" y="1838509"/>
            <a:ext cx="3470177" cy="2777796"/>
            <a:chOff x="508819" y="2450303"/>
            <a:chExt cx="4403225" cy="2777796"/>
          </a:xfrm>
        </p:grpSpPr>
        <p:sp>
          <p:nvSpPr>
            <p:cNvPr id="789" name="Google Shape;789;p45"/>
            <p:cNvSpPr/>
            <p:nvPr/>
          </p:nvSpPr>
          <p:spPr>
            <a:xfrm>
              <a:off x="513332" y="2450303"/>
              <a:ext cx="343581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4000"/>
                <a:buFont typeface="Arial"/>
                <a:buNone/>
              </a:pPr>
              <a:r>
                <a:rPr lang="en-US" sz="4000" b="1" dirty="0">
                  <a:solidFill>
                    <a:srgbClr val="F5333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Get Involved</a:t>
              </a:r>
              <a:endParaRPr sz="4000" b="1" i="0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508819" y="3917011"/>
              <a:ext cx="4403225" cy="1311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There are many ways of becoming a part  of the world’s largest humanitarian network</a:t>
              </a:r>
              <a:endPara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</p:grpSp>
      <p:sp>
        <p:nvSpPr>
          <p:cNvPr id="791" name="Google Shape;791;p45"/>
          <p:cNvSpPr/>
          <p:nvPr/>
        </p:nvSpPr>
        <p:spPr>
          <a:xfrm>
            <a:off x="4568644" y="1221423"/>
            <a:ext cx="726581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Volunteer, Donate, Join Us In Partnership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or share our appeals and stories on social media. Find out more about IFRC and learn how to contact your National Red Cross or Red Crescent Society, at </a:t>
            </a: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www.ifrc.org.</a:t>
            </a:r>
            <a:endParaRPr sz="1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" name="Google Shape;791;p45">
            <a:extLst>
              <a:ext uri="{FF2B5EF4-FFF2-40B4-BE49-F238E27FC236}">
                <a16:creationId xmlns:a16="http://schemas.microsoft.com/office/drawing/2014/main" id="{A66DB9B1-FB5C-7AC1-8B5A-A321EE023F24}"/>
              </a:ext>
            </a:extLst>
          </p:cNvPr>
          <p:cNvSpPr/>
          <p:nvPr/>
        </p:nvSpPr>
        <p:spPr>
          <a:xfrm>
            <a:off x="4565087" y="4135297"/>
            <a:ext cx="7269369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To stay informed about Caribbean disaster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activities or to access additional information on available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trainings, training materials, research and information management tools,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visit: </a:t>
            </a: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www.cadrim.org</a:t>
            </a: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  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endParaRPr sz="1800" b="1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321117-F42C-CD68-2D48-2E13F5472C27}"/>
              </a:ext>
            </a:extLst>
          </p:cNvPr>
          <p:cNvGrpSpPr/>
          <p:nvPr/>
        </p:nvGrpSpPr>
        <p:grpSpPr>
          <a:xfrm>
            <a:off x="4565087" y="6069157"/>
            <a:ext cx="7276475" cy="442432"/>
            <a:chOff x="5661849" y="6150081"/>
            <a:chExt cx="7276475" cy="4424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40D1FD8-BA5E-EDE4-5791-9D2EB06910E4}"/>
                </a:ext>
              </a:extLst>
            </p:cNvPr>
            <p:cNvGrpSpPr/>
            <p:nvPr/>
          </p:nvGrpSpPr>
          <p:grpSpPr>
            <a:xfrm>
              <a:off x="5661849" y="6191033"/>
              <a:ext cx="2365687" cy="401480"/>
              <a:chOff x="3600424" y="6121566"/>
              <a:chExt cx="2365687" cy="40148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2C58EA-FE09-FF54-E7BD-1766BDBAC13B}"/>
                  </a:ext>
                </a:extLst>
              </p:cNvPr>
              <p:cNvSpPr txBox="1"/>
              <p:nvPr/>
            </p:nvSpPr>
            <p:spPr>
              <a:xfrm>
                <a:off x="3944171" y="6139074"/>
                <a:ext cx="2021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: CADRIM.IFRC</a:t>
                </a:r>
              </a:p>
            </p:txBody>
          </p:sp>
          <p:pic>
            <p:nvPicPr>
              <p:cNvPr id="13" name="Picture 12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6A644985-6108-0040-3448-D2280ECEC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424" y="6121566"/>
                <a:ext cx="401480" cy="40148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B97660-ACA1-DB68-AF31-5F27CE89C0E6}"/>
                </a:ext>
              </a:extLst>
            </p:cNvPr>
            <p:cNvGrpSpPr/>
            <p:nvPr/>
          </p:nvGrpSpPr>
          <p:grpSpPr>
            <a:xfrm>
              <a:off x="7807816" y="6175610"/>
              <a:ext cx="2381684" cy="385320"/>
              <a:chOff x="6117198" y="6121566"/>
              <a:chExt cx="2381684" cy="38532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E164AC-2899-DFE4-B460-8D97F35992DD}"/>
                  </a:ext>
                </a:extLst>
              </p:cNvPr>
              <p:cNvSpPr txBox="1"/>
              <p:nvPr/>
            </p:nvSpPr>
            <p:spPr>
              <a:xfrm>
                <a:off x="6476942" y="6137886"/>
                <a:ext cx="2021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: @cadrim_ifrc</a:t>
                </a:r>
              </a:p>
            </p:txBody>
          </p:sp>
          <p:pic>
            <p:nvPicPr>
              <p:cNvPr id="15" name="Picture 1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B1C739D-AA70-2F3F-267C-2E95BE315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7198" y="6121566"/>
                <a:ext cx="385320" cy="38532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2D0DA9-E2D1-0ABD-4E68-46C237430726}"/>
                </a:ext>
              </a:extLst>
            </p:cNvPr>
            <p:cNvGrpSpPr/>
            <p:nvPr/>
          </p:nvGrpSpPr>
          <p:grpSpPr>
            <a:xfrm>
              <a:off x="9772023" y="6150081"/>
              <a:ext cx="3166301" cy="380403"/>
              <a:chOff x="8735549" y="6159657"/>
              <a:chExt cx="3166301" cy="38040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5FD7C-BCEA-7094-F0CE-F4104ADBE4B1}"/>
                  </a:ext>
                </a:extLst>
              </p:cNvPr>
              <p:cNvSpPr txBox="1"/>
              <p:nvPr/>
            </p:nvSpPr>
            <p:spPr>
              <a:xfrm>
                <a:off x="9130726" y="6159657"/>
                <a:ext cx="277112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: @CADRIM_IFRC</a:t>
                </a:r>
              </a:p>
            </p:txBody>
          </p:sp>
          <p:pic>
            <p:nvPicPr>
              <p:cNvPr id="4098" name="Picture 2" descr="Twitter Logo, Social Media Logo, Self Adhesive Sticker, New Twitter Logo, X  Logo, X Sticker, New Twitter Brand (Pack of 16) (Circle, 50mm x 50mm)  (S10040) : Amazon.co.uk: Automotive">
                <a:extLst>
                  <a:ext uri="{FF2B5EF4-FFF2-40B4-BE49-F238E27FC236}">
                    <a16:creationId xmlns:a16="http://schemas.microsoft.com/office/drawing/2014/main" id="{A6F197DA-F7E9-FF2F-1F52-CC36D79DB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5549" y="6175329"/>
                <a:ext cx="364731" cy="36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1" name="Picture 20" descr="A black and red logo&#10;&#10;Description automatically generated">
            <a:extLst>
              <a:ext uri="{FF2B5EF4-FFF2-40B4-BE49-F238E27FC236}">
                <a16:creationId xmlns:a16="http://schemas.microsoft.com/office/drawing/2014/main" id="{494809CE-999D-2282-2720-681DB1DA0C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625" b="23226"/>
          <a:stretch/>
        </p:blipFill>
        <p:spPr>
          <a:xfrm>
            <a:off x="4381713" y="3499371"/>
            <a:ext cx="2021940" cy="585657"/>
          </a:xfrm>
          <a:prstGeom prst="rect">
            <a:avLst/>
          </a:prstGeom>
        </p:spPr>
      </p:pic>
      <p:pic>
        <p:nvPicPr>
          <p:cNvPr id="23" name="Picture 22" descr="A black and red logo&#10;&#10;Description automatically generated">
            <a:extLst>
              <a:ext uri="{FF2B5EF4-FFF2-40B4-BE49-F238E27FC236}">
                <a16:creationId xmlns:a16="http://schemas.microsoft.com/office/drawing/2014/main" id="{ACC4DB1A-340E-52B7-FA31-973CB8DEA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713" y="240081"/>
            <a:ext cx="2250989" cy="1016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A16C55-BA20-D3CE-700B-1BD4B2483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327130A8-E259-AD8E-EE58-7479C8ECE1B1}"/>
              </a:ext>
            </a:extLst>
          </p:cNvPr>
          <p:cNvSpPr/>
          <p:nvPr/>
        </p:nvSpPr>
        <p:spPr>
          <a:xfrm>
            <a:off x="957444" y="575431"/>
            <a:ext cx="69775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Acknowledgements</a:t>
            </a:r>
            <a:endParaRPr sz="40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BD614-2D36-8D9F-4C10-13F12C5C2EE3}"/>
              </a:ext>
            </a:extLst>
          </p:cNvPr>
          <p:cNvSpPr txBox="1"/>
          <p:nvPr/>
        </p:nvSpPr>
        <p:spPr>
          <a:xfrm>
            <a:off x="957444" y="1574800"/>
            <a:ext cx="104319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thank the Belize Red Cross, Grenada Red Cross, Guyana Red Cross, Jamaica Red Cross, St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Vincent and the Grenadines Red Cross, Trinidad and Tobago Red Cross and the Caribbean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Emergency Management Agency (CDEMA) for their commitment to collaborating with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Caribbean Disaster Risk Management (CADRIM) Reference Centre. Together, we reviewed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revised the CDRT Training Material, enhancing its relevance and effectiveness in disaster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training. Your dedication exemplifies the spirit of cooperation within the humanitarian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community, and we deeply appreciate your invaluable contributions.</a:t>
            </a:r>
            <a:endPara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723B28-181C-0BAA-8478-5FCB614B4E49}"/>
              </a:ext>
            </a:extLst>
          </p:cNvPr>
          <p:cNvSpPr/>
          <p:nvPr/>
        </p:nvSpPr>
        <p:spPr>
          <a:xfrm>
            <a:off x="0" y="4439758"/>
            <a:ext cx="12192000" cy="1934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0867B5-9407-5DD8-F64E-03EA64C371BD}"/>
              </a:ext>
            </a:extLst>
          </p:cNvPr>
          <p:cNvGrpSpPr/>
          <p:nvPr/>
        </p:nvGrpSpPr>
        <p:grpSpPr>
          <a:xfrm>
            <a:off x="471889" y="4737441"/>
            <a:ext cx="11441776" cy="1298168"/>
            <a:chOff x="471889" y="4737441"/>
            <a:chExt cx="11441776" cy="1298168"/>
          </a:xfrm>
        </p:grpSpPr>
        <p:pic>
          <p:nvPicPr>
            <p:cNvPr id="2050" name="Picture 2" descr="Caribbean Disaster Emergency Management Agency (CDEMA) - EECentre">
              <a:extLst>
                <a:ext uri="{FF2B5EF4-FFF2-40B4-BE49-F238E27FC236}">
                  <a16:creationId xmlns:a16="http://schemas.microsoft.com/office/drawing/2014/main" id="{EB6528CF-10BF-13D5-1DE5-456BE8FC0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4752" y="5014832"/>
              <a:ext cx="2398913" cy="82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elize Red Cross Society">
              <a:extLst>
                <a:ext uri="{FF2B5EF4-FFF2-40B4-BE49-F238E27FC236}">
                  <a16:creationId xmlns:a16="http://schemas.microsoft.com/office/drawing/2014/main" id="{0B2FE72C-F7C6-22BE-CE9A-D880C9A8D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89" y="4850744"/>
              <a:ext cx="1071562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renada Red Cross Society">
              <a:extLst>
                <a:ext uri="{FF2B5EF4-FFF2-40B4-BE49-F238E27FC236}">
                  <a16:creationId xmlns:a16="http://schemas.microsoft.com/office/drawing/2014/main" id="{425CE8EE-560D-B871-A9C5-0D1ECD25E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740" y="4908320"/>
              <a:ext cx="1071562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The Guyana Red Cross Society">
              <a:extLst>
                <a:ext uri="{FF2B5EF4-FFF2-40B4-BE49-F238E27FC236}">
                  <a16:creationId xmlns:a16="http://schemas.microsoft.com/office/drawing/2014/main" id="{31F45285-9BA9-D5C7-95E0-7874859CC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414" y="4902024"/>
              <a:ext cx="1076345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Our Today">
              <a:extLst>
                <a:ext uri="{FF2B5EF4-FFF2-40B4-BE49-F238E27FC236}">
                  <a16:creationId xmlns:a16="http://schemas.microsoft.com/office/drawing/2014/main" id="{84EA7283-075B-9299-FA26-9E7B99782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274" y="4997457"/>
              <a:ext cx="1272551" cy="863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St. Vincent and the Grenadines Red Cross Headquarters">
              <a:extLst>
                <a:ext uri="{FF2B5EF4-FFF2-40B4-BE49-F238E27FC236}">
                  <a16:creationId xmlns:a16="http://schemas.microsoft.com/office/drawing/2014/main" id="{8817BF5E-D003-7EAC-93C6-FF68A0D26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0" t="11270" r="34569" b="19943"/>
            <a:stretch/>
          </p:blipFill>
          <p:spPr bwMode="auto">
            <a:xfrm>
              <a:off x="6543438" y="4737441"/>
              <a:ext cx="1263761" cy="1298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T&amp;T Red Cross warns of fraudsters | Loop Trinidad &amp; Tobago">
              <a:extLst>
                <a:ext uri="{FF2B5EF4-FFF2-40B4-BE49-F238E27FC236}">
                  <a16:creationId xmlns:a16="http://schemas.microsoft.com/office/drawing/2014/main" id="{775C70FE-67E4-A020-2B51-414CF1E3B9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17217"/>
            <a:stretch/>
          </p:blipFill>
          <p:spPr bwMode="auto">
            <a:xfrm>
              <a:off x="8047572" y="4864681"/>
              <a:ext cx="1263761" cy="108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687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633576" y="1608366"/>
            <a:ext cx="40905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Objectives</a:t>
            </a:r>
            <a:endParaRPr sz="4000" b="0" i="0" u="none" strike="noStrike" cap="none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46945" y="2481768"/>
            <a:ext cx="10713083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Understand communication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How to communicate effectively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Understand Community Engagement and Accountability (CEA)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Assess barriers to effective communication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Learn to communicate in times of disaster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576" y="519479"/>
            <a:ext cx="1067378" cy="92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664DD79C-D00F-653A-A524-506453334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5"/>
          <a:stretch/>
        </p:blipFill>
        <p:spPr bwMode="auto">
          <a:xfrm>
            <a:off x="2853924" y="0"/>
            <a:ext cx="9338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Google Shape;117;p3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230373" y="943059"/>
            <a:ext cx="3882925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What Is Communication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1800" b="1" i="0" u="none" strike="noStrike" cap="none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 process by which information is exchanged between individuals through a common system of symbols, signs, or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behaviour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 its simplest form, it can be defined as an exchange of information. 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4cf92f5a7_0_0"/>
          <p:cNvSpPr/>
          <p:nvPr/>
        </p:nvSpPr>
        <p:spPr>
          <a:xfrm>
            <a:off x="-16474" y="-5348"/>
            <a:ext cx="4211100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f4cf92f5a7_0_0"/>
          <p:cNvSpPr txBox="1"/>
          <p:nvPr/>
        </p:nvSpPr>
        <p:spPr>
          <a:xfrm>
            <a:off x="224200" y="638259"/>
            <a:ext cx="38010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Activity: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n-US" sz="3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 the message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Google Shape;130;g1f4cf92f5a7_0_0"/>
          <p:cNvSpPr txBox="1"/>
          <p:nvPr/>
        </p:nvSpPr>
        <p:spPr>
          <a:xfrm>
            <a:off x="4659546" y="1300361"/>
            <a:ext cx="691950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Participants will be split into groups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One person in each group will be given a message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message will be passed on verbally from one group member to the next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last person in the group will reveal what the message received.</a:t>
            </a:r>
            <a:endParaRPr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230373" y="750019"/>
            <a:ext cx="3882925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Communicating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Appropriately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1800" b="1" i="0" u="none" strike="noStrike" cap="none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Communication skills are needed for transferring information for different phases of an emergency. 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5129236" y="1150694"/>
            <a:ext cx="6105378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CDRTs  MUST CONSIDER:</a:t>
            </a:r>
            <a:endParaRPr sz="24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Preferred method of communicating in the community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Timeliness of communicating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Vulnerable Groups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</a:pP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Appropriate communication tools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93855376-8F7F-A64B-1B9E-25476B20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Google Shape;153;p5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11653" y="638259"/>
            <a:ext cx="3697639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What is Community Engagement &amp; Accountability (CEA)?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4638175" y="2511494"/>
            <a:ext cx="7435348" cy="1672863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5392440" y="2747760"/>
            <a:ext cx="626012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It is an approach used by the Red Cross to ensure that communities are at the centre of the work being done by integrating communication and participation throughout programme cycles and operations.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648195" y="638259"/>
            <a:ext cx="288171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Why is CEA Important?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4944735" y="638259"/>
            <a:ext cx="6105378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Leads to better, </a:t>
            </a:r>
            <a:r>
              <a:rPr lang="en-US" sz="20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more effective</a:t>
            </a:r>
            <a:r>
              <a:rPr lang="en-US" sz="2000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programming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Improves </a:t>
            </a:r>
            <a:r>
              <a:rPr lang="en-US" sz="20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acceptance and trust</a:t>
            </a:r>
            <a:endParaRPr sz="20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20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Feedback and complaints</a:t>
            </a:r>
            <a:r>
              <a:rPr lang="en-US" sz="2000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are good.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Help to </a:t>
            </a:r>
            <a:r>
              <a:rPr lang="en-US" sz="20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saves lives.</a:t>
            </a:r>
            <a:endParaRPr sz="20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Empower people and builds </a:t>
            </a:r>
            <a:r>
              <a:rPr lang="en-US" sz="20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community resilience.</a:t>
            </a:r>
            <a:endParaRPr sz="20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Supports </a:t>
            </a:r>
            <a:r>
              <a:rPr lang="en-US" sz="20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positive behavior </a:t>
            </a: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and social change.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Recognises</a:t>
            </a: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the community as </a:t>
            </a:r>
            <a:r>
              <a:rPr lang="en-US" sz="20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experts and partners.</a:t>
            </a:r>
            <a:endParaRPr sz="20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20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Supports NS</a:t>
            </a:r>
            <a:r>
              <a:rPr lang="en-US" sz="2000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to fulfil their auxiliary role.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Contributes to </a:t>
            </a:r>
            <a:r>
              <a:rPr lang="en-US" sz="20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“do no harm” </a:t>
            </a: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programming.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Helps to manage </a:t>
            </a:r>
            <a:r>
              <a:rPr lang="en-US" sz="20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community expectations.</a:t>
            </a:r>
            <a:endParaRPr sz="20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A41CC646-67EB-0D4E-EB27-DC48818D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1055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Google Shape;179;p7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382034" y="638259"/>
            <a:ext cx="354638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CEA Contributes To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4628015" y="3743378"/>
            <a:ext cx="7435348" cy="1672863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5092504" y="3979644"/>
            <a:ext cx="61053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Stronger Accountability To Communities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Safer Access And Acceptance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Sustainable &amp; Community Driven Programmes</a:t>
            </a:r>
            <a:endParaRPr sz="18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More Resilient Communities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961</Words>
  <Application>Microsoft Office PowerPoint</Application>
  <PresentationFormat>Widescreen</PresentationFormat>
  <Paragraphs>160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Nova</vt:lpstr>
      <vt:lpstr>Calibri</vt:lpstr>
      <vt:lpstr>Noto Sans Symbols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Nicholas</dc:creator>
  <cp:lastModifiedBy>Vanita REDOY</cp:lastModifiedBy>
  <cp:revision>3</cp:revision>
  <dcterms:created xsi:type="dcterms:W3CDTF">2021-09-10T07:38:40Z</dcterms:created>
  <dcterms:modified xsi:type="dcterms:W3CDTF">2024-07-03T00:02:08Z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2022-06-01T21:21:28Z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186d326f-df88-44c7-af77-118ae34c6213</vt:lpwstr>
  </property>
  <property fmtid="{D5CDD505-2E9C-101B-9397-08002B2CF9AE}" pid="8" name="MSIP_Label_caf3f7fd-5cd4-4287-9002-aceb9af13c42_ContentBits">
    <vt:lpwstr>2</vt:lpwstr>
  </property>
</Properties>
</file>