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310" r:id="rId2"/>
    <p:sldId id="309" r:id="rId3"/>
    <p:sldId id="257" r:id="rId4"/>
    <p:sldId id="296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4" r:id="rId14"/>
    <p:sldId id="455" r:id="rId15"/>
    <p:sldId id="456" r:id="rId16"/>
    <p:sldId id="298" r:id="rId17"/>
    <p:sldId id="31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0vlUPfT65/B18nLTapbTmM6/d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33F"/>
    <a:srgbClr val="011E41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4855F1-5D42-4AF7-9167-CBC345A2D762}">
  <a:tblStyle styleId="{134855F1-5D42-4AF7-9167-CBC345A2D76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A9A4D7-C12D-4D36-8020-BEC22142BC0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31" autoAdjust="0"/>
  </p:normalViewPr>
  <p:slideViewPr>
    <p:cSldViewPr snapToGrid="0">
      <p:cViewPr varScale="1">
        <p:scale>
          <a:sx n="56" d="100"/>
          <a:sy n="56" d="100"/>
        </p:scale>
        <p:origin x="10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6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ita REDOY" userId="bdf92b45-d4ea-4a1c-a375-114a0375a38b" providerId="ADAL" clId="{9D497DA7-88AD-4E2A-AFE5-A9FB0B24B998}"/>
    <pc:docChg chg="delSld modSld delMainMaster">
      <pc:chgData name="Vanita REDOY" userId="bdf92b45-d4ea-4a1c-a375-114a0375a38b" providerId="ADAL" clId="{9D497DA7-88AD-4E2A-AFE5-A9FB0B24B998}" dt="2024-07-02T17:43:37.998" v="1" actId="2696"/>
      <pc:docMkLst>
        <pc:docMk/>
      </pc:docMkLst>
      <pc:sldChg chg="modSp mod">
        <pc:chgData name="Vanita REDOY" userId="bdf92b45-d4ea-4a1c-a375-114a0375a38b" providerId="ADAL" clId="{9D497DA7-88AD-4E2A-AFE5-A9FB0B24B998}" dt="2024-07-02T17:43:16.175" v="0" actId="6549"/>
        <pc:sldMkLst>
          <pc:docMk/>
          <pc:sldMk cId="0" sldId="257"/>
        </pc:sldMkLst>
        <pc:spChg chg="mod">
          <ac:chgData name="Vanita REDOY" userId="bdf92b45-d4ea-4a1c-a375-114a0375a38b" providerId="ADAL" clId="{9D497DA7-88AD-4E2A-AFE5-A9FB0B24B998}" dt="2024-07-02T17:43:16.175" v="0" actId="6549"/>
          <ac:spMkLst>
            <pc:docMk/>
            <pc:sldMk cId="0" sldId="257"/>
            <ac:spMk id="181" creationId="{00000000-0000-0000-0000-000000000000}"/>
          </ac:spMkLst>
        </pc:spChg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58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59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0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1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2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3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4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5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6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7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8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69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0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1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2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3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4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5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6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7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8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79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1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2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4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5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6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7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8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89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90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91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92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93"/>
        </pc:sldMkLst>
      </pc:sldChg>
      <pc:sldChg chg="del">
        <pc:chgData name="Vanita REDOY" userId="bdf92b45-d4ea-4a1c-a375-114a0375a38b" providerId="ADAL" clId="{9D497DA7-88AD-4E2A-AFE5-A9FB0B24B998}" dt="2024-07-02T17:43:37.998" v="1" actId="2696"/>
        <pc:sldMkLst>
          <pc:docMk/>
          <pc:sldMk cId="0" sldId="295"/>
        </pc:sldMkLst>
      </pc:sldChg>
      <pc:sldMasterChg chg="del delSldLayout">
        <pc:chgData name="Vanita REDOY" userId="bdf92b45-d4ea-4a1c-a375-114a0375a38b" providerId="ADAL" clId="{9D497DA7-88AD-4E2A-AFE5-A9FB0B24B998}" dt="2024-07-02T17:43:37.998" v="1" actId="2696"/>
        <pc:sldMasterMkLst>
          <pc:docMk/>
          <pc:sldMasterMk cId="0" sldId="2147483660"/>
        </pc:sldMasterMkLst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Vanita REDOY" userId="bdf92b45-d4ea-4a1c-a375-114a0375a38b" providerId="ADAL" clId="{9D497DA7-88AD-4E2A-AFE5-A9FB0B24B998}" dt="2024-07-02T17:43:37.998" v="1" actId="2696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2989-18D5-6443-E44A-D9DA367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07241-67F4-D317-A968-E8EB780B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B7E54-A89A-95BC-64C0-63A8AB4C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CC80-1342-0EE6-77D1-B21438D6F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892D1-C521-4241-BBF2-D66905FDC5C3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6581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675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44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871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331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579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6" name="Google Shape;7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working in a disaster with multiple casualties, the first goal is </a:t>
            </a:r>
            <a:r>
              <a:rPr lang="en-US" sz="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Triage And Rapid Treatment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(START).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 has shown that triage is an effective strategy in situations where: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rescuers are overwhelmed,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limited resources,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time is a critical factor.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working in a disaster with multiple casualties, the first goal is </a:t>
            </a:r>
            <a:r>
              <a:rPr lang="en-US" sz="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Simple Triage And Rapid Treatment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(START).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 has shown that triage is an effective strategy in situations where: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rescuers are overwhelmed,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limited resources,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∙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time is a critical factor.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928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315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165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77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8022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6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4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cadrim.org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D6DB-32DE-9D1C-A499-06E9460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5;p1" descr="A picture containing person, floor&#10;&#10;Description automatically generated">
            <a:extLst>
              <a:ext uri="{FF2B5EF4-FFF2-40B4-BE49-F238E27FC236}">
                <a16:creationId xmlns:a16="http://schemas.microsoft.com/office/drawing/2014/main" id="{6B545C5B-1C8C-57AD-4481-B6A025E2932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482" t="6377" b="27767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EF38AA-6D17-DD78-05EB-8999F147A72E}"/>
              </a:ext>
            </a:extLst>
          </p:cNvPr>
          <p:cNvGrpSpPr/>
          <p:nvPr/>
        </p:nvGrpSpPr>
        <p:grpSpPr>
          <a:xfrm>
            <a:off x="0" y="1814273"/>
            <a:ext cx="12192000" cy="4540107"/>
            <a:chOff x="3544" y="1909969"/>
            <a:chExt cx="12192000" cy="4540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ED9CD-EE05-A3CC-73F5-492FB5ED1D6C}"/>
                </a:ext>
              </a:extLst>
            </p:cNvPr>
            <p:cNvSpPr/>
            <p:nvPr/>
          </p:nvSpPr>
          <p:spPr>
            <a:xfrm>
              <a:off x="3544" y="2272581"/>
              <a:ext cx="12192000" cy="3814884"/>
            </a:xfrm>
            <a:prstGeom prst="rect">
              <a:avLst/>
            </a:prstGeom>
            <a:solidFill>
              <a:srgbClr val="011E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1727F-170E-BDFB-EB01-99558065BDDF}"/>
                </a:ext>
              </a:extLst>
            </p:cNvPr>
            <p:cNvSpPr/>
            <p:nvPr/>
          </p:nvSpPr>
          <p:spPr>
            <a:xfrm>
              <a:off x="341197" y="1909972"/>
              <a:ext cx="5857584" cy="4540102"/>
            </a:xfrm>
            <a:prstGeom prst="rect">
              <a:avLst/>
            </a:prstGeom>
            <a:solidFill>
              <a:srgbClr val="F5333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79017C5-8D35-655A-42D2-C458264A3972}"/>
                </a:ext>
              </a:extLst>
            </p:cNvPr>
            <p:cNvSpPr/>
            <p:nvPr/>
          </p:nvSpPr>
          <p:spPr>
            <a:xfrm>
              <a:off x="6193713" y="1909969"/>
              <a:ext cx="435935" cy="362609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97CA66A-4577-F098-22DC-7DBEEB7788B5}"/>
                </a:ext>
              </a:extLst>
            </p:cNvPr>
            <p:cNvSpPr/>
            <p:nvPr/>
          </p:nvSpPr>
          <p:spPr>
            <a:xfrm rot="5400000">
              <a:off x="6198200" y="6094518"/>
              <a:ext cx="351071" cy="360046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AD033-47AF-64B5-B807-D389BD05FCAE}"/>
              </a:ext>
            </a:extLst>
          </p:cNvPr>
          <p:cNvGrpSpPr/>
          <p:nvPr/>
        </p:nvGrpSpPr>
        <p:grpSpPr>
          <a:xfrm>
            <a:off x="324999" y="2351761"/>
            <a:ext cx="6589617" cy="3290898"/>
            <a:chOff x="324999" y="2351761"/>
            <a:chExt cx="6589617" cy="3290898"/>
          </a:xfrm>
        </p:grpSpPr>
        <p:sp>
          <p:nvSpPr>
            <p:cNvPr id="9" name="Google Shape;91;p1">
              <a:extLst>
                <a:ext uri="{FF2B5EF4-FFF2-40B4-BE49-F238E27FC236}">
                  <a16:creationId xmlns:a16="http://schemas.microsoft.com/office/drawing/2014/main" id="{4E259CB5-FEB6-2042-C481-12EB360132CC}"/>
                </a:ext>
              </a:extLst>
            </p:cNvPr>
            <p:cNvSpPr/>
            <p:nvPr/>
          </p:nvSpPr>
          <p:spPr>
            <a:xfrm>
              <a:off x="478495" y="3557413"/>
              <a:ext cx="5729395" cy="1661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r>
                <a:rPr lang="en-US" sz="4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CDRTs &amp; Health in Emergencies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endPara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2;p1">
              <a:extLst>
                <a:ext uri="{FF2B5EF4-FFF2-40B4-BE49-F238E27FC236}">
                  <a16:creationId xmlns:a16="http://schemas.microsoft.com/office/drawing/2014/main" id="{5C5BABCC-525A-2249-FFD7-2F30C65EBAB6}"/>
                </a:ext>
              </a:extLst>
            </p:cNvPr>
            <p:cNvSpPr/>
            <p:nvPr/>
          </p:nvSpPr>
          <p:spPr>
            <a:xfrm>
              <a:off x="478496" y="5211812"/>
              <a:ext cx="643612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100" b="0" i="0" u="none" strike="noStrike" cap="none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For Community Disaster Response Teams</a:t>
              </a:r>
              <a:endParaRPr sz="21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pic>
          <p:nvPicPr>
            <p:cNvPr id="5" name="Picture 4" descr="A black and white rectangle with black text&#10;&#10;Description automatically generated">
              <a:extLst>
                <a:ext uri="{FF2B5EF4-FFF2-40B4-BE49-F238E27FC236}">
                  <a16:creationId xmlns:a16="http://schemas.microsoft.com/office/drawing/2014/main" id="{59A31C01-99C1-533A-8B38-26A52FCA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999" y="2351761"/>
              <a:ext cx="4278901" cy="1135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35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-16474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398975" y="891341"/>
            <a:ext cx="2431312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What is Triage?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4149597" y="2321025"/>
            <a:ext cx="7400690" cy="311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Victims are evaluated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Victims are sorted by urgency of treatment needed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Victims are set up for immediate or delayed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E562B-7985-86C9-0DB4-285EEF3D783A}"/>
              </a:ext>
            </a:extLst>
          </p:cNvPr>
          <p:cNvSpPr txBox="1"/>
          <p:nvPr/>
        </p:nvSpPr>
        <p:spPr>
          <a:xfrm>
            <a:off x="4012437" y="1421291"/>
            <a:ext cx="7257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Process for managing mass casualty event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14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-16474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398975" y="891341"/>
            <a:ext cx="2431312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Where and When?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3544534" y="1659305"/>
            <a:ext cx="832088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 Damage: </a:t>
            </a:r>
            <a:r>
              <a:rPr lang="en-US" alt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 in place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dirty="0">
              <a:solidFill>
                <a:srgbClr val="00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FF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Moderate Damage: </a:t>
            </a:r>
            <a:r>
              <a:rPr lang="en-US" alt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rescue victims and move to collection point first, triage here and then move to treatment area</a:t>
            </a:r>
            <a:endParaRPr lang="en-US" altLang="en-US" sz="2800" b="1" dirty="0">
              <a:solidFill>
                <a:srgbClr val="FF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Heavy Damage: </a:t>
            </a:r>
            <a:r>
              <a:rPr lang="en-US" alt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go in, conduct voice triage only</a:t>
            </a:r>
          </a:p>
        </p:txBody>
      </p:sp>
    </p:spTree>
    <p:extLst>
      <p:ext uri="{BB962C8B-B14F-4D97-AF65-F5344CB8AC3E}">
        <p14:creationId xmlns:p14="http://schemas.microsoft.com/office/powerpoint/2010/main" val="416295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0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327660" y="1051361"/>
            <a:ext cx="2431312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Triage: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 IDMD</a:t>
            </a:r>
            <a:endParaRPr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3646170" y="617971"/>
            <a:ext cx="8218170" cy="497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Immediate (I)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Victim has life-threatening injuries (airway, bleeding, or shock) 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Delayed (D)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 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Injuries do not jeopardize victim’s life; treatment can be delayed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400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Minor (M)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Walking wounded and generally ambulatory. When you call out, they can come towards you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Dead (DEAD)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 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No respiration after two attempts to open airway  </a:t>
            </a:r>
          </a:p>
        </p:txBody>
      </p:sp>
    </p:spTree>
    <p:extLst>
      <p:ext uri="{BB962C8B-B14F-4D97-AF65-F5344CB8AC3E}">
        <p14:creationId xmlns:p14="http://schemas.microsoft.com/office/powerpoint/2010/main" val="841661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0" y="-5347"/>
            <a:ext cx="347472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177182" y="944136"/>
            <a:ext cx="3297537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What’s Good/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What’s Bad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46E0CF2A-9DE6-32E9-658E-1D4735E50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625574"/>
              </p:ext>
            </p:extLst>
          </p:nvPr>
        </p:nvGraphicFramePr>
        <p:xfrm>
          <a:off x="3710451" y="810331"/>
          <a:ext cx="8088594" cy="4014607"/>
        </p:xfrm>
        <a:graphic>
          <a:graphicData uri="http://schemas.openxmlformats.org/drawingml/2006/table">
            <a:tbl>
              <a:tblPr firstRow="1" bandRow="1">
                <a:tableStyleId>{ABA9A4D7-C12D-4D36-8020-BEC22142BC0C}</a:tableStyleId>
              </a:tblPr>
              <a:tblGrid>
                <a:gridCol w="404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919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GOOD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675" marR="88675" marT="44314" marB="44314">
                    <a:solidFill>
                      <a:srgbClr val="F5333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BAD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675" marR="88675" marT="44314" marB="44314">
                    <a:solidFill>
                      <a:srgbClr val="F533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624">
                <a:tc>
                  <a:txBody>
                    <a:bodyPr/>
                    <a:lstStyle/>
                    <a:p>
                      <a:r>
                        <a:rPr lang="en-US" sz="2800" b="1" dirty="0"/>
                        <a:t>BREATHING &lt; 30</a:t>
                      </a:r>
                    </a:p>
                    <a:p>
                      <a:endParaRPr lang="en-US" sz="19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12 – 30 Breaths per minute (BPM)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0" i="0" u="none" strike="noStrike" cap="none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88675" marR="88675" marT="44314" marB="44314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BREATHING &gt; 30</a:t>
                      </a:r>
                      <a:endParaRPr lang="en-US" sz="2800" b="1" dirty="0">
                        <a:latin typeface="Opensans"/>
                      </a:endParaRPr>
                    </a:p>
                  </a:txBody>
                  <a:tcPr marL="88675" marR="88675" marT="44314" marB="443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976">
                <a:tc>
                  <a:txBody>
                    <a:bodyPr/>
                    <a:lstStyle/>
                    <a:p>
                      <a:r>
                        <a:rPr lang="en-US" sz="1900" dirty="0"/>
                        <a:t>1</a:t>
                      </a:r>
                      <a:r>
                        <a:rPr lang="en-US" sz="1900" baseline="0" dirty="0"/>
                        <a:t> Breath every 3 seconds (20 BPM)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</a:t>
                      </a:r>
                      <a:r>
                        <a:rPr lang="en-US" sz="1900" baseline="0" dirty="0"/>
                        <a:t> Breath every 4 seconds (15 BPM)</a:t>
                      </a:r>
                      <a:endParaRPr lang="en-US" sz="19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1</a:t>
                      </a:r>
                      <a:r>
                        <a:rPr lang="en-US" sz="1900" baseline="0" dirty="0"/>
                        <a:t> Breath every 5 seconds (12 BPM)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aseline="0" dirty="0"/>
                    </a:p>
                  </a:txBody>
                  <a:tcPr marL="88675" marR="88675" marT="44314" marB="443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1 Breath every 2 seconds (30 BPM)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1 Breath every 1 second (60 BPM)</a:t>
                      </a:r>
                      <a:endParaRPr lang="en-US" sz="1900" b="0" i="0" u="none" strike="noStrike" cap="none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88675" marR="88675" marT="44314" marB="443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Capillary Refill</a:t>
                      </a:r>
                      <a:r>
                        <a:rPr lang="en-US" sz="2800" b="1" baseline="0" dirty="0"/>
                        <a:t> &lt;2</a:t>
                      </a:r>
                      <a:endParaRPr lang="en-US" sz="2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675" marR="88675" marT="44314" marB="44314"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Capillary Refill</a:t>
                      </a:r>
                      <a:r>
                        <a:rPr lang="en-US" sz="2800" b="1" baseline="0" dirty="0"/>
                        <a:t> &gt;2</a:t>
                      </a:r>
                      <a:endParaRPr lang="en-US" sz="2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8675" marR="88675" marT="44314" marB="443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6">
            <a:extLst>
              <a:ext uri="{FF2B5EF4-FFF2-40B4-BE49-F238E27FC236}">
                <a16:creationId xmlns:a16="http://schemas.microsoft.com/office/drawing/2014/main" id="{723477DA-905A-6214-1A97-A998C9F9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451" y="4816612"/>
            <a:ext cx="3845688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Symbol" panose="05050102010706020507" pitchFamily="18" charset="2"/>
              <a:buChar char="¨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TT" altLang="en-US" sz="2800" dirty="0">
                <a:solidFill>
                  <a:srgbClr val="FFFF00"/>
                </a:solidFill>
              </a:rPr>
              <a:t>Follows commands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3F2CEDD-A2D8-87B3-1D85-0B5ECF78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270" y="4816611"/>
            <a:ext cx="4295775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6600"/>
              </a:buClr>
              <a:buFont typeface="Arial" panose="020B0604020202020204" pitchFamily="34" charset="0"/>
              <a:buChar char="●"/>
              <a:defRPr sz="32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Symbol" panose="05050102010706020507" pitchFamily="18" charset="2"/>
              <a:buChar char="¨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§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anose="05000000000000000000" pitchFamily="2" charset="2"/>
              <a:buChar char="v"/>
              <a:defRPr sz="16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TT" altLang="en-US" sz="2800" dirty="0">
                <a:solidFill>
                  <a:srgbClr val="FF0000"/>
                </a:solidFill>
              </a:rPr>
              <a:t>  Impaired mental status</a:t>
            </a:r>
          </a:p>
        </p:txBody>
      </p:sp>
    </p:spTree>
    <p:extLst>
      <p:ext uri="{BB962C8B-B14F-4D97-AF65-F5344CB8AC3E}">
        <p14:creationId xmlns:p14="http://schemas.microsoft.com/office/powerpoint/2010/main" val="147213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0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587442" y="719891"/>
            <a:ext cx="2431312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Triage Process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3606196" y="794856"/>
            <a:ext cx="8155274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Stop, Look, Listen, and Think</a:t>
            </a:r>
          </a:p>
          <a:p>
            <a:pPr eaLnBrk="1" hangingPunct="1">
              <a:buClr>
                <a:srgbClr val="F5333F"/>
              </a:buClr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Conduct voice triage </a:t>
            </a:r>
          </a:p>
          <a:p>
            <a:pPr marL="457200" indent="-4572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where you stand; follow systematic route </a:t>
            </a:r>
          </a:p>
          <a:p>
            <a:pPr marL="457200" indent="-4572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each victim and tag</a:t>
            </a:r>
          </a:p>
          <a:p>
            <a:pPr eaLnBrk="1" hangingPunct="1">
              <a:buClr>
                <a:srgbClr val="F5333F"/>
              </a:buClr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5: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 “I” victims immediately </a:t>
            </a:r>
          </a:p>
          <a:p>
            <a:pPr eaLnBrk="1" hangingPunct="1">
              <a:buClr>
                <a:srgbClr val="F5333F"/>
              </a:buClr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Clr>
                <a:srgbClr val="F5333F"/>
              </a:buClr>
            </a:pPr>
            <a:r>
              <a:rPr lang="en-US" altLang="en-US" sz="2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6:  </a:t>
            </a: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 triage results</a:t>
            </a:r>
          </a:p>
        </p:txBody>
      </p:sp>
    </p:spTree>
    <p:extLst>
      <p:ext uri="{BB962C8B-B14F-4D97-AF65-F5344CB8AC3E}">
        <p14:creationId xmlns:p14="http://schemas.microsoft.com/office/powerpoint/2010/main" val="393876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0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816042" y="891341"/>
            <a:ext cx="2431312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Triage Pitfalls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468AE4CD-C45E-EBFD-537C-18E8422E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54" y="-5347"/>
            <a:ext cx="8944646" cy="6863346"/>
          </a:xfrm>
          <a:prstGeom prst="rect">
            <a:avLst/>
          </a:prstGeom>
        </p:spPr>
      </p:pic>
      <p:sp>
        <p:nvSpPr>
          <p:cNvPr id="5" name="Google Shape;422;p16">
            <a:extLst>
              <a:ext uri="{FF2B5EF4-FFF2-40B4-BE49-F238E27FC236}">
                <a16:creationId xmlns:a16="http://schemas.microsoft.com/office/drawing/2014/main" id="{3DFE6D51-D89D-616F-F42A-E20C6A95D173}"/>
              </a:ext>
            </a:extLst>
          </p:cNvPr>
          <p:cNvSpPr/>
          <p:nvPr/>
        </p:nvSpPr>
        <p:spPr>
          <a:xfrm>
            <a:off x="3247354" y="3937148"/>
            <a:ext cx="8944646" cy="2396249"/>
          </a:xfrm>
          <a:prstGeom prst="rect">
            <a:avLst/>
          </a:prstGeom>
          <a:solidFill>
            <a:srgbClr val="E42D38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indent="-6858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team plan, organization, or goal</a:t>
            </a:r>
          </a:p>
          <a:p>
            <a:pPr marL="685800" indent="-6858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Indecisive leadership</a:t>
            </a:r>
          </a:p>
          <a:p>
            <a:pPr marL="685800" indent="-6858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 much focus on one injury</a:t>
            </a:r>
          </a:p>
          <a:p>
            <a:pPr marL="685800" indent="-685800" eaLnBrk="1" hangingPunct="1">
              <a:buClr>
                <a:srgbClr val="F5333F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Treatment (rather than triage) performed </a:t>
            </a:r>
          </a:p>
        </p:txBody>
      </p:sp>
    </p:spTree>
    <p:extLst>
      <p:ext uri="{BB962C8B-B14F-4D97-AF65-F5344CB8AC3E}">
        <p14:creationId xmlns:p14="http://schemas.microsoft.com/office/powerpoint/2010/main" val="207431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2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42"/>
          <p:cNvSpPr txBox="1"/>
          <p:nvPr/>
        </p:nvSpPr>
        <p:spPr>
          <a:xfrm>
            <a:off x="747066" y="343097"/>
            <a:ext cx="2888763" cy="50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Performing A Triage Evaluation</a:t>
            </a:r>
            <a:endParaRPr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1" name="Google Shape;821;p42"/>
          <p:cNvSpPr txBox="1"/>
          <p:nvPr/>
        </p:nvSpPr>
        <p:spPr>
          <a:xfrm>
            <a:off x="6425466" y="2379654"/>
            <a:ext cx="461264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Check Section 6.6.2 </a:t>
            </a:r>
            <a:r>
              <a:rPr lang="en-US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page 22-24 </a:t>
            </a:r>
            <a:r>
              <a:rPr lang="en-U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of the Field Guide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To learn basic First Aid please contact your National Society for information.</a:t>
            </a:r>
            <a:endParaRPr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22" name="Google Shape;822;p42"/>
          <p:cNvPicPr preferRelativeResize="0"/>
          <p:nvPr/>
        </p:nvPicPr>
        <p:blipFill rotWithShape="1">
          <a:blip r:embed="rId3">
            <a:alphaModFix/>
            <a:grayscl/>
          </a:blip>
          <a:srcRect/>
          <a:stretch/>
        </p:blipFill>
        <p:spPr>
          <a:xfrm>
            <a:off x="4700169" y="2346513"/>
            <a:ext cx="1419808" cy="124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75;g2ad184e0394_0_1">
            <a:extLst>
              <a:ext uri="{FF2B5EF4-FFF2-40B4-BE49-F238E27FC236}">
                <a16:creationId xmlns:a16="http://schemas.microsoft.com/office/drawing/2014/main" id="{D74EF24C-C189-BF59-4102-9480FEA3F0DA}"/>
              </a:ext>
            </a:extLst>
          </p:cNvPr>
          <p:cNvSpPr/>
          <p:nvPr/>
        </p:nvSpPr>
        <p:spPr>
          <a:xfrm>
            <a:off x="-16474" y="0"/>
            <a:ext cx="4211100" cy="685799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11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BBA82D-B631-7699-587D-A9E52D386B41}"/>
              </a:ext>
            </a:extLst>
          </p:cNvPr>
          <p:cNvSpPr/>
          <p:nvPr/>
        </p:nvSpPr>
        <p:spPr>
          <a:xfrm>
            <a:off x="4194626" y="-1"/>
            <a:ext cx="7997374" cy="3232299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8" name="Google Shape;788;p45"/>
          <p:cNvGrpSpPr/>
          <p:nvPr/>
        </p:nvGrpSpPr>
        <p:grpSpPr>
          <a:xfrm>
            <a:off x="353987" y="1838509"/>
            <a:ext cx="3470177" cy="2777796"/>
            <a:chOff x="508819" y="2450303"/>
            <a:chExt cx="4403225" cy="2777796"/>
          </a:xfrm>
        </p:grpSpPr>
        <p:sp>
          <p:nvSpPr>
            <p:cNvPr id="789" name="Google Shape;789;p45"/>
            <p:cNvSpPr/>
            <p:nvPr/>
          </p:nvSpPr>
          <p:spPr>
            <a:xfrm>
              <a:off x="513332" y="2450303"/>
              <a:ext cx="34358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4000"/>
                <a:buFont typeface="Arial"/>
                <a:buNone/>
              </a:pPr>
              <a:r>
                <a:rPr lang="en-US" sz="4000" b="1" dirty="0">
                  <a:solidFill>
                    <a:srgbClr val="F5333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Get Involved</a:t>
              </a:r>
              <a:endParaRPr sz="4000" b="1" i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08819" y="3917011"/>
              <a:ext cx="4403225" cy="13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There are many ways of becoming a part  of the world’s largest humanitarian network</a:t>
              </a:r>
              <a:endParaRPr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</p:grpSp>
      <p:sp>
        <p:nvSpPr>
          <p:cNvPr id="791" name="Google Shape;791;p45"/>
          <p:cNvSpPr/>
          <p:nvPr/>
        </p:nvSpPr>
        <p:spPr>
          <a:xfrm>
            <a:off x="4568644" y="1221423"/>
            <a:ext cx="72658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Volunteer, Donate, Join Us In Partnership</a:t>
            </a: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or share our appeals and stories on social media. Find out more about IFRC and learn how to contact your National Red Cross or Red Crescent Society, at </a:t>
            </a: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www.ifrc.org.</a:t>
            </a:r>
            <a:endParaRPr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Google Shape;791;p45">
            <a:extLst>
              <a:ext uri="{FF2B5EF4-FFF2-40B4-BE49-F238E27FC236}">
                <a16:creationId xmlns:a16="http://schemas.microsoft.com/office/drawing/2014/main" id="{A66DB9B1-FB5C-7AC1-8B5A-A321EE023F24}"/>
              </a:ext>
            </a:extLst>
          </p:cNvPr>
          <p:cNvSpPr/>
          <p:nvPr/>
        </p:nvSpPr>
        <p:spPr>
          <a:xfrm>
            <a:off x="4565087" y="4135297"/>
            <a:ext cx="726936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To stay informed about Caribbean disaster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activities or to access additional information on available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trainings, training materials, research and information management tools,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visit: 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www.cadrim.org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 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endParaRPr sz="1800" b="1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21117-F42C-CD68-2D48-2E13F5472C27}"/>
              </a:ext>
            </a:extLst>
          </p:cNvPr>
          <p:cNvGrpSpPr/>
          <p:nvPr/>
        </p:nvGrpSpPr>
        <p:grpSpPr>
          <a:xfrm>
            <a:off x="4565087" y="6069157"/>
            <a:ext cx="7276475" cy="442432"/>
            <a:chOff x="5661849" y="6150081"/>
            <a:chExt cx="7276475" cy="442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0D1FD8-BA5E-EDE4-5791-9D2EB06910E4}"/>
                </a:ext>
              </a:extLst>
            </p:cNvPr>
            <p:cNvGrpSpPr/>
            <p:nvPr/>
          </p:nvGrpSpPr>
          <p:grpSpPr>
            <a:xfrm>
              <a:off x="5661849" y="6191033"/>
              <a:ext cx="2365687" cy="401480"/>
              <a:chOff x="3600424" y="6121566"/>
              <a:chExt cx="2365687" cy="40148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2C58EA-FE09-FF54-E7BD-1766BDBAC13B}"/>
                  </a:ext>
                </a:extLst>
              </p:cNvPr>
              <p:cNvSpPr txBox="1"/>
              <p:nvPr/>
            </p:nvSpPr>
            <p:spPr>
              <a:xfrm>
                <a:off x="3944171" y="6139074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CADRIM.IFRC</a:t>
                </a:r>
              </a:p>
            </p:txBody>
          </p:sp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644985-6108-0040-3448-D2280ECE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0424" y="6121566"/>
                <a:ext cx="401480" cy="4014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B97660-ACA1-DB68-AF31-5F27CE89C0E6}"/>
                </a:ext>
              </a:extLst>
            </p:cNvPr>
            <p:cNvGrpSpPr/>
            <p:nvPr/>
          </p:nvGrpSpPr>
          <p:grpSpPr>
            <a:xfrm>
              <a:off x="7807816" y="6175610"/>
              <a:ext cx="2381684" cy="385320"/>
              <a:chOff x="6117198" y="6121566"/>
              <a:chExt cx="2381684" cy="385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E164AC-2899-DFE4-B460-8D97F35992DD}"/>
                  </a:ext>
                </a:extLst>
              </p:cNvPr>
              <p:cNvSpPr txBox="1"/>
              <p:nvPr/>
            </p:nvSpPr>
            <p:spPr>
              <a:xfrm>
                <a:off x="6476942" y="6137886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1C739D-AA70-2F3F-267C-2E95BE315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198" y="6121566"/>
                <a:ext cx="385320" cy="3853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2D0DA9-E2D1-0ABD-4E68-46C237430726}"/>
                </a:ext>
              </a:extLst>
            </p:cNvPr>
            <p:cNvGrpSpPr/>
            <p:nvPr/>
          </p:nvGrpSpPr>
          <p:grpSpPr>
            <a:xfrm>
              <a:off x="9772023" y="6150081"/>
              <a:ext cx="3166301" cy="380403"/>
              <a:chOff x="8735549" y="6159657"/>
              <a:chExt cx="3166301" cy="380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FD7C-BCEA-7094-F0CE-F4104ADBE4B1}"/>
                  </a:ext>
                </a:extLst>
              </p:cNvPr>
              <p:cNvSpPr txBox="1"/>
              <p:nvPr/>
            </p:nvSpPr>
            <p:spPr>
              <a:xfrm>
                <a:off x="9130726" y="6159657"/>
                <a:ext cx="27711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4098" name="Picture 2" descr="Twitter Logo, Social Media Logo, Self Adhesive Sticker, New Twitter Logo, X  Logo, X Sticker, New Twitter Brand (Pack of 16) (Circle, 50mm x 50mm)  (S10040) : Amazon.co.uk: Automotive">
                <a:extLst>
                  <a:ext uri="{FF2B5EF4-FFF2-40B4-BE49-F238E27FC236}">
                    <a16:creationId xmlns:a16="http://schemas.microsoft.com/office/drawing/2014/main" id="{A6F197DA-F7E9-FF2F-1F52-CC36D79DB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549" y="6175329"/>
                <a:ext cx="364731" cy="364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494809CE-999D-2282-2720-681DB1DA0C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25" b="23226"/>
          <a:stretch/>
        </p:blipFill>
        <p:spPr>
          <a:xfrm>
            <a:off x="4381713" y="3499371"/>
            <a:ext cx="2021940" cy="585657"/>
          </a:xfrm>
          <a:prstGeom prst="rect">
            <a:avLst/>
          </a:prstGeom>
        </p:spPr>
      </p:pic>
      <p:pic>
        <p:nvPicPr>
          <p:cNvPr id="23" name="Picture 22" descr="A black and red logo&#10;&#10;Description automatically generated">
            <a:extLst>
              <a:ext uri="{FF2B5EF4-FFF2-40B4-BE49-F238E27FC236}">
                <a16:creationId xmlns:a16="http://schemas.microsoft.com/office/drawing/2014/main" id="{ACC4DB1A-340E-52B7-FA31-973CB8DEA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13" y="240081"/>
            <a:ext cx="2250989" cy="10167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6C55-BA20-D3CE-700B-1BD4B2483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327130A8-E259-AD8E-EE58-7479C8ECE1B1}"/>
              </a:ext>
            </a:extLst>
          </p:cNvPr>
          <p:cNvSpPr/>
          <p:nvPr/>
        </p:nvSpPr>
        <p:spPr>
          <a:xfrm>
            <a:off x="957444" y="575431"/>
            <a:ext cx="69775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Acknowledgements</a:t>
            </a:r>
            <a:endParaRPr sz="4000" b="0" i="0" u="none" strike="noStrike" cap="none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BD614-2D36-8D9F-4C10-13F12C5C2EE3}"/>
              </a:ext>
            </a:extLst>
          </p:cNvPr>
          <p:cNvSpPr txBox="1"/>
          <p:nvPr/>
        </p:nvSpPr>
        <p:spPr>
          <a:xfrm>
            <a:off x="957444" y="1574800"/>
            <a:ext cx="104319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thank the Belize Red Cross, Grenada Red Cross, Guyana Red Cross, Jamaica Red Cross, St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Vincent and the Grenadines Red Cross, Trinidad and Tobago Red Cross and the Caribbean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Emergency Management Agency (CDEMA) for their commitment to collaborating with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Caribbean Disaster Risk Management (CADRIM) Reference Centre. Together, we reviewed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revised the CDRT Training Material, enhancing its relevance and effectiveness in disaster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training. Your dedication exemplifies the spirit of cooperation within the humanitarian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community, and we deeply appreciate your invaluable contributions.</a:t>
            </a: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23B28-181C-0BAA-8478-5FCB614B4E49}"/>
              </a:ext>
            </a:extLst>
          </p:cNvPr>
          <p:cNvSpPr/>
          <p:nvPr/>
        </p:nvSpPr>
        <p:spPr>
          <a:xfrm>
            <a:off x="0" y="4439758"/>
            <a:ext cx="12192000" cy="19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67B5-9407-5DD8-F64E-03EA64C371BD}"/>
              </a:ext>
            </a:extLst>
          </p:cNvPr>
          <p:cNvGrpSpPr/>
          <p:nvPr/>
        </p:nvGrpSpPr>
        <p:grpSpPr>
          <a:xfrm>
            <a:off x="471889" y="4737441"/>
            <a:ext cx="11441776" cy="1298168"/>
            <a:chOff x="471889" y="4737441"/>
            <a:chExt cx="11441776" cy="1298168"/>
          </a:xfrm>
        </p:grpSpPr>
        <p:pic>
          <p:nvPicPr>
            <p:cNvPr id="2050" name="Picture 2" descr="Caribbean Disaster Emergency Management Agency (CDEMA) - EECentre">
              <a:extLst>
                <a:ext uri="{FF2B5EF4-FFF2-40B4-BE49-F238E27FC236}">
                  <a16:creationId xmlns:a16="http://schemas.microsoft.com/office/drawing/2014/main" id="{EB6528CF-10BF-13D5-1DE5-456BE8FC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52" y="5014832"/>
              <a:ext cx="2398913" cy="82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elize Red Cross Society">
              <a:extLst>
                <a:ext uri="{FF2B5EF4-FFF2-40B4-BE49-F238E27FC236}">
                  <a16:creationId xmlns:a16="http://schemas.microsoft.com/office/drawing/2014/main" id="{0B2FE72C-F7C6-22BE-CE9A-D880C9A8D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9" y="4850744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renada Red Cross Society">
              <a:extLst>
                <a:ext uri="{FF2B5EF4-FFF2-40B4-BE49-F238E27FC236}">
                  <a16:creationId xmlns:a16="http://schemas.microsoft.com/office/drawing/2014/main" id="{425CE8EE-560D-B871-A9C5-0D1ECD25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40" y="4908320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Guyana Red Cross Society">
              <a:extLst>
                <a:ext uri="{FF2B5EF4-FFF2-40B4-BE49-F238E27FC236}">
                  <a16:creationId xmlns:a16="http://schemas.microsoft.com/office/drawing/2014/main" id="{31F45285-9BA9-D5C7-95E0-7874859C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14" y="4902024"/>
              <a:ext cx="1076345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ur Today">
              <a:extLst>
                <a:ext uri="{FF2B5EF4-FFF2-40B4-BE49-F238E27FC236}">
                  <a16:creationId xmlns:a16="http://schemas.microsoft.com/office/drawing/2014/main" id="{84EA7283-075B-9299-FA26-9E7B9978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74" y="4997457"/>
              <a:ext cx="1272551" cy="86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t. Vincent and the Grenadines Red Cross Headquarters">
              <a:extLst>
                <a:ext uri="{FF2B5EF4-FFF2-40B4-BE49-F238E27FC236}">
                  <a16:creationId xmlns:a16="http://schemas.microsoft.com/office/drawing/2014/main" id="{8817BF5E-D003-7EAC-93C6-FF68A0D26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1270" r="34569" b="19943"/>
            <a:stretch/>
          </p:blipFill>
          <p:spPr bwMode="auto">
            <a:xfrm>
              <a:off x="6543438" y="4737441"/>
              <a:ext cx="1263761" cy="129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&amp;T Red Cross warns of fraudsters | Loop Trinidad &amp; Tobago">
              <a:extLst>
                <a:ext uri="{FF2B5EF4-FFF2-40B4-BE49-F238E27FC236}">
                  <a16:creationId xmlns:a16="http://schemas.microsoft.com/office/drawing/2014/main" id="{775C70FE-67E4-A020-2B51-414CF1E3B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r="17217"/>
            <a:stretch/>
          </p:blipFill>
          <p:spPr bwMode="auto">
            <a:xfrm>
              <a:off x="8047572" y="4864681"/>
              <a:ext cx="1263761" cy="108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7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633576" y="174148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Objectives</a:t>
            </a:r>
            <a:endParaRPr sz="4000" b="0" i="0" u="none" strike="noStrike" cap="none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058408" y="2748002"/>
            <a:ext cx="1071308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5333F"/>
              </a:buClr>
              <a:buSzPts val="2000"/>
              <a:buFont typeface="Noto Sans Symbols"/>
              <a:buChar char="✔"/>
            </a:pPr>
            <a:r>
              <a:rPr lang="en-US" sz="2000" dirty="0">
                <a:solidFill>
                  <a:schemeClr val="lt1"/>
                </a:solidFill>
                <a:latin typeface="Open sans"/>
                <a:ea typeface="Open sans"/>
                <a:cs typeface="Open sans"/>
              </a:rPr>
              <a:t>Understand The Basics Of  Triage </a:t>
            </a:r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6" y="519479"/>
            <a:ext cx="1067378" cy="92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0"/>
          <p:cNvSpPr/>
          <p:nvPr/>
        </p:nvSpPr>
        <p:spPr>
          <a:xfrm>
            <a:off x="0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0"/>
          <p:cNvSpPr txBox="1"/>
          <p:nvPr/>
        </p:nvSpPr>
        <p:spPr>
          <a:xfrm>
            <a:off x="400050" y="883849"/>
            <a:ext cx="3543299" cy="50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What Is Triage?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Victims are evaluated, sorted by immediacy of treatment needed, and set up for immediate or delayed treatment.</a:t>
            </a:r>
            <a:endParaRPr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group of people around a person lying in a hammock&#10;&#10;Description automatically generated">
            <a:extLst>
              <a:ext uri="{FF2B5EF4-FFF2-40B4-BE49-F238E27FC236}">
                <a16:creationId xmlns:a16="http://schemas.microsoft.com/office/drawing/2014/main" id="{C9FA0B3C-E2F4-5C81-DB19-79A1659D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78" y="0"/>
            <a:ext cx="79974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0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0"/>
          <p:cNvSpPr txBox="1"/>
          <p:nvPr/>
        </p:nvSpPr>
        <p:spPr>
          <a:xfrm>
            <a:off x="779723" y="626126"/>
            <a:ext cx="2683971" cy="50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S.T.A.R.T Treatment of Triage</a:t>
            </a:r>
            <a:endParaRPr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Google Shape;758;p38">
            <a:extLst>
              <a:ext uri="{FF2B5EF4-FFF2-40B4-BE49-F238E27FC236}">
                <a16:creationId xmlns:a16="http://schemas.microsoft.com/office/drawing/2014/main" id="{DB2B54AE-16EC-10F6-1B52-272D69998E8C}"/>
              </a:ext>
            </a:extLst>
          </p:cNvPr>
          <p:cNvSpPr txBox="1"/>
          <p:nvPr/>
        </p:nvSpPr>
        <p:spPr>
          <a:xfrm>
            <a:off x="4990775" y="816898"/>
            <a:ext cx="6617751" cy="234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Treatment for life-threatening conditions such as Airway obstruction, Bleeding and shock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Treatment for other, less urgent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D6AAF-ADE7-7B06-5359-D0FD73E47AFB}"/>
              </a:ext>
            </a:extLst>
          </p:cNvPr>
          <p:cNvSpPr txBox="1"/>
          <p:nvPr/>
        </p:nvSpPr>
        <p:spPr>
          <a:xfrm>
            <a:off x="4990775" y="3697938"/>
            <a:ext cx="6435090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Provide greatest good for greatest number </a:t>
            </a:r>
            <a:b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by conducting </a:t>
            </a:r>
          </a:p>
          <a:p>
            <a:pPr marL="4572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imple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riage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nd Rapid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reatment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	</a:t>
            </a:r>
          </a:p>
          <a:p>
            <a:pPr marL="4572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S.T.A.R.T. SYSTEM OF TRIAGE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03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938905" y="351408"/>
            <a:ext cx="2657735" cy="508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Establish A Medical Treatment Area</a:t>
            </a:r>
            <a:endParaRPr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4968784" y="1247973"/>
            <a:ext cx="6506935" cy="348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Select site and set up treatment area as soon as injured victims are confirmed.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When determining best location(s) for treatment area, consider: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Safety of rescuers and victims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Most effective use of resources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92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-16474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398975" y="891341"/>
            <a:ext cx="2686490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Treatment Area Selection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3230880" y="1619605"/>
            <a:ext cx="4450080" cy="419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 a safe area, free of hazards and debris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Upwind, uphill, and upstream (if possible) from hazard zone(s)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Accessible by transportation vehicles</a:t>
            </a:r>
          </a:p>
          <a:p>
            <a:pPr marL="571500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Expandable </a:t>
            </a:r>
          </a:p>
        </p:txBody>
      </p:sp>
      <p:pic>
        <p:nvPicPr>
          <p:cNvPr id="2" name="Picture 14" descr="4-18_TreatmentAreaSiteSelection_v2">
            <a:extLst>
              <a:ext uri="{FF2B5EF4-FFF2-40B4-BE49-F238E27FC236}">
                <a16:creationId xmlns:a16="http://schemas.microsoft.com/office/drawing/2014/main" id="{B51F02CD-950E-A475-096B-FD435F2C7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2035676"/>
            <a:ext cx="4365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D4371-8FF5-E61B-89B3-33CD55245645}"/>
              </a:ext>
            </a:extLst>
          </p:cNvPr>
          <p:cNvSpPr txBox="1"/>
          <p:nvPr/>
        </p:nvSpPr>
        <p:spPr>
          <a:xfrm>
            <a:off x="3646329" y="720788"/>
            <a:ext cx="4354077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The site selected should be: </a:t>
            </a:r>
            <a:endParaRPr kumimoji="0" lang="en-US" altLang="en-US" sz="2400" b="1" u="none" strike="noStrike" kern="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68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0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265320" y="971350"/>
            <a:ext cx="2686050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Treatment Area </a:t>
            </a: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8" name="Google Shape;758;p38"/>
          <p:cNvSpPr txBox="1"/>
          <p:nvPr/>
        </p:nvSpPr>
        <p:spPr>
          <a:xfrm>
            <a:off x="4364046" y="2165811"/>
            <a:ext cx="6959274" cy="215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“I” for Immediate care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“D” for Delayed care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“M” for Minor injuries/ walking</a:t>
            </a:r>
            <a:r>
              <a:rPr lang="en-US" alt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wounded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“DEAD” for the morgue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20405-6FAC-1267-1BB9-718CDE0C5B91}"/>
              </a:ext>
            </a:extLst>
          </p:cNvPr>
          <p:cNvSpPr txBox="1"/>
          <p:nvPr/>
        </p:nvSpPr>
        <p:spPr>
          <a:xfrm>
            <a:off x="4535496" y="1119941"/>
            <a:ext cx="47051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Four treatment areas: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113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/>
          <p:nvPr/>
        </p:nvSpPr>
        <p:spPr>
          <a:xfrm>
            <a:off x="-16474" y="-5347"/>
            <a:ext cx="324735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320040" y="719891"/>
            <a:ext cx="2635977" cy="454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Victim Treatment Area Record</a:t>
            </a:r>
            <a:endParaRPr sz="3600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74617B-5389-19C5-0E74-05983954D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015712"/>
              </p:ext>
            </p:extLst>
          </p:nvPr>
        </p:nvGraphicFramePr>
        <p:xfrm>
          <a:off x="3966862" y="1039875"/>
          <a:ext cx="7463138" cy="5246625"/>
        </p:xfrm>
        <a:graphic>
          <a:graphicData uri="http://schemas.openxmlformats.org/drawingml/2006/table">
            <a:tbl>
              <a:tblPr firstRow="1" firstCol="1" bandRow="1"/>
              <a:tblGrid>
                <a:gridCol w="964347">
                  <a:extLst>
                    <a:ext uri="{9D8B030D-6E8A-4147-A177-3AD203B41FA5}">
                      <a16:colId xmlns:a16="http://schemas.microsoft.com/office/drawing/2014/main" val="4038774202"/>
                    </a:ext>
                  </a:extLst>
                </a:gridCol>
                <a:gridCol w="2085970">
                  <a:extLst>
                    <a:ext uri="{9D8B030D-6E8A-4147-A177-3AD203B41FA5}">
                      <a16:colId xmlns:a16="http://schemas.microsoft.com/office/drawing/2014/main" val="2085025266"/>
                    </a:ext>
                  </a:extLst>
                </a:gridCol>
                <a:gridCol w="2309468">
                  <a:extLst>
                    <a:ext uri="{9D8B030D-6E8A-4147-A177-3AD203B41FA5}">
                      <a16:colId xmlns:a16="http://schemas.microsoft.com/office/drawing/2014/main" val="3182441055"/>
                    </a:ext>
                  </a:extLst>
                </a:gridCol>
                <a:gridCol w="1117484">
                  <a:extLst>
                    <a:ext uri="{9D8B030D-6E8A-4147-A177-3AD203B41FA5}">
                      <a16:colId xmlns:a16="http://schemas.microsoft.com/office/drawing/2014/main" val="3726395129"/>
                    </a:ext>
                  </a:extLst>
                </a:gridCol>
                <a:gridCol w="985869">
                  <a:extLst>
                    <a:ext uri="{9D8B030D-6E8A-4147-A177-3AD203B41FA5}">
                      <a16:colId xmlns:a16="http://schemas.microsoft.com/office/drawing/2014/main" val="4247257569"/>
                    </a:ext>
                  </a:extLst>
                </a:gridCol>
              </a:tblGrid>
              <a:tr h="48072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VICTIM TREATMENT AREA RECORD</a:t>
                      </a:r>
                      <a:endParaRPr lang="en-GB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856" marR="111856" marT="55928" marB="5592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CERT</a:t>
                      </a:r>
                    </a:p>
                  </a:txBody>
                  <a:tcPr marL="111856" marR="111856" marT="55928" marB="5592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DATE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168468"/>
                  </a:ext>
                </a:extLst>
              </a:tr>
              <a:tr h="48072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Treatment Area/Location</a:t>
                      </a:r>
                    </a:p>
                  </a:txBody>
                  <a:tcPr marL="111856" marR="111856" marT="55928" marB="5592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7752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Time In </a:t>
                      </a:r>
                      <a:endParaRPr lang="en-GB" sz="1300" kern="100">
                        <a:effectLst/>
                        <a:highlight>
                          <a:srgbClr val="BFBFB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Name or Description</a:t>
                      </a:r>
                      <a:endParaRPr lang="en-GB" sz="1300" kern="100">
                        <a:effectLst/>
                        <a:highlight>
                          <a:srgbClr val="BFBFB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Condition/ Treatment</a:t>
                      </a:r>
                      <a:endParaRPr lang="en-GB" sz="1300" kern="100">
                        <a:effectLst/>
                        <a:highlight>
                          <a:srgbClr val="BFBFB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Moved To</a:t>
                      </a:r>
                      <a:endParaRPr lang="en-GB" sz="1300" kern="100">
                        <a:effectLst/>
                        <a:highlight>
                          <a:srgbClr val="BFBFB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solidFill>
                            <a:srgbClr val="000000"/>
                          </a:solidFill>
                          <a:effectLst/>
                          <a:highlight>
                            <a:srgbClr val="BFBFBF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Time Out</a:t>
                      </a:r>
                      <a:endParaRPr lang="en-GB" sz="1300" kern="100">
                        <a:effectLst/>
                        <a:highlight>
                          <a:srgbClr val="BFBFBF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12458"/>
                  </a:ext>
                </a:extLst>
              </a:tr>
              <a:tr h="13211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36985"/>
                  </a:ext>
                </a:extLst>
              </a:tr>
              <a:tr h="13211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148785"/>
                  </a:ext>
                </a:extLst>
              </a:tr>
              <a:tr h="13211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892" marR="83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5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19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905</Words>
  <Application>Microsoft Office PowerPoint</Application>
  <PresentationFormat>Widescreen</PresentationFormat>
  <Paragraphs>161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Arial Nova</vt:lpstr>
      <vt:lpstr>Calibri</vt:lpstr>
      <vt:lpstr>Noto Sans Symbols</vt:lpstr>
      <vt:lpstr>Open sans</vt:lpstr>
      <vt:lpstr>Opensans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Vanita REDOY</cp:lastModifiedBy>
  <cp:revision>19</cp:revision>
  <dcterms:created xsi:type="dcterms:W3CDTF">2021-09-10T07:38:40Z</dcterms:created>
  <dcterms:modified xsi:type="dcterms:W3CDTF">2024-07-02T17:43:47Z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2022-06-01T21:13:42Z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cab1fa68-911d-4164-925c-eab1c89ec5b7</vt:lpwstr>
  </property>
  <property fmtid="{D5CDD505-2E9C-101B-9397-08002B2CF9AE}" pid="8" name="MSIP_Label_caf3f7fd-5cd4-4287-9002-aceb9af13c42_ContentBits">
    <vt:lpwstr>2</vt:lpwstr>
  </property>
</Properties>
</file>