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61" r:id="rId5"/>
    <p:sldId id="259" r:id="rId6"/>
    <p:sldId id="260" r:id="rId7"/>
    <p:sldId id="264" r:id="rId8"/>
    <p:sldId id="265" r:id="rId9"/>
    <p:sldId id="266" r:id="rId10"/>
    <p:sldId id="286" r:id="rId11"/>
    <p:sldId id="301" r:id="rId12"/>
    <p:sldId id="302" r:id="rId13"/>
    <p:sldId id="303" r:id="rId14"/>
    <p:sldId id="295" r:id="rId15"/>
    <p:sldId id="268" r:id="rId16"/>
    <p:sldId id="269" r:id="rId17"/>
    <p:sldId id="300" r:id="rId18"/>
    <p:sldId id="270" r:id="rId19"/>
    <p:sldId id="298" r:id="rId20"/>
    <p:sldId id="271" r:id="rId21"/>
    <p:sldId id="272" r:id="rId22"/>
    <p:sldId id="304" r:id="rId23"/>
    <p:sldId id="305" r:id="rId24"/>
    <p:sldId id="306" r:id="rId25"/>
    <p:sldId id="296" r:id="rId26"/>
    <p:sldId id="274" r:id="rId27"/>
    <p:sldId id="275" r:id="rId28"/>
    <p:sldId id="307" r:id="rId29"/>
    <p:sldId id="308" r:id="rId30"/>
    <p:sldId id="309" r:id="rId31"/>
    <p:sldId id="297" r:id="rId32"/>
    <p:sldId id="279" r:id="rId33"/>
    <p:sldId id="310" r:id="rId34"/>
    <p:sldId id="311" r:id="rId35"/>
    <p:sldId id="312" r:id="rId36"/>
    <p:sldId id="280" r:id="rId37"/>
    <p:sldId id="281" r:id="rId38"/>
    <p:sldId id="282" r:id="rId39"/>
    <p:sldId id="284" r:id="rId40"/>
    <p:sldId id="299" r:id="rId41"/>
    <p:sldId id="287" r:id="rId42"/>
    <p:sldId id="288" r:id="rId43"/>
    <p:sldId id="289" r:id="rId44"/>
    <p:sldId id="290" r:id="rId45"/>
    <p:sldId id="291" r:id="rId46"/>
    <p:sldId id="292" r:id="rId47"/>
    <p:sldId id="293" r:id="rId48"/>
    <p:sldId id="294" r:id="rId49"/>
  </p:sldIdLst>
  <p:sldSz cx="12192000" cy="6858000"/>
  <p:notesSz cx="6858000" cy="9144000"/>
  <p:embeddedFontLst>
    <p:embeddedFont>
      <p:font typeface="Cambria" panose="02040503050406030204" pitchFamily="18" charset="0"/>
      <p:regular r:id="rId51"/>
      <p:bold r:id="rId52"/>
      <p:italic r:id="rId53"/>
      <p:boldItalic r:id="rId54"/>
    </p:embeddedFont>
    <p:embeddedFont>
      <p:font typeface="Montserrat" panose="00000500000000000000" pitchFamily="2"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panose="020B0606030504020204" pitchFamily="3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jpSH76iYZIviF4YQwSGkrng+/Mj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9DBA40-3047-4DED-95F2-2B0CB60E164C}" v="20" dt="2024-07-02T14:00:13.761"/>
  </p1510:revLst>
</p1510:revInfo>
</file>

<file path=ppt/tableStyles.xml><?xml version="1.0" encoding="utf-8"?>
<a:tblStyleLst xmlns:a="http://schemas.openxmlformats.org/drawingml/2006/main" def="{704B0CD8-48E0-4953-AD17-C80BFC3A13BA}">
  <a:tblStyle styleId="{704B0CD8-48E0-4953-AD17-C80BFC3A13BA}"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8889" autoAdjust="0"/>
  </p:normalViewPr>
  <p:slideViewPr>
    <p:cSldViewPr snapToGrid="0">
      <p:cViewPr varScale="1">
        <p:scale>
          <a:sx n="56" d="100"/>
          <a:sy n="56" d="100"/>
        </p:scale>
        <p:origin x="11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AF9DBA40-3047-4DED-95F2-2B0CB60E164C}"/>
    <pc:docChg chg="undo custSel addSld delSld modSld sldOrd">
      <pc:chgData name="Vanita REDOY" userId="bdf92b45-d4ea-4a1c-a375-114a0375a38b" providerId="ADAL" clId="{AF9DBA40-3047-4DED-95F2-2B0CB60E164C}" dt="2024-07-03T15:15:37.737" v="571" actId="1076"/>
      <pc:docMkLst>
        <pc:docMk/>
      </pc:docMkLst>
      <pc:sldChg chg="modSp mod">
        <pc:chgData name="Vanita REDOY" userId="bdf92b45-d4ea-4a1c-a375-114a0375a38b" providerId="ADAL" clId="{AF9DBA40-3047-4DED-95F2-2B0CB60E164C}" dt="2024-07-02T13:49:53.396" v="29" actId="207"/>
        <pc:sldMkLst>
          <pc:docMk/>
          <pc:sldMk cId="0" sldId="258"/>
        </pc:sldMkLst>
        <pc:spChg chg="mod">
          <ac:chgData name="Vanita REDOY" userId="bdf92b45-d4ea-4a1c-a375-114a0375a38b" providerId="ADAL" clId="{AF9DBA40-3047-4DED-95F2-2B0CB60E164C}" dt="2024-07-02T13:49:53.396" v="29" actId="207"/>
          <ac:spMkLst>
            <pc:docMk/>
            <pc:sldMk cId="0" sldId="258"/>
            <ac:spMk id="122" creationId="{00000000-0000-0000-0000-000000000000}"/>
          </ac:spMkLst>
        </pc:spChg>
      </pc:sldChg>
      <pc:sldChg chg="del">
        <pc:chgData name="Vanita REDOY" userId="bdf92b45-d4ea-4a1c-a375-114a0375a38b" providerId="ADAL" clId="{AF9DBA40-3047-4DED-95F2-2B0CB60E164C}" dt="2024-07-02T13:50:48.939" v="30" actId="2696"/>
        <pc:sldMkLst>
          <pc:docMk/>
          <pc:sldMk cId="0" sldId="262"/>
        </pc:sldMkLst>
      </pc:sldChg>
      <pc:sldChg chg="del">
        <pc:chgData name="Vanita REDOY" userId="bdf92b45-d4ea-4a1c-a375-114a0375a38b" providerId="ADAL" clId="{AF9DBA40-3047-4DED-95F2-2B0CB60E164C}" dt="2024-07-02T13:50:54.604" v="31" actId="2696"/>
        <pc:sldMkLst>
          <pc:docMk/>
          <pc:sldMk cId="0" sldId="263"/>
        </pc:sldMkLst>
      </pc:sldChg>
      <pc:sldChg chg="modSp mod">
        <pc:chgData name="Vanita REDOY" userId="bdf92b45-d4ea-4a1c-a375-114a0375a38b" providerId="ADAL" clId="{AF9DBA40-3047-4DED-95F2-2B0CB60E164C}" dt="2024-07-02T13:52:51.615" v="79" actId="207"/>
        <pc:sldMkLst>
          <pc:docMk/>
          <pc:sldMk cId="0" sldId="265"/>
        </pc:sldMkLst>
        <pc:spChg chg="mod">
          <ac:chgData name="Vanita REDOY" userId="bdf92b45-d4ea-4a1c-a375-114a0375a38b" providerId="ADAL" clId="{AF9DBA40-3047-4DED-95F2-2B0CB60E164C}" dt="2024-07-02T13:52:51.615" v="79" actId="207"/>
          <ac:spMkLst>
            <pc:docMk/>
            <pc:sldMk cId="0" sldId="265"/>
            <ac:spMk id="2" creationId="{7347C945-2668-D2EA-4A96-25E173AB82F9}"/>
          </ac:spMkLst>
        </pc:spChg>
      </pc:sldChg>
      <pc:sldChg chg="modSp mod">
        <pc:chgData name="Vanita REDOY" userId="bdf92b45-d4ea-4a1c-a375-114a0375a38b" providerId="ADAL" clId="{AF9DBA40-3047-4DED-95F2-2B0CB60E164C}" dt="2024-07-02T13:54:43.255" v="98" actId="20577"/>
        <pc:sldMkLst>
          <pc:docMk/>
          <pc:sldMk cId="0" sldId="270"/>
        </pc:sldMkLst>
        <pc:spChg chg="mod">
          <ac:chgData name="Vanita REDOY" userId="bdf92b45-d4ea-4a1c-a375-114a0375a38b" providerId="ADAL" clId="{AF9DBA40-3047-4DED-95F2-2B0CB60E164C}" dt="2024-07-02T13:54:43.255" v="98" actId="20577"/>
          <ac:spMkLst>
            <pc:docMk/>
            <pc:sldMk cId="0" sldId="270"/>
            <ac:spMk id="2" creationId="{69D80D2F-0B9A-1997-1F8D-C2C4C1B089DC}"/>
          </ac:spMkLst>
        </pc:spChg>
      </pc:sldChg>
      <pc:sldChg chg="del">
        <pc:chgData name="Vanita REDOY" userId="bdf92b45-d4ea-4a1c-a375-114a0375a38b" providerId="ADAL" clId="{AF9DBA40-3047-4DED-95F2-2B0CB60E164C}" dt="2024-07-02T14:01:51.755" v="397" actId="2696"/>
        <pc:sldMkLst>
          <pc:docMk/>
          <pc:sldMk cId="0" sldId="278"/>
        </pc:sldMkLst>
      </pc:sldChg>
      <pc:sldChg chg="del">
        <pc:chgData name="Vanita REDOY" userId="bdf92b45-d4ea-4a1c-a375-114a0375a38b" providerId="ADAL" clId="{AF9DBA40-3047-4DED-95F2-2B0CB60E164C}" dt="2024-07-02T14:46:55.072" v="563" actId="2696"/>
        <pc:sldMkLst>
          <pc:docMk/>
          <pc:sldMk cId="0" sldId="283"/>
        </pc:sldMkLst>
      </pc:sldChg>
      <pc:sldChg chg="del">
        <pc:chgData name="Vanita REDOY" userId="bdf92b45-d4ea-4a1c-a375-114a0375a38b" providerId="ADAL" clId="{AF9DBA40-3047-4DED-95F2-2B0CB60E164C}" dt="2024-07-02T14:04:35.145" v="507" actId="2696"/>
        <pc:sldMkLst>
          <pc:docMk/>
          <pc:sldMk cId="0" sldId="285"/>
        </pc:sldMkLst>
      </pc:sldChg>
      <pc:sldChg chg="modSp del mod">
        <pc:chgData name="Vanita REDOY" userId="bdf92b45-d4ea-4a1c-a375-114a0375a38b" providerId="ADAL" clId="{AF9DBA40-3047-4DED-95F2-2B0CB60E164C}" dt="2024-07-02T14:40:41.200" v="533" actId="207"/>
        <pc:sldMkLst>
          <pc:docMk/>
          <pc:sldMk cId="0" sldId="286"/>
        </pc:sldMkLst>
        <pc:spChg chg="mod">
          <ac:chgData name="Vanita REDOY" userId="bdf92b45-d4ea-4a1c-a375-114a0375a38b" providerId="ADAL" clId="{AF9DBA40-3047-4DED-95F2-2B0CB60E164C}" dt="2024-07-02T14:40:41.200" v="533" actId="207"/>
          <ac:spMkLst>
            <pc:docMk/>
            <pc:sldMk cId="0" sldId="286"/>
            <ac:spMk id="496" creationId="{00000000-0000-0000-0000-000000000000}"/>
          </ac:spMkLst>
        </pc:spChg>
      </pc:sldChg>
      <pc:sldChg chg="addSp delSp modSp add mod modNotesTx">
        <pc:chgData name="Vanita REDOY" userId="bdf92b45-d4ea-4a1c-a375-114a0375a38b" providerId="ADAL" clId="{AF9DBA40-3047-4DED-95F2-2B0CB60E164C}" dt="2024-07-02T14:00:50.777" v="396" actId="20577"/>
        <pc:sldMkLst>
          <pc:docMk/>
          <pc:sldMk cId="4029732107" sldId="298"/>
        </pc:sldMkLst>
        <pc:spChg chg="del mod">
          <ac:chgData name="Vanita REDOY" userId="bdf92b45-d4ea-4a1c-a375-114a0375a38b" providerId="ADAL" clId="{AF9DBA40-3047-4DED-95F2-2B0CB60E164C}" dt="2024-07-02T13:57:55.056" v="252" actId="26606"/>
          <ac:spMkLst>
            <pc:docMk/>
            <pc:sldMk cId="4029732107" sldId="298"/>
            <ac:spMk id="2" creationId="{69D80D2F-0B9A-1997-1F8D-C2C4C1B089DC}"/>
          </ac:spMkLst>
        </pc:spChg>
        <pc:spChg chg="mod">
          <ac:chgData name="Vanita REDOY" userId="bdf92b45-d4ea-4a1c-a375-114a0375a38b" providerId="ADAL" clId="{AF9DBA40-3047-4DED-95F2-2B0CB60E164C}" dt="2024-07-02T13:55:15.479" v="116" actId="20577"/>
          <ac:spMkLst>
            <pc:docMk/>
            <pc:sldMk cId="4029732107" sldId="298"/>
            <ac:spMk id="260" creationId="{00000000-0000-0000-0000-000000000000}"/>
          </ac:spMkLst>
        </pc:spChg>
        <pc:graphicFrameChg chg="add mod">
          <ac:chgData name="Vanita REDOY" userId="bdf92b45-d4ea-4a1c-a375-114a0375a38b" providerId="ADAL" clId="{AF9DBA40-3047-4DED-95F2-2B0CB60E164C}" dt="2024-07-02T14:00:04.403" v="269" actId="1076"/>
          <ac:graphicFrameMkLst>
            <pc:docMk/>
            <pc:sldMk cId="4029732107" sldId="298"/>
            <ac:graphicFrameMk id="1028" creationId="{A8819915-B482-B964-82BE-993CC4344414}"/>
          </ac:graphicFrameMkLst>
        </pc:graphicFrameChg>
        <pc:picChg chg="add mod">
          <ac:chgData name="Vanita REDOY" userId="bdf92b45-d4ea-4a1c-a375-114a0375a38b" providerId="ADAL" clId="{AF9DBA40-3047-4DED-95F2-2B0CB60E164C}" dt="2024-07-02T13:59:21.751" v="264" actId="931"/>
          <ac:picMkLst>
            <pc:docMk/>
            <pc:sldMk cId="4029732107" sldId="298"/>
            <ac:picMk id="4" creationId="{DC0E6D20-C6E1-F348-2D93-EF699D1781C7}"/>
          </ac:picMkLst>
        </pc:picChg>
        <pc:picChg chg="add mod">
          <ac:chgData name="Vanita REDOY" userId="bdf92b45-d4ea-4a1c-a375-114a0375a38b" providerId="ADAL" clId="{AF9DBA40-3047-4DED-95F2-2B0CB60E164C}" dt="2024-07-02T14:00:13.761" v="271" actId="1076"/>
          <ac:picMkLst>
            <pc:docMk/>
            <pc:sldMk cId="4029732107" sldId="298"/>
            <ac:picMk id="1026" creationId="{82C094D7-8FDF-0582-DA14-097276A9625A}"/>
          </ac:picMkLst>
        </pc:picChg>
        <pc:picChg chg="del">
          <ac:chgData name="Vanita REDOY" userId="bdf92b45-d4ea-4a1c-a375-114a0375a38b" providerId="ADAL" clId="{AF9DBA40-3047-4DED-95F2-2B0CB60E164C}" dt="2024-07-02T13:57:43.364" v="250" actId="478"/>
          <ac:picMkLst>
            <pc:docMk/>
            <pc:sldMk cId="4029732107" sldId="298"/>
            <ac:picMk id="3074" creationId="{EDE95F20-1838-2273-D9A4-A4ABC27BB72F}"/>
          </ac:picMkLst>
        </pc:picChg>
      </pc:sldChg>
      <pc:sldChg chg="addSp modSp add mod ord">
        <pc:chgData name="Vanita REDOY" userId="bdf92b45-d4ea-4a1c-a375-114a0375a38b" providerId="ADAL" clId="{AF9DBA40-3047-4DED-95F2-2B0CB60E164C}" dt="2024-07-03T15:15:37.737" v="571" actId="1076"/>
        <pc:sldMkLst>
          <pc:docMk/>
          <pc:sldMk cId="2811392894" sldId="299"/>
        </pc:sldMkLst>
        <pc:spChg chg="add mod">
          <ac:chgData name="Vanita REDOY" userId="bdf92b45-d4ea-4a1c-a375-114a0375a38b" providerId="ADAL" clId="{AF9DBA40-3047-4DED-95F2-2B0CB60E164C}" dt="2024-07-03T15:15:26.388" v="570" actId="20577"/>
          <ac:spMkLst>
            <pc:docMk/>
            <pc:sldMk cId="2811392894" sldId="299"/>
            <ac:spMk id="2" creationId="{57252A4B-3F5C-9BA3-4F04-A46F278B228E}"/>
          </ac:spMkLst>
        </pc:spChg>
        <pc:spChg chg="mod">
          <ac:chgData name="Vanita REDOY" userId="bdf92b45-d4ea-4a1c-a375-114a0375a38b" providerId="ADAL" clId="{AF9DBA40-3047-4DED-95F2-2B0CB60E164C}" dt="2024-07-03T15:15:37.737" v="571" actId="1076"/>
          <ac:spMkLst>
            <pc:docMk/>
            <pc:sldMk cId="2811392894" sldId="299"/>
            <ac:spMk id="402" creationId="{00000000-0000-0000-0000-000000000000}"/>
          </ac:spMkLst>
        </pc:spChg>
      </pc:sldChg>
      <pc:sldChg chg="modSp mod">
        <pc:chgData name="Vanita REDOY" userId="bdf92b45-d4ea-4a1c-a375-114a0375a38b" providerId="ADAL" clId="{AF9DBA40-3047-4DED-95F2-2B0CB60E164C}" dt="2024-07-02T14:39:55.837" v="531" actId="207"/>
        <pc:sldMkLst>
          <pc:docMk/>
          <pc:sldMk cId="0" sldId="300"/>
        </pc:sldMkLst>
        <pc:spChg chg="mod">
          <ac:chgData name="Vanita REDOY" userId="bdf92b45-d4ea-4a1c-a375-114a0375a38b" providerId="ADAL" clId="{AF9DBA40-3047-4DED-95F2-2B0CB60E164C}" dt="2024-07-02T14:39:55.837" v="531" actId="207"/>
          <ac:spMkLst>
            <pc:docMk/>
            <pc:sldMk cId="0" sldId="300"/>
            <ac:spMk id="472" creationId="{00000000-0000-0000-0000-000000000000}"/>
          </ac:spMkLst>
        </pc:spChg>
      </pc:sldChg>
      <pc:sldChg chg="modSp add del mod ord">
        <pc:chgData name="Vanita REDOY" userId="bdf92b45-d4ea-4a1c-a375-114a0375a38b" providerId="ADAL" clId="{AF9DBA40-3047-4DED-95F2-2B0CB60E164C}" dt="2024-07-02T14:07:19.339" v="530" actId="2696"/>
        <pc:sldMkLst>
          <pc:docMk/>
          <pc:sldMk cId="2836134469" sldId="300"/>
        </pc:sldMkLst>
        <pc:spChg chg="mod">
          <ac:chgData name="Vanita REDOY" userId="bdf92b45-d4ea-4a1c-a375-114a0375a38b" providerId="ADAL" clId="{AF9DBA40-3047-4DED-95F2-2B0CB60E164C}" dt="2024-07-02T14:05:30.788" v="529" actId="20577"/>
          <ac:spMkLst>
            <pc:docMk/>
            <pc:sldMk cId="2836134469" sldId="300"/>
            <ac:spMk id="378" creationId="{00000000-0000-0000-0000-000000000000}"/>
          </ac:spMkLst>
        </pc:spChg>
      </pc:sldChg>
      <pc:sldChg chg="modSp mod">
        <pc:chgData name="Vanita REDOY" userId="bdf92b45-d4ea-4a1c-a375-114a0375a38b" providerId="ADAL" clId="{AF9DBA40-3047-4DED-95F2-2B0CB60E164C}" dt="2024-07-02T14:41:07.533" v="537" actId="1076"/>
        <pc:sldMkLst>
          <pc:docMk/>
          <pc:sldMk cId="0" sldId="301"/>
        </pc:sldMkLst>
        <pc:spChg chg="mod">
          <ac:chgData name="Vanita REDOY" userId="bdf92b45-d4ea-4a1c-a375-114a0375a38b" providerId="ADAL" clId="{AF9DBA40-3047-4DED-95F2-2B0CB60E164C}" dt="2024-07-02T14:41:07.533" v="537" actId="1076"/>
          <ac:spMkLst>
            <pc:docMk/>
            <pc:sldMk cId="0" sldId="301"/>
            <ac:spMk id="508" creationId="{00000000-0000-0000-0000-000000000000}"/>
          </ac:spMkLst>
        </pc:spChg>
      </pc:sldChg>
      <pc:sldChg chg="modSp mod">
        <pc:chgData name="Vanita REDOY" userId="bdf92b45-d4ea-4a1c-a375-114a0375a38b" providerId="ADAL" clId="{AF9DBA40-3047-4DED-95F2-2B0CB60E164C}" dt="2024-07-02T14:41:22.964" v="540" actId="1076"/>
        <pc:sldMkLst>
          <pc:docMk/>
          <pc:sldMk cId="0" sldId="302"/>
        </pc:sldMkLst>
        <pc:spChg chg="mod">
          <ac:chgData name="Vanita REDOY" userId="bdf92b45-d4ea-4a1c-a375-114a0375a38b" providerId="ADAL" clId="{AF9DBA40-3047-4DED-95F2-2B0CB60E164C}" dt="2024-07-02T14:41:22.964" v="540" actId="1076"/>
          <ac:spMkLst>
            <pc:docMk/>
            <pc:sldMk cId="0" sldId="302"/>
            <ac:spMk id="520" creationId="{00000000-0000-0000-0000-000000000000}"/>
          </ac:spMkLst>
        </pc:spChg>
      </pc:sldChg>
      <pc:sldChg chg="modSp mod">
        <pc:chgData name="Vanita REDOY" userId="bdf92b45-d4ea-4a1c-a375-114a0375a38b" providerId="ADAL" clId="{AF9DBA40-3047-4DED-95F2-2B0CB60E164C}" dt="2024-07-02T14:41:40.661" v="542" actId="207"/>
        <pc:sldMkLst>
          <pc:docMk/>
          <pc:sldMk cId="0" sldId="303"/>
        </pc:sldMkLst>
        <pc:spChg chg="mod">
          <ac:chgData name="Vanita REDOY" userId="bdf92b45-d4ea-4a1c-a375-114a0375a38b" providerId="ADAL" clId="{AF9DBA40-3047-4DED-95F2-2B0CB60E164C}" dt="2024-07-02T14:41:40.661" v="542" actId="207"/>
          <ac:spMkLst>
            <pc:docMk/>
            <pc:sldMk cId="0" sldId="303"/>
            <ac:spMk id="532" creationId="{00000000-0000-0000-0000-000000000000}"/>
          </ac:spMkLst>
        </pc:spChg>
      </pc:sldChg>
      <pc:sldChg chg="modSp mod">
        <pc:chgData name="Vanita REDOY" userId="bdf92b45-d4ea-4a1c-a375-114a0375a38b" providerId="ADAL" clId="{AF9DBA40-3047-4DED-95F2-2B0CB60E164C}" dt="2024-07-02T14:43:55.914" v="544" actId="207"/>
        <pc:sldMkLst>
          <pc:docMk/>
          <pc:sldMk cId="0" sldId="304"/>
        </pc:sldMkLst>
        <pc:spChg chg="mod">
          <ac:chgData name="Vanita REDOY" userId="bdf92b45-d4ea-4a1c-a375-114a0375a38b" providerId="ADAL" clId="{AF9DBA40-3047-4DED-95F2-2B0CB60E164C}" dt="2024-07-02T14:43:55.914" v="544" actId="207"/>
          <ac:spMkLst>
            <pc:docMk/>
            <pc:sldMk cId="0" sldId="304"/>
            <ac:spMk id="652" creationId="{00000000-0000-0000-0000-000000000000}"/>
          </ac:spMkLst>
        </pc:spChg>
      </pc:sldChg>
      <pc:sldChg chg="modSp mod">
        <pc:chgData name="Vanita REDOY" userId="bdf92b45-d4ea-4a1c-a375-114a0375a38b" providerId="ADAL" clId="{AF9DBA40-3047-4DED-95F2-2B0CB60E164C}" dt="2024-07-02T14:44:08.109" v="546" actId="207"/>
        <pc:sldMkLst>
          <pc:docMk/>
          <pc:sldMk cId="0" sldId="305"/>
        </pc:sldMkLst>
        <pc:spChg chg="mod">
          <ac:chgData name="Vanita REDOY" userId="bdf92b45-d4ea-4a1c-a375-114a0375a38b" providerId="ADAL" clId="{AF9DBA40-3047-4DED-95F2-2B0CB60E164C}" dt="2024-07-02T14:44:08.109" v="546" actId="207"/>
          <ac:spMkLst>
            <pc:docMk/>
            <pc:sldMk cId="0" sldId="305"/>
            <ac:spMk id="664" creationId="{00000000-0000-0000-0000-000000000000}"/>
          </ac:spMkLst>
        </pc:spChg>
      </pc:sldChg>
      <pc:sldChg chg="modSp mod">
        <pc:chgData name="Vanita REDOY" userId="bdf92b45-d4ea-4a1c-a375-114a0375a38b" providerId="ADAL" clId="{AF9DBA40-3047-4DED-95F2-2B0CB60E164C}" dt="2024-07-02T14:44:18.408" v="548" actId="207"/>
        <pc:sldMkLst>
          <pc:docMk/>
          <pc:sldMk cId="0" sldId="306"/>
        </pc:sldMkLst>
        <pc:spChg chg="mod">
          <ac:chgData name="Vanita REDOY" userId="bdf92b45-d4ea-4a1c-a375-114a0375a38b" providerId="ADAL" clId="{AF9DBA40-3047-4DED-95F2-2B0CB60E164C}" dt="2024-07-02T14:44:18.408" v="548" actId="207"/>
          <ac:spMkLst>
            <pc:docMk/>
            <pc:sldMk cId="0" sldId="306"/>
            <ac:spMk id="676" creationId="{00000000-0000-0000-0000-000000000000}"/>
          </ac:spMkLst>
        </pc:spChg>
      </pc:sldChg>
      <pc:sldChg chg="modSp mod">
        <pc:chgData name="Vanita REDOY" userId="bdf92b45-d4ea-4a1c-a375-114a0375a38b" providerId="ADAL" clId="{AF9DBA40-3047-4DED-95F2-2B0CB60E164C}" dt="2024-07-02T14:44:55.908" v="551" actId="207"/>
        <pc:sldMkLst>
          <pc:docMk/>
          <pc:sldMk cId="0" sldId="307"/>
        </pc:sldMkLst>
        <pc:spChg chg="mod">
          <ac:chgData name="Vanita REDOY" userId="bdf92b45-d4ea-4a1c-a375-114a0375a38b" providerId="ADAL" clId="{AF9DBA40-3047-4DED-95F2-2B0CB60E164C}" dt="2024-07-02T14:44:55.908" v="551" actId="207"/>
          <ac:spMkLst>
            <pc:docMk/>
            <pc:sldMk cId="0" sldId="307"/>
            <ac:spMk id="604" creationId="{00000000-0000-0000-0000-000000000000}"/>
          </ac:spMkLst>
        </pc:spChg>
      </pc:sldChg>
      <pc:sldChg chg="modSp mod">
        <pc:chgData name="Vanita REDOY" userId="bdf92b45-d4ea-4a1c-a375-114a0375a38b" providerId="ADAL" clId="{AF9DBA40-3047-4DED-95F2-2B0CB60E164C}" dt="2024-07-02T14:45:10" v="554" actId="207"/>
        <pc:sldMkLst>
          <pc:docMk/>
          <pc:sldMk cId="0" sldId="308"/>
        </pc:sldMkLst>
        <pc:spChg chg="mod">
          <ac:chgData name="Vanita REDOY" userId="bdf92b45-d4ea-4a1c-a375-114a0375a38b" providerId="ADAL" clId="{AF9DBA40-3047-4DED-95F2-2B0CB60E164C}" dt="2024-07-02T14:45:10" v="554" actId="207"/>
          <ac:spMkLst>
            <pc:docMk/>
            <pc:sldMk cId="0" sldId="308"/>
            <ac:spMk id="616" creationId="{00000000-0000-0000-0000-000000000000}"/>
          </ac:spMkLst>
        </pc:spChg>
      </pc:sldChg>
      <pc:sldChg chg="modSp mod">
        <pc:chgData name="Vanita REDOY" userId="bdf92b45-d4ea-4a1c-a375-114a0375a38b" providerId="ADAL" clId="{AF9DBA40-3047-4DED-95F2-2B0CB60E164C}" dt="2024-07-02T14:45:22.180" v="556" actId="207"/>
        <pc:sldMkLst>
          <pc:docMk/>
          <pc:sldMk cId="0" sldId="309"/>
        </pc:sldMkLst>
        <pc:spChg chg="mod">
          <ac:chgData name="Vanita REDOY" userId="bdf92b45-d4ea-4a1c-a375-114a0375a38b" providerId="ADAL" clId="{AF9DBA40-3047-4DED-95F2-2B0CB60E164C}" dt="2024-07-02T14:45:22.180" v="556" actId="207"/>
          <ac:spMkLst>
            <pc:docMk/>
            <pc:sldMk cId="0" sldId="309"/>
            <ac:spMk id="628" creationId="{00000000-0000-0000-0000-000000000000}"/>
          </ac:spMkLst>
        </pc:spChg>
      </pc:sldChg>
      <pc:sldChg chg="modSp mod">
        <pc:chgData name="Vanita REDOY" userId="bdf92b45-d4ea-4a1c-a375-114a0375a38b" providerId="ADAL" clId="{AF9DBA40-3047-4DED-95F2-2B0CB60E164C}" dt="2024-07-02T14:46:20.620" v="558" actId="207"/>
        <pc:sldMkLst>
          <pc:docMk/>
          <pc:sldMk cId="0" sldId="310"/>
        </pc:sldMkLst>
        <pc:spChg chg="mod">
          <ac:chgData name="Vanita REDOY" userId="bdf92b45-d4ea-4a1c-a375-114a0375a38b" providerId="ADAL" clId="{AF9DBA40-3047-4DED-95F2-2B0CB60E164C}" dt="2024-07-02T14:46:20.620" v="558" actId="207"/>
          <ac:spMkLst>
            <pc:docMk/>
            <pc:sldMk cId="0" sldId="310"/>
            <ac:spMk id="556" creationId="{00000000-0000-0000-0000-000000000000}"/>
          </ac:spMkLst>
        </pc:spChg>
      </pc:sldChg>
      <pc:sldChg chg="modSp mod">
        <pc:chgData name="Vanita REDOY" userId="bdf92b45-d4ea-4a1c-a375-114a0375a38b" providerId="ADAL" clId="{AF9DBA40-3047-4DED-95F2-2B0CB60E164C}" dt="2024-07-02T14:46:29.609" v="560" actId="207"/>
        <pc:sldMkLst>
          <pc:docMk/>
          <pc:sldMk cId="0" sldId="311"/>
        </pc:sldMkLst>
        <pc:spChg chg="mod">
          <ac:chgData name="Vanita REDOY" userId="bdf92b45-d4ea-4a1c-a375-114a0375a38b" providerId="ADAL" clId="{AF9DBA40-3047-4DED-95F2-2B0CB60E164C}" dt="2024-07-02T14:46:29.609" v="560" actId="207"/>
          <ac:spMkLst>
            <pc:docMk/>
            <pc:sldMk cId="0" sldId="311"/>
            <ac:spMk id="568" creationId="{00000000-0000-0000-0000-000000000000}"/>
          </ac:spMkLst>
        </pc:spChg>
      </pc:sldChg>
      <pc:sldChg chg="modSp mod">
        <pc:chgData name="Vanita REDOY" userId="bdf92b45-d4ea-4a1c-a375-114a0375a38b" providerId="ADAL" clId="{AF9DBA40-3047-4DED-95F2-2B0CB60E164C}" dt="2024-07-02T14:46:39.913" v="562" actId="207"/>
        <pc:sldMkLst>
          <pc:docMk/>
          <pc:sldMk cId="0" sldId="312"/>
        </pc:sldMkLst>
        <pc:spChg chg="mod">
          <ac:chgData name="Vanita REDOY" userId="bdf92b45-d4ea-4a1c-a375-114a0375a38b" providerId="ADAL" clId="{AF9DBA40-3047-4DED-95F2-2B0CB60E164C}" dt="2024-07-02T14:46:39.913" v="562" actId="207"/>
          <ac:spMkLst>
            <pc:docMk/>
            <pc:sldMk cId="0" sldId="312"/>
            <ac:spMk id="580"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158E0-2E58-41BA-A453-DEC480519F0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58E05BF-91C8-4C9B-A64F-EB0040A8935A}">
      <dgm:prSet custT="1"/>
      <dgm:spPr/>
      <dgm:t>
        <a:bodyPr/>
        <a:lstStyle/>
        <a:p>
          <a:pPr>
            <a:lnSpc>
              <a:spcPct val="100000"/>
            </a:lnSpc>
          </a:pPr>
          <a:r>
            <a:rPr lang="en-US" sz="2000" b="0" i="0" dirty="0">
              <a:latin typeface="Open Sans" panose="020B0606030504020204" pitchFamily="34" charset="0"/>
              <a:ea typeface="Open Sans" panose="020B0606030504020204" pitchFamily="34" charset="0"/>
              <a:cs typeface="Open Sans" panose="020B0606030504020204" pitchFamily="34" charset="0"/>
            </a:rPr>
            <a:t>See the water receding</a:t>
          </a:r>
          <a:endParaRPr lang="en-US" sz="2000" dirty="0">
            <a:latin typeface="Open Sans" panose="020B0606030504020204" pitchFamily="34" charset="0"/>
            <a:ea typeface="Open Sans" panose="020B0606030504020204" pitchFamily="34" charset="0"/>
            <a:cs typeface="Open Sans" panose="020B0606030504020204" pitchFamily="34" charset="0"/>
          </a:endParaRPr>
        </a:p>
      </dgm:t>
    </dgm:pt>
    <dgm:pt modelId="{0023F406-FFB1-4E49-8A16-9FD1617A648E}" type="parTrans" cxnId="{F3AC1A9E-CD0E-4B8C-9554-67475ECA4B75}">
      <dgm:prSet/>
      <dgm:spPr/>
      <dgm:t>
        <a:bodyPr/>
        <a:lstStyle/>
        <a:p>
          <a:endParaRPr lang="en-US"/>
        </a:p>
      </dgm:t>
    </dgm:pt>
    <dgm:pt modelId="{9C64D201-CAF9-490B-8198-B0CBEECD8C83}" type="sibTrans" cxnId="{F3AC1A9E-CD0E-4B8C-9554-67475ECA4B75}">
      <dgm:prSet/>
      <dgm:spPr/>
      <dgm:t>
        <a:bodyPr/>
        <a:lstStyle/>
        <a:p>
          <a:endParaRPr lang="en-US"/>
        </a:p>
      </dgm:t>
    </dgm:pt>
    <dgm:pt modelId="{E83D7CBA-7E84-4F7B-8A4E-E261C9114CAA}">
      <dgm:prSet custT="1"/>
      <dgm:spPr/>
      <dgm:t>
        <a:bodyPr/>
        <a:lstStyle/>
        <a:p>
          <a:pPr>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Feel a strong earthquake while at the beach</a:t>
          </a:r>
        </a:p>
      </dgm:t>
    </dgm:pt>
    <dgm:pt modelId="{9047C584-E67F-42AB-9E49-F2970197F134}" type="parTrans" cxnId="{F6B6D075-A019-479E-B8B4-C891E4D9B6ED}">
      <dgm:prSet/>
      <dgm:spPr/>
      <dgm:t>
        <a:bodyPr/>
        <a:lstStyle/>
        <a:p>
          <a:endParaRPr lang="en-US"/>
        </a:p>
      </dgm:t>
    </dgm:pt>
    <dgm:pt modelId="{E120127C-3C70-46D4-8293-F9931AE2C768}" type="sibTrans" cxnId="{F6B6D075-A019-479E-B8B4-C891E4D9B6ED}">
      <dgm:prSet/>
      <dgm:spPr/>
      <dgm:t>
        <a:bodyPr/>
        <a:lstStyle/>
        <a:p>
          <a:endParaRPr lang="en-US"/>
        </a:p>
      </dgm:t>
    </dgm:pt>
    <dgm:pt modelId="{0A7B0F25-53C7-47F6-A65E-D12F40F287A2}">
      <dgm:prSet custT="1"/>
      <dgm:spPr/>
      <dgm:t>
        <a:bodyPr/>
        <a:lstStyle/>
        <a:p>
          <a:pPr>
            <a:lnSpc>
              <a:spcPct val="100000"/>
            </a:lnSpc>
          </a:pPr>
          <a:r>
            <a:rPr lang="en-US" sz="2000" dirty="0">
              <a:latin typeface="Open Sans" panose="020B0606030504020204" pitchFamily="34" charset="0"/>
              <a:ea typeface="Open Sans" panose="020B0606030504020204" pitchFamily="34" charset="0"/>
              <a:cs typeface="Open Sans" panose="020B0606030504020204" pitchFamily="34" charset="0"/>
            </a:rPr>
            <a:t>Hear a loud crashing noise coming from the beach</a:t>
          </a:r>
        </a:p>
      </dgm:t>
    </dgm:pt>
    <dgm:pt modelId="{A725A21E-0483-43B2-BAD2-17C6C9245A8F}" type="parTrans" cxnId="{92DFFE46-6EAC-4305-B972-0AA76A4CC402}">
      <dgm:prSet/>
      <dgm:spPr/>
      <dgm:t>
        <a:bodyPr/>
        <a:lstStyle/>
        <a:p>
          <a:endParaRPr lang="en-US"/>
        </a:p>
      </dgm:t>
    </dgm:pt>
    <dgm:pt modelId="{350634F9-2004-4C49-9DC8-42A5777837FB}" type="sibTrans" cxnId="{92DFFE46-6EAC-4305-B972-0AA76A4CC402}">
      <dgm:prSet/>
      <dgm:spPr/>
      <dgm:t>
        <a:bodyPr/>
        <a:lstStyle/>
        <a:p>
          <a:endParaRPr lang="en-US"/>
        </a:p>
      </dgm:t>
    </dgm:pt>
    <dgm:pt modelId="{0B3F08EA-63E0-4886-B736-C05D9DA0670A}" type="pres">
      <dgm:prSet presAssocID="{F52158E0-2E58-41BA-A453-DEC480519F0B}" presName="root" presStyleCnt="0">
        <dgm:presLayoutVars>
          <dgm:dir/>
          <dgm:resizeHandles val="exact"/>
        </dgm:presLayoutVars>
      </dgm:prSet>
      <dgm:spPr/>
    </dgm:pt>
    <dgm:pt modelId="{195E94C1-B352-47D4-BFBC-37A3CCF3E6D3}" type="pres">
      <dgm:prSet presAssocID="{658E05BF-91C8-4C9B-A64F-EB0040A8935A}" presName="compNode" presStyleCnt="0"/>
      <dgm:spPr/>
    </dgm:pt>
    <dgm:pt modelId="{5A558F5A-2ABE-4014-B490-7F27069F2420}" type="pres">
      <dgm:prSet presAssocID="{658E05BF-91C8-4C9B-A64F-EB0040A893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ter"/>
        </a:ext>
      </dgm:extLst>
    </dgm:pt>
    <dgm:pt modelId="{E81E7576-4924-49C7-8C31-1737ED873E7A}" type="pres">
      <dgm:prSet presAssocID="{658E05BF-91C8-4C9B-A64F-EB0040A8935A}" presName="spaceRect" presStyleCnt="0"/>
      <dgm:spPr/>
    </dgm:pt>
    <dgm:pt modelId="{0E113E01-2DAE-42D5-9E15-E8FAA1C573C6}" type="pres">
      <dgm:prSet presAssocID="{658E05BF-91C8-4C9B-A64F-EB0040A8935A}" presName="textRect" presStyleLbl="revTx" presStyleIdx="0" presStyleCnt="3">
        <dgm:presLayoutVars>
          <dgm:chMax val="1"/>
          <dgm:chPref val="1"/>
        </dgm:presLayoutVars>
      </dgm:prSet>
      <dgm:spPr/>
    </dgm:pt>
    <dgm:pt modelId="{CB8DADD0-096B-496E-A51E-1AD41CEDC3FA}" type="pres">
      <dgm:prSet presAssocID="{9C64D201-CAF9-490B-8198-B0CBEECD8C83}" presName="sibTrans" presStyleCnt="0"/>
      <dgm:spPr/>
    </dgm:pt>
    <dgm:pt modelId="{E4CCA61C-4810-48F1-9576-CE7287CD9F28}" type="pres">
      <dgm:prSet presAssocID="{E83D7CBA-7E84-4F7B-8A4E-E261C9114CAA}" presName="compNode" presStyleCnt="0"/>
      <dgm:spPr/>
    </dgm:pt>
    <dgm:pt modelId="{3D5917EE-C993-4CD8-8A24-C1B37A58E461}" type="pres">
      <dgm:prSet presAssocID="{E83D7CBA-7E84-4F7B-8A4E-E261C9114C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480C87BB-4D64-4E52-A297-77BDFBED8024}" type="pres">
      <dgm:prSet presAssocID="{E83D7CBA-7E84-4F7B-8A4E-E261C9114CAA}" presName="spaceRect" presStyleCnt="0"/>
      <dgm:spPr/>
    </dgm:pt>
    <dgm:pt modelId="{446AF113-82E5-496B-BAFE-FDB4A4AFE6DD}" type="pres">
      <dgm:prSet presAssocID="{E83D7CBA-7E84-4F7B-8A4E-E261C9114CAA}" presName="textRect" presStyleLbl="revTx" presStyleIdx="1" presStyleCnt="3">
        <dgm:presLayoutVars>
          <dgm:chMax val="1"/>
          <dgm:chPref val="1"/>
        </dgm:presLayoutVars>
      </dgm:prSet>
      <dgm:spPr/>
    </dgm:pt>
    <dgm:pt modelId="{322BFF29-F8E7-4A7F-B001-701B91174120}" type="pres">
      <dgm:prSet presAssocID="{E120127C-3C70-46D4-8293-F9931AE2C768}" presName="sibTrans" presStyleCnt="0"/>
      <dgm:spPr/>
    </dgm:pt>
    <dgm:pt modelId="{73131198-CB80-418F-AF2C-8520B66AFCA2}" type="pres">
      <dgm:prSet presAssocID="{0A7B0F25-53C7-47F6-A65E-D12F40F287A2}" presName="compNode" presStyleCnt="0"/>
      <dgm:spPr/>
    </dgm:pt>
    <dgm:pt modelId="{A4F53316-4E11-4D44-B349-3A683D4D4703}" type="pres">
      <dgm:prSet presAssocID="{0A7B0F25-53C7-47F6-A65E-D12F40F287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olume"/>
        </a:ext>
      </dgm:extLst>
    </dgm:pt>
    <dgm:pt modelId="{1E8451C1-42EE-4742-B8C8-BAE600625C7F}" type="pres">
      <dgm:prSet presAssocID="{0A7B0F25-53C7-47F6-A65E-D12F40F287A2}" presName="spaceRect" presStyleCnt="0"/>
      <dgm:spPr/>
    </dgm:pt>
    <dgm:pt modelId="{AFDA843D-4340-4B16-BCD1-458FF4D275C6}" type="pres">
      <dgm:prSet presAssocID="{0A7B0F25-53C7-47F6-A65E-D12F40F287A2}" presName="textRect" presStyleLbl="revTx" presStyleIdx="2" presStyleCnt="3">
        <dgm:presLayoutVars>
          <dgm:chMax val="1"/>
          <dgm:chPref val="1"/>
        </dgm:presLayoutVars>
      </dgm:prSet>
      <dgm:spPr/>
    </dgm:pt>
  </dgm:ptLst>
  <dgm:cxnLst>
    <dgm:cxn modelId="{01B08339-AF70-437E-AE0F-1E8FC756BD3A}" type="presOf" srcId="{0A7B0F25-53C7-47F6-A65E-D12F40F287A2}" destId="{AFDA843D-4340-4B16-BCD1-458FF4D275C6}" srcOrd="0" destOrd="0" presId="urn:microsoft.com/office/officeart/2018/2/layout/IconLabelList"/>
    <dgm:cxn modelId="{26EDA95E-EB15-4BB7-82BC-695BC85E986D}" type="presOf" srcId="{658E05BF-91C8-4C9B-A64F-EB0040A8935A}" destId="{0E113E01-2DAE-42D5-9E15-E8FAA1C573C6}" srcOrd="0" destOrd="0" presId="urn:microsoft.com/office/officeart/2018/2/layout/IconLabelList"/>
    <dgm:cxn modelId="{92DFFE46-6EAC-4305-B972-0AA76A4CC402}" srcId="{F52158E0-2E58-41BA-A453-DEC480519F0B}" destId="{0A7B0F25-53C7-47F6-A65E-D12F40F287A2}" srcOrd="2" destOrd="0" parTransId="{A725A21E-0483-43B2-BAD2-17C6C9245A8F}" sibTransId="{350634F9-2004-4C49-9DC8-42A5777837FB}"/>
    <dgm:cxn modelId="{F6B6D075-A019-479E-B8B4-C891E4D9B6ED}" srcId="{F52158E0-2E58-41BA-A453-DEC480519F0B}" destId="{E83D7CBA-7E84-4F7B-8A4E-E261C9114CAA}" srcOrd="1" destOrd="0" parTransId="{9047C584-E67F-42AB-9E49-F2970197F134}" sibTransId="{E120127C-3C70-46D4-8293-F9931AE2C768}"/>
    <dgm:cxn modelId="{E3D86B8F-5BBB-4D8C-B846-F1A2CBFB9642}" type="presOf" srcId="{F52158E0-2E58-41BA-A453-DEC480519F0B}" destId="{0B3F08EA-63E0-4886-B736-C05D9DA0670A}" srcOrd="0" destOrd="0" presId="urn:microsoft.com/office/officeart/2018/2/layout/IconLabelList"/>
    <dgm:cxn modelId="{F3AC1A9E-CD0E-4B8C-9554-67475ECA4B75}" srcId="{F52158E0-2E58-41BA-A453-DEC480519F0B}" destId="{658E05BF-91C8-4C9B-A64F-EB0040A8935A}" srcOrd="0" destOrd="0" parTransId="{0023F406-FFB1-4E49-8A16-9FD1617A648E}" sibTransId="{9C64D201-CAF9-490B-8198-B0CBEECD8C83}"/>
    <dgm:cxn modelId="{EC682DA7-0708-4F6F-983B-FCC6915C83D8}" type="presOf" srcId="{E83D7CBA-7E84-4F7B-8A4E-E261C9114CAA}" destId="{446AF113-82E5-496B-BAFE-FDB4A4AFE6DD}" srcOrd="0" destOrd="0" presId="urn:microsoft.com/office/officeart/2018/2/layout/IconLabelList"/>
    <dgm:cxn modelId="{2BACAD7D-7470-45F3-B8A8-1D139EF140C4}" type="presParOf" srcId="{0B3F08EA-63E0-4886-B736-C05D9DA0670A}" destId="{195E94C1-B352-47D4-BFBC-37A3CCF3E6D3}" srcOrd="0" destOrd="0" presId="urn:microsoft.com/office/officeart/2018/2/layout/IconLabelList"/>
    <dgm:cxn modelId="{EACF0F3E-64B1-467E-B721-5F62798C8C39}" type="presParOf" srcId="{195E94C1-B352-47D4-BFBC-37A3CCF3E6D3}" destId="{5A558F5A-2ABE-4014-B490-7F27069F2420}" srcOrd="0" destOrd="0" presId="urn:microsoft.com/office/officeart/2018/2/layout/IconLabelList"/>
    <dgm:cxn modelId="{6CBBB4E2-65EA-4313-BFD0-E86D30D7D085}" type="presParOf" srcId="{195E94C1-B352-47D4-BFBC-37A3CCF3E6D3}" destId="{E81E7576-4924-49C7-8C31-1737ED873E7A}" srcOrd="1" destOrd="0" presId="urn:microsoft.com/office/officeart/2018/2/layout/IconLabelList"/>
    <dgm:cxn modelId="{9DA7B409-AF4F-4C92-B4FB-EAE4959F6C34}" type="presParOf" srcId="{195E94C1-B352-47D4-BFBC-37A3CCF3E6D3}" destId="{0E113E01-2DAE-42D5-9E15-E8FAA1C573C6}" srcOrd="2" destOrd="0" presId="urn:microsoft.com/office/officeart/2018/2/layout/IconLabelList"/>
    <dgm:cxn modelId="{982DF92C-2633-476C-908C-13640F3CE90D}" type="presParOf" srcId="{0B3F08EA-63E0-4886-B736-C05D9DA0670A}" destId="{CB8DADD0-096B-496E-A51E-1AD41CEDC3FA}" srcOrd="1" destOrd="0" presId="urn:microsoft.com/office/officeart/2018/2/layout/IconLabelList"/>
    <dgm:cxn modelId="{0450E674-6FD5-4E54-80FD-B07D302F38E7}" type="presParOf" srcId="{0B3F08EA-63E0-4886-B736-C05D9DA0670A}" destId="{E4CCA61C-4810-48F1-9576-CE7287CD9F28}" srcOrd="2" destOrd="0" presId="urn:microsoft.com/office/officeart/2018/2/layout/IconLabelList"/>
    <dgm:cxn modelId="{023F6A63-8ACF-435E-BE21-FEC13284BC6C}" type="presParOf" srcId="{E4CCA61C-4810-48F1-9576-CE7287CD9F28}" destId="{3D5917EE-C993-4CD8-8A24-C1B37A58E461}" srcOrd="0" destOrd="0" presId="urn:microsoft.com/office/officeart/2018/2/layout/IconLabelList"/>
    <dgm:cxn modelId="{C26E42FB-96A4-4D60-91B0-9233AF4F36C8}" type="presParOf" srcId="{E4CCA61C-4810-48F1-9576-CE7287CD9F28}" destId="{480C87BB-4D64-4E52-A297-77BDFBED8024}" srcOrd="1" destOrd="0" presId="urn:microsoft.com/office/officeart/2018/2/layout/IconLabelList"/>
    <dgm:cxn modelId="{EC7022B1-CBA5-4638-8319-3271434099DC}" type="presParOf" srcId="{E4CCA61C-4810-48F1-9576-CE7287CD9F28}" destId="{446AF113-82E5-496B-BAFE-FDB4A4AFE6DD}" srcOrd="2" destOrd="0" presId="urn:microsoft.com/office/officeart/2018/2/layout/IconLabelList"/>
    <dgm:cxn modelId="{DC93F88B-8BCC-47AD-990D-C97297D36EFB}" type="presParOf" srcId="{0B3F08EA-63E0-4886-B736-C05D9DA0670A}" destId="{322BFF29-F8E7-4A7F-B001-701B91174120}" srcOrd="3" destOrd="0" presId="urn:microsoft.com/office/officeart/2018/2/layout/IconLabelList"/>
    <dgm:cxn modelId="{B0DD23E8-C071-41FB-B127-770DAF68EBC5}" type="presParOf" srcId="{0B3F08EA-63E0-4886-B736-C05D9DA0670A}" destId="{73131198-CB80-418F-AF2C-8520B66AFCA2}" srcOrd="4" destOrd="0" presId="urn:microsoft.com/office/officeart/2018/2/layout/IconLabelList"/>
    <dgm:cxn modelId="{C16B149E-C261-4883-B8F2-0BA8C9D5C38A}" type="presParOf" srcId="{73131198-CB80-418F-AF2C-8520B66AFCA2}" destId="{A4F53316-4E11-4D44-B349-3A683D4D4703}" srcOrd="0" destOrd="0" presId="urn:microsoft.com/office/officeart/2018/2/layout/IconLabelList"/>
    <dgm:cxn modelId="{8377B838-9C07-4286-B4CC-ECEA96FCBDFC}" type="presParOf" srcId="{73131198-CB80-418F-AF2C-8520B66AFCA2}" destId="{1E8451C1-42EE-4742-B8C8-BAE600625C7F}" srcOrd="1" destOrd="0" presId="urn:microsoft.com/office/officeart/2018/2/layout/IconLabelList"/>
    <dgm:cxn modelId="{351F9CF0-46AA-4735-A984-BD2624C6C110}" type="presParOf" srcId="{73131198-CB80-418F-AF2C-8520B66AFCA2}" destId="{AFDA843D-4340-4B16-BCD1-458FF4D275C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58F5A-2ABE-4014-B490-7F27069F2420}">
      <dsp:nvSpPr>
        <dsp:cNvPr id="0" name=""/>
        <dsp:cNvSpPr/>
      </dsp:nvSpPr>
      <dsp:spPr>
        <a:xfrm>
          <a:off x="832568" y="1302859"/>
          <a:ext cx="977220" cy="9772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113E01-2DAE-42D5-9E15-E8FAA1C573C6}">
      <dsp:nvSpPr>
        <dsp:cNvPr id="0" name=""/>
        <dsp:cNvSpPr/>
      </dsp:nvSpPr>
      <dsp:spPr>
        <a:xfrm>
          <a:off x="235377" y="2697785"/>
          <a:ext cx="2171601" cy="138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dirty="0">
              <a:latin typeface="Open Sans" panose="020B0606030504020204" pitchFamily="34" charset="0"/>
              <a:ea typeface="Open Sans" panose="020B0606030504020204" pitchFamily="34" charset="0"/>
              <a:cs typeface="Open Sans" panose="020B0606030504020204" pitchFamily="34" charset="0"/>
            </a:rPr>
            <a:t>See the water receding</a:t>
          </a:r>
          <a:endParaRPr lang="en-US" sz="20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35377" y="2697785"/>
        <a:ext cx="2171601" cy="1387968"/>
      </dsp:txXfrm>
    </dsp:sp>
    <dsp:sp modelId="{3D5917EE-C993-4CD8-8A24-C1B37A58E461}">
      <dsp:nvSpPr>
        <dsp:cNvPr id="0" name=""/>
        <dsp:cNvSpPr/>
      </dsp:nvSpPr>
      <dsp:spPr>
        <a:xfrm>
          <a:off x="3384199" y="1302859"/>
          <a:ext cx="977220" cy="9772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AF113-82E5-496B-BAFE-FDB4A4AFE6DD}">
      <dsp:nvSpPr>
        <dsp:cNvPr id="0" name=""/>
        <dsp:cNvSpPr/>
      </dsp:nvSpPr>
      <dsp:spPr>
        <a:xfrm>
          <a:off x="2787009" y="2697785"/>
          <a:ext cx="2171601" cy="138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Feel a strong earthquake while at the beach</a:t>
          </a:r>
        </a:p>
      </dsp:txBody>
      <dsp:txXfrm>
        <a:off x="2787009" y="2697785"/>
        <a:ext cx="2171601" cy="1387968"/>
      </dsp:txXfrm>
    </dsp:sp>
    <dsp:sp modelId="{A4F53316-4E11-4D44-B349-3A683D4D4703}">
      <dsp:nvSpPr>
        <dsp:cNvPr id="0" name=""/>
        <dsp:cNvSpPr/>
      </dsp:nvSpPr>
      <dsp:spPr>
        <a:xfrm>
          <a:off x="5935831" y="1302859"/>
          <a:ext cx="977220" cy="9772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DA843D-4340-4B16-BCD1-458FF4D275C6}">
      <dsp:nvSpPr>
        <dsp:cNvPr id="0" name=""/>
        <dsp:cNvSpPr/>
      </dsp:nvSpPr>
      <dsp:spPr>
        <a:xfrm>
          <a:off x="5338640" y="2697785"/>
          <a:ext cx="2171601" cy="138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Hear a loud crashing noise coming from the beach</a:t>
          </a:r>
        </a:p>
      </dsp:txBody>
      <dsp:txXfrm>
        <a:off x="5338640" y="2697785"/>
        <a:ext cx="2171601" cy="138796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uwiseismic.com/General.aspx?id=8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preventionweb.net/english/professional/terminology/v.php?id=7831"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sofreshandsogreen.com/wp-content/uploads/2010/10/st-lucia-flood-thumb-2.jpg"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preventionweb.net/english/professional/terminology/v.php?id=783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quaticsportsadventures.com/Articles/Nature/Hurricanes/Hurricane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8" name="Google Shape;88;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Earthquakes are the vibration of the rocks of the earths surface/ These can be mild – tremors or violent e.g. Haiti 2010. Earthquakes are measured by magnitude M1-4 mild; M5 moderate; M6 and above severe. Where in the earth’s crust the EQ occurs is called the epicenter. This can be shallow or deep.</a:t>
            </a:r>
          </a:p>
          <a:p>
            <a:pPr marL="0" lvl="0" indent="0" algn="l" rtl="0">
              <a:lnSpc>
                <a:spcPct val="100000"/>
              </a:lnSpc>
              <a:spcBef>
                <a:spcPts val="0"/>
              </a:spcBef>
              <a:spcAft>
                <a:spcPts val="0"/>
              </a:spcAft>
              <a:buClr>
                <a:schemeClr val="dk1"/>
              </a:buClr>
              <a:buSzPts val="1200"/>
              <a:buFont typeface="Calibri"/>
              <a:buNone/>
            </a:pPr>
            <a:r>
              <a:rPr lang="en-US" dirty="0"/>
              <a:t>Build 3 D subduction zone model or strike slip model using block of wood cut at 45 degrees. For liquefaction create a mud pie and place a stone on it then shake and watch the stone sink as the mud turns liquid.</a:t>
            </a:r>
          </a:p>
          <a:p>
            <a:pPr marL="0" lvl="0" indent="0" algn="l" rtl="0">
              <a:lnSpc>
                <a:spcPct val="100000"/>
              </a:lnSpc>
              <a:spcBef>
                <a:spcPts val="0"/>
              </a:spcBef>
              <a:spcAft>
                <a:spcPts val="0"/>
              </a:spcAft>
              <a:buClr>
                <a:schemeClr val="dk1"/>
              </a:buClr>
              <a:buSzPts val="1200"/>
              <a:buFont typeface="Calibri"/>
              <a:buNone/>
            </a:pPr>
            <a:r>
              <a:rPr lang="en-US" dirty="0"/>
              <a:t>These are plate tectonic earthquakes – large scale events</a:t>
            </a:r>
          </a:p>
          <a:p>
            <a:pPr marL="0" lvl="0" indent="0" algn="l" rtl="0">
              <a:lnSpc>
                <a:spcPct val="100000"/>
              </a:lnSpc>
              <a:spcBef>
                <a:spcPts val="0"/>
              </a:spcBef>
              <a:spcAft>
                <a:spcPts val="0"/>
              </a:spcAft>
              <a:buClr>
                <a:schemeClr val="hlink"/>
              </a:buClr>
              <a:buSzPts val="1200"/>
              <a:buFont typeface="Calibri"/>
              <a:buNone/>
            </a:pPr>
            <a:r>
              <a:rPr lang="en-US" u="sng" dirty="0">
                <a:solidFill>
                  <a:schemeClr val="hlink"/>
                </a:solidFill>
                <a:hlinkClick r:id="rId3"/>
              </a:rPr>
              <a:t>http://uwiseismic.com/General.aspx?id=85</a:t>
            </a:r>
            <a:r>
              <a:rPr lang="en-US" dirty="0"/>
              <a:t> </a:t>
            </a:r>
            <a:r>
              <a:rPr lang="en-US" sz="1200" b="0" i="1" dirty="0">
                <a:solidFill>
                  <a:schemeClr val="dk1"/>
                </a:solidFill>
                <a:latin typeface="Calibri"/>
                <a:ea typeface="Calibri"/>
                <a:cs typeface="Calibri"/>
                <a:sym typeface="Calibri"/>
              </a:rPr>
              <a:t>Earthquakes are caused by the movement of plates (huge slabs of rock) making up the surface of the Earth. The region where two or more plates meet is called a plate boundary. The plates are constantly moving but this plate movement is neither smooth nor continuous, rather the plates often lock together at plate boundaries causing a build-up of energy. When the plates eventually move out of this locked position the energy that is released may be felt as an earthquake.</a:t>
            </a:r>
            <a:r>
              <a:rPr lang="en-US" dirty="0"/>
              <a:t> </a:t>
            </a:r>
            <a:r>
              <a:rPr lang="en-US" i="1" dirty="0"/>
              <a:t>Much of the world’s earthquake and volcanic activity takes place along plate boundaries, the area where plates meet. Countries located along plate boundaries, such as the Eastern Caribbean islands, Japan, Chile and the USA (California) are likely to experience earthquakes. At these plate boundaries the plates interact with each other in different ways; some of them slide past each other, others spread apart and others move toward each other with crumpling or with one dipping beneath the other. This last type of plate boundary is called a subduction zone which is the main type of plate interaction occurring in the Eastern Caribbean.</a:t>
            </a:r>
            <a:endParaRPr lang="en-US" dirty="0"/>
          </a:p>
          <a:p>
            <a:pPr marL="0" lvl="0" indent="0" algn="l" rtl="0">
              <a:lnSpc>
                <a:spcPct val="100000"/>
              </a:lnSpc>
              <a:spcBef>
                <a:spcPts val="0"/>
              </a:spcBef>
              <a:spcAft>
                <a:spcPts val="0"/>
              </a:spcAft>
              <a:buSzPts val="1400"/>
              <a:buNone/>
            </a:pPr>
            <a:endParaRPr dirty="0"/>
          </a:p>
        </p:txBody>
      </p:sp>
      <p:sp>
        <p:nvSpPr>
          <p:cNvPr id="203" name="Google Shape;2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62754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 example of what an earthquake alert from the UWI Seismic Research Center looks like after the occurrence of an earthquake. Mention that the alert include the magnitude and depth of the earthquake.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NB The UWI Seismic Research Centre is responsible for monitoring and conducting research on </a:t>
            </a:r>
            <a:r>
              <a:rPr lang="en-US" b="0" i="0" dirty="0">
                <a:solidFill>
                  <a:srgbClr val="132C46"/>
                </a:solidFill>
                <a:effectLst/>
                <a:highlight>
                  <a:srgbClr val="F3F6F6"/>
                </a:highlight>
                <a:latin typeface="Montserrat" panose="00000500000000000000" pitchFamily="2" charset="0"/>
              </a:rPr>
              <a:t>earthquakes, volcanoes and tsunamis in the English-speaking Eastern Caribbean.</a:t>
            </a:r>
            <a:r>
              <a:rPr lang="en-US" dirty="0"/>
              <a:t>  </a:t>
            </a:r>
            <a:endParaRPr dirty="0"/>
          </a:p>
        </p:txBody>
      </p:sp>
      <p:sp>
        <p:nvSpPr>
          <p:cNvPr id="241" name="Google Shape;2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33333"/>
                </a:solidFill>
                <a:effectLst/>
                <a:latin typeface="Roboto" panose="02000000000000000000" pitchFamily="2" charset="0"/>
              </a:rPr>
              <a:t>It is a series of travelling waves of extremely long length and period, usually generated by disturbances associated with earthquakes occurring below or near the ocean floor</a:t>
            </a:r>
            <a:endParaRPr dirty="0"/>
          </a:p>
        </p:txBody>
      </p:sp>
      <p:sp>
        <p:nvSpPr>
          <p:cNvPr id="256" name="Google Shape;2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33333"/>
                </a:solidFill>
                <a:effectLst/>
                <a:latin typeface="Roboto" panose="02000000000000000000" pitchFamily="2" charset="0"/>
              </a:rPr>
              <a:t>If you notice or experience any of these warning signs – leave the area and go to higher ground immediately</a:t>
            </a:r>
            <a:endParaRPr dirty="0"/>
          </a:p>
        </p:txBody>
      </p:sp>
      <p:sp>
        <p:nvSpPr>
          <p:cNvPr id="256" name="Google Shape;2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566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Note the series of waves</a:t>
            </a:r>
            <a:endParaRPr dirty="0"/>
          </a:p>
        </p:txBody>
      </p:sp>
      <p:sp>
        <p:nvSpPr>
          <p:cNvPr id="263" name="Google Shape;2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Note how quickly the waves move. They can travel a large distance at a speed of 700 km/hr.</a:t>
            </a:r>
            <a:endParaRPr dirty="0"/>
          </a:p>
        </p:txBody>
      </p:sp>
      <p:sp>
        <p:nvSpPr>
          <p:cNvPr id="276" name="Google Shape;2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FFFFFF"/>
                </a:solidFill>
                <a:effectLst/>
                <a:highlight>
                  <a:srgbClr val="372B21"/>
                </a:highlight>
                <a:latin typeface="Metropolis"/>
              </a:rPr>
              <a:t>Volcanoes are vents or openings in the Earth’s crust through which, gases and hot, molten rock (magma) from the interior of the Earth are released. </a:t>
            </a:r>
            <a:endParaRPr dirty="0"/>
          </a:p>
        </p:txBody>
      </p:sp>
      <p:sp>
        <p:nvSpPr>
          <p:cNvPr id="256" name="Google Shape;2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9187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33333"/>
                </a:solidFill>
                <a:effectLst/>
                <a:latin typeface="Roboto" panose="02000000000000000000" pitchFamily="2" charset="0"/>
              </a:rPr>
              <a:t>It is a series of travelling waves of extremely long length and period, usually generated by disturbances associated with earthquakes occurring below or near the ocean floor</a:t>
            </a:r>
            <a:endParaRPr dirty="0"/>
          </a:p>
        </p:txBody>
      </p:sp>
      <p:sp>
        <p:nvSpPr>
          <p:cNvPr id="256" name="Google Shape;2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9598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conditions determined by physical, social, economic and environmental factors or processes which increase the susceptibility of an individual, a community, assets or systems to the impacts of hazards.</a:t>
            </a:r>
            <a:br>
              <a:rPr lang="en-US"/>
            </a:br>
            <a:br>
              <a:rPr lang="en-US"/>
            </a:br>
            <a:r>
              <a:rPr lang="en-US" sz="1200" b="0" i="0">
                <a:solidFill>
                  <a:schemeClr val="dk1"/>
                </a:solidFill>
                <a:latin typeface="Calibri"/>
                <a:ea typeface="Calibri"/>
                <a:cs typeface="Calibri"/>
                <a:sym typeface="Calibri"/>
              </a:rPr>
              <a:t>Annotation: For positive factors which increase the ability of people to cope with hazards, see also the definitions of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Capacity” and “Coping capacity”</a:t>
            </a:r>
            <a:r>
              <a:rPr lang="en-US" sz="1200" b="0" i="0">
                <a:solidFill>
                  <a:schemeClr val="dk1"/>
                </a:solidFill>
                <a:latin typeface="Calibri"/>
                <a:ea typeface="Calibri"/>
                <a:cs typeface="Calibri"/>
                <a:sym typeface="Calibri"/>
              </a:rPr>
              <a:t>. UNISDR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Photo </a:t>
            </a:r>
            <a:r>
              <a:rPr lang="en-US" u="sng">
                <a:solidFill>
                  <a:schemeClr val="hlink"/>
                </a:solidFill>
                <a:hlinkClick r:id="rId4"/>
              </a:rPr>
              <a:t>http://www.sofreshandsogreen.com/wp-content/uploads/2010/10/st-lucia-flood-thumb-2.jpg</a:t>
            </a:r>
            <a:endParaRPr/>
          </a:p>
          <a:p>
            <a:pPr marL="0" lvl="0" indent="0" algn="l" rtl="0">
              <a:lnSpc>
                <a:spcPct val="100000"/>
              </a:lnSpc>
              <a:spcBef>
                <a:spcPts val="0"/>
              </a:spcBef>
              <a:spcAft>
                <a:spcPts val="0"/>
              </a:spcAft>
              <a:buSzPts val="1400"/>
              <a:buNone/>
            </a:pPr>
            <a:endParaRPr/>
          </a:p>
        </p:txBody>
      </p:sp>
      <p:sp>
        <p:nvSpPr>
          <p:cNvPr id="373" name="Google Shape;3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conditions determined by physical, social, economic and environmental factors or processes which increase the susceptibility of an individual, a community, assets or systems to the impacts of hazards.</a:t>
            </a:r>
            <a:br>
              <a:rPr lang="en-US"/>
            </a:br>
            <a:br>
              <a:rPr lang="en-US"/>
            </a:br>
            <a:r>
              <a:rPr lang="en-US" sz="1200" b="0" i="0">
                <a:solidFill>
                  <a:schemeClr val="dk1"/>
                </a:solidFill>
                <a:latin typeface="Calibri"/>
                <a:ea typeface="Calibri"/>
                <a:cs typeface="Calibri"/>
                <a:sym typeface="Calibri"/>
              </a:rPr>
              <a:t>Annotation: For positive factors which increase the ability of people to cope with hazards, see also the definitions of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Capacity” and “Coping capacity”</a:t>
            </a:r>
            <a:r>
              <a:rPr lang="en-US" sz="1200" b="0" i="0">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What makes us vulnerable?</a:t>
            </a:r>
            <a:endParaRPr/>
          </a:p>
          <a:p>
            <a:pPr marL="0" lvl="0" indent="0" algn="l" rtl="0">
              <a:lnSpc>
                <a:spcPct val="100000"/>
              </a:lnSpc>
              <a:spcBef>
                <a:spcPts val="0"/>
              </a:spcBef>
              <a:spcAft>
                <a:spcPts val="0"/>
              </a:spcAft>
              <a:buClr>
                <a:schemeClr val="dk1"/>
              </a:buClr>
              <a:buSzPts val="1200"/>
              <a:buFont typeface="Calibri"/>
              <a:buNone/>
            </a:pPr>
            <a:r>
              <a:rPr lang="en-US" b="1"/>
              <a:t>Physical Vulnerability: </a:t>
            </a:r>
            <a:endParaRPr/>
          </a:p>
          <a:p>
            <a:pPr marL="0" lvl="0" indent="0" algn="l" rtl="0">
              <a:lnSpc>
                <a:spcPct val="100000"/>
              </a:lnSpc>
              <a:spcBef>
                <a:spcPts val="0"/>
              </a:spcBef>
              <a:spcAft>
                <a:spcPts val="0"/>
              </a:spcAft>
              <a:buClr>
                <a:schemeClr val="dk1"/>
              </a:buClr>
              <a:buSzPts val="1200"/>
              <a:buFont typeface="Calibri"/>
              <a:buNone/>
            </a:pPr>
            <a:r>
              <a:rPr lang="en-US" b="1"/>
              <a:t>1) Location</a:t>
            </a:r>
            <a:r>
              <a:rPr lang="en-US"/>
              <a:t> of our homes slopes – volcanoes/landslides, flood plains or coastal –storm surge;  homes can generally built to reduce the risk of these (except perhaps volcanoes)</a:t>
            </a:r>
            <a:endParaRPr/>
          </a:p>
          <a:p>
            <a:pPr marL="0" lvl="0" indent="0" algn="l" rtl="0">
              <a:lnSpc>
                <a:spcPct val="100000"/>
              </a:lnSpc>
              <a:spcBef>
                <a:spcPts val="0"/>
              </a:spcBef>
              <a:spcAft>
                <a:spcPts val="0"/>
              </a:spcAft>
              <a:buClr>
                <a:schemeClr val="dk1"/>
              </a:buClr>
              <a:buSzPts val="1200"/>
              <a:buFont typeface="Calibri"/>
              <a:buNone/>
            </a:pPr>
            <a:r>
              <a:rPr lang="en-US" b="1"/>
              <a:t>2) Construction standard – </a:t>
            </a:r>
            <a:r>
              <a:rPr lang="en-US"/>
              <a:t>against earthquakes and hurricanes reinforce walls and roof – detailing. Against floods – raise house</a:t>
            </a:r>
            <a:endParaRPr/>
          </a:p>
          <a:p>
            <a:pPr marL="0" lvl="0" indent="0" algn="l" rtl="0">
              <a:lnSpc>
                <a:spcPct val="100000"/>
              </a:lnSpc>
              <a:spcBef>
                <a:spcPts val="0"/>
              </a:spcBef>
              <a:spcAft>
                <a:spcPts val="0"/>
              </a:spcAft>
              <a:buClr>
                <a:schemeClr val="dk1"/>
              </a:buClr>
              <a:buSzPts val="1200"/>
              <a:buFont typeface="Calibri"/>
              <a:buNone/>
            </a:pPr>
            <a:r>
              <a:rPr lang="en-US" b="1"/>
              <a:t>Social Vulnerability:</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Poor Health and disabilities -  </a:t>
            </a:r>
            <a:r>
              <a:rPr lang="en-US"/>
              <a:t>mobility, ability to earn</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b="1"/>
              <a:t>Customs and beliefs</a:t>
            </a:r>
            <a:endParaRPr/>
          </a:p>
          <a:p>
            <a:pPr marL="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rgbClr val="000000"/>
              </a:buClr>
              <a:buSzPts val="1400"/>
              <a:buFont typeface="Arial"/>
              <a:buNone/>
            </a:pPr>
            <a:r>
              <a:rPr lang="en-US" b="1"/>
              <a:t>Economic Vulnerability: </a:t>
            </a:r>
            <a:r>
              <a:rPr lang="en-US"/>
              <a:t>economic opportunity and state – poverty, many dependents.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Environmental Vulnerability: </a:t>
            </a:r>
            <a:r>
              <a:rPr lang="en-US"/>
              <a:t>poor farming practices, deforestation activities.</a:t>
            </a:r>
            <a:endParaRPr/>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SzPts val="1400"/>
              <a:buNone/>
            </a:pPr>
            <a:endParaRPr/>
          </a:p>
        </p:txBody>
      </p:sp>
      <p:sp>
        <p:nvSpPr>
          <p:cNvPr id="382" name="Google Shape;3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The Disaster Management Cycle (DMC)</a:t>
            </a:r>
            <a:r>
              <a:rPr lang="en-US" dirty="0"/>
              <a:t>- the process that helps communities prepare for, respond to, &amp; recover from disasters. It includes planning ahead, getting prepared, reacting when disasters happen, and rebuilding afterward.</a:t>
            </a:r>
          </a:p>
          <a:p>
            <a:r>
              <a:rPr lang="en-US" b="1" u="sng" dirty="0"/>
              <a:t>Mitigation</a:t>
            </a:r>
            <a:r>
              <a:rPr lang="en-US" dirty="0"/>
              <a:t> </a:t>
            </a:r>
          </a:p>
          <a:p>
            <a:r>
              <a:rPr lang="en-US" dirty="0"/>
              <a:t>preparedness and prevention are continuous processes </a:t>
            </a:r>
          </a:p>
          <a:p>
            <a:r>
              <a:rPr lang="en-US" b="1" u="sng" dirty="0"/>
              <a:t>Preparedness</a:t>
            </a:r>
            <a:endParaRPr lang="en-US" dirty="0"/>
          </a:p>
          <a:p>
            <a:pPr algn="just"/>
            <a:r>
              <a:rPr lang="en-US" dirty="0"/>
              <a:t>The knowledge and capacities developed by governments, response and recovery organizations, communities and individuals to effectively anticipate, respond to and recover from the impacts of likely, imminent or current disasters.</a:t>
            </a:r>
            <a:br>
              <a:rPr lang="en-US" dirty="0"/>
            </a:br>
            <a:br>
              <a:rPr lang="en-US" dirty="0"/>
            </a:br>
            <a:r>
              <a:rPr lang="en-US" dirty="0"/>
              <a:t>Annotation: Preparedness action is carried out within the context of disaster risk management and aims to build the capacities needed to efficiently manage all types of emergencies and achieve orderly transitions from response to sustained recovery.</a:t>
            </a:r>
            <a:br>
              <a:rPr lang="en-US" dirty="0"/>
            </a:br>
            <a:br>
              <a:rPr lang="en-US" dirty="0"/>
            </a:br>
            <a:r>
              <a:rPr lang="en-US" dirty="0"/>
              <a:t>Preparedness is based on a sound analysis of disaster risks and good linkages with early warning systems, and includes such activities as contingency planning, the stockpiling of equipment and supplies, the development of arrangements for coordination, evacuation and public information, and associated training and field exercises. These must be supported by formal institutional, legal and budgetary capacities. The related term “readiness” describes the ability to quickly and appropriately respond when required.</a:t>
            </a:r>
            <a:br>
              <a:rPr lang="en-US" dirty="0"/>
            </a:br>
            <a:br>
              <a:rPr lang="en-US" dirty="0"/>
            </a:br>
            <a:r>
              <a:rPr lang="en-US" dirty="0"/>
              <a:t>A preparedness plan establishes arrangements in advance to enable timely, effective and appropriate responses to specific potential hazardous events or emerging disaster situations that might threaten society or the environment.</a:t>
            </a:r>
            <a:br>
              <a:rPr lang="en-US" dirty="0"/>
            </a:br>
            <a:r>
              <a:rPr lang="en-US" dirty="0"/>
              <a:t>02 Feb 2017</a:t>
            </a:r>
          </a:p>
          <a:p>
            <a:r>
              <a:rPr lang="en-US" b="1" u="sng" dirty="0"/>
              <a:t>Prevention</a:t>
            </a:r>
            <a:endParaRPr lang="en-US" dirty="0"/>
          </a:p>
          <a:p>
            <a:pPr algn="just"/>
            <a:r>
              <a:rPr lang="en-US" dirty="0"/>
              <a:t>Activities and measures to avoid existing and new disaster risks.</a:t>
            </a:r>
            <a:br>
              <a:rPr lang="en-US" dirty="0"/>
            </a:br>
            <a:br>
              <a:rPr lang="en-US" dirty="0"/>
            </a:br>
            <a:r>
              <a:rPr lang="en-US" dirty="0"/>
              <a:t>Annotations: Prevention (i.e., disaster prevention) expresses the concept and intention to completely avoid potential adverse impacts of hazardous events. While certain disaster risks cannot be eliminated, prevention aims at reducing vulnerability and exposure in such contexts where, as a result, the risk of disaster is removed. Examples include dams or embankments that eliminate flood risks, land-use regulations that do not permit any settlement in high-risk zones, seismic engineering designs that ensure the survival and function of a critical building in any likely earthquake and immunization against vaccine-preventable diseases. Prevention measures can also be taken during or after a hazardous event or disaster to prevent secondary hazards or their consequences, such as measures to prevent the contamination of water.</a:t>
            </a:r>
            <a:br>
              <a:rPr lang="en-US" dirty="0"/>
            </a:br>
            <a:r>
              <a:rPr lang="en-US" dirty="0"/>
              <a:t>16 Feb 2017</a:t>
            </a:r>
          </a:p>
          <a:p>
            <a:r>
              <a:rPr lang="en-US" b="1" u="sng" dirty="0"/>
              <a:t>Reconstruction</a:t>
            </a:r>
            <a:endParaRPr lang="en-US" dirty="0"/>
          </a:p>
          <a:p>
            <a:r>
              <a:rPr lang="en-US" dirty="0"/>
              <a:t>The medium- and long-term rebuilding and sustainable restoration of resilient critical infrastructures, services, housing, facilities and livelihoods required for the full functioning of a community, or a society affected by a disaster, aligning with the principles of sustainable development and “build back better”, to avoid or reduce future disaster risk.</a:t>
            </a:r>
            <a:br>
              <a:rPr lang="en-US" dirty="0"/>
            </a:br>
            <a:r>
              <a:rPr lang="en-US" dirty="0"/>
              <a:t>02 Feb 2017</a:t>
            </a:r>
          </a:p>
          <a:p>
            <a:r>
              <a:rPr lang="en-US" b="1" u="sng" dirty="0"/>
              <a:t>Recovery</a:t>
            </a:r>
            <a:endParaRPr lang="en-US" dirty="0"/>
          </a:p>
          <a:p>
            <a:r>
              <a:rPr lang="en-US" dirty="0"/>
              <a:t>The restoring or improving of livelihoods and health, as well as economic, physical, social, cultural and environmental assets, systems and activities, of a disaster-affected community or society, aligning with the principles of sustainable development and “</a:t>
            </a:r>
            <a:r>
              <a:rPr lang="en-US" i="1" dirty="0"/>
              <a:t>build back better</a:t>
            </a:r>
            <a:r>
              <a:rPr lang="en-US" dirty="0"/>
              <a:t>”, to avoid or reduce future disaster risk.</a:t>
            </a:r>
            <a:br>
              <a:rPr lang="en-US" dirty="0"/>
            </a:br>
            <a:r>
              <a:rPr lang="en-US" dirty="0"/>
              <a:t>02 Feb 2017</a:t>
            </a:r>
          </a:p>
          <a:p>
            <a:r>
              <a:rPr lang="en-US" b="1" u="sng" dirty="0"/>
              <a:t>Rehabilitation</a:t>
            </a:r>
            <a:endParaRPr lang="en-US" dirty="0"/>
          </a:p>
          <a:p>
            <a:r>
              <a:rPr lang="en-US" dirty="0"/>
              <a:t>The restoration of basic services and facilities for the functioning of a community or a society affected by a disaster. -</a:t>
            </a:r>
            <a:r>
              <a:rPr lang="en-US" i="1" dirty="0"/>
              <a:t>02 Feb 2017 UNISDR.org</a:t>
            </a:r>
            <a:endParaRPr lang="en-US" dirty="0"/>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9123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a:solidFill>
                  <a:srgbClr val="FF0000"/>
                </a:solidFill>
                <a:latin typeface="Arial"/>
                <a:ea typeface="Arial"/>
                <a:cs typeface="Arial"/>
                <a:sym typeface="Arial"/>
              </a:rPr>
              <a:t>These changes come as a result of the burning of fossil fuels, deforestation and other harmful practices that increase the concentration of greenhouse gases (carbon dioxide, methane and nitrous oxide etc.) in the atmosphere. </a:t>
            </a:r>
            <a:endParaRPr/>
          </a:p>
          <a:p>
            <a:pPr marL="0" lvl="0" indent="0" algn="l" rtl="0">
              <a:lnSpc>
                <a:spcPct val="100000"/>
              </a:lnSpc>
              <a:spcBef>
                <a:spcPts val="0"/>
              </a:spcBef>
              <a:spcAft>
                <a:spcPts val="0"/>
              </a:spcAft>
              <a:buSzPts val="1400"/>
              <a:buNone/>
            </a:pPr>
            <a:endParaRPr/>
          </a:p>
        </p:txBody>
      </p:sp>
      <p:sp>
        <p:nvSpPr>
          <p:cNvPr id="463" name="Google Shape;46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ad184e039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2ad184e039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a:solidFill>
                  <a:srgbClr val="FF0000"/>
                </a:solidFill>
                <a:latin typeface="Arial"/>
                <a:ea typeface="Arial"/>
                <a:cs typeface="Arial"/>
                <a:sym typeface="Arial"/>
              </a:rPr>
              <a:t>These changes come as a result of the burning of fossil fuels, deforestation and other harmful practices that increase the concentration of greenhouse gases (carbon dioxide, methane and nitrous oxide etc.) in the atmosphere. </a:t>
            </a:r>
            <a:endParaRPr/>
          </a:p>
          <a:p>
            <a:pPr marL="0" lvl="0" indent="0" algn="l" rtl="0">
              <a:lnSpc>
                <a:spcPct val="100000"/>
              </a:lnSpc>
              <a:spcBef>
                <a:spcPts val="0"/>
              </a:spcBef>
              <a:spcAft>
                <a:spcPts val="0"/>
              </a:spcAft>
              <a:buSzPts val="1400"/>
              <a:buNone/>
            </a:pPr>
            <a:endParaRPr/>
          </a:p>
        </p:txBody>
      </p:sp>
      <p:sp>
        <p:nvSpPr>
          <p:cNvPr id="508" name="Google Shape;50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21" name="Google Shape;52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A serious disruption of the functioning of a community or a society at any scale</a:t>
            </a:r>
            <a:r>
              <a:rPr lang="en-US" dirty="0"/>
              <a:t>,</a:t>
            </a:r>
            <a:r>
              <a:rPr lang="en-US" sz="1200" b="0" i="0" dirty="0">
                <a:solidFill>
                  <a:schemeClr val="dk1"/>
                </a:solidFill>
                <a:latin typeface="Calibri"/>
                <a:ea typeface="Calibri"/>
                <a:cs typeface="Calibri"/>
                <a:sym typeface="Calibri"/>
              </a:rPr>
              <a:t> due to hazardous events interacting with conditions of exposure, vulnerability and capacity, leading to one or more of the following: human, material, economic and environmental losses and impacts.</a:t>
            </a:r>
            <a:endParaRPr dirty="0"/>
          </a:p>
          <a:p>
            <a:pPr marL="0" indent="0">
              <a:buSzPts val="1200"/>
            </a:pPr>
            <a:r>
              <a:rPr lang="en-US" b="1" dirty="0"/>
              <a:t>In other words-</a:t>
            </a:r>
          </a:p>
          <a:p>
            <a:pPr marL="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Pic source </a:t>
            </a:r>
            <a:r>
              <a:rPr lang="en-US" dirty="0">
                <a:solidFill>
                  <a:srgbClr val="000000"/>
                </a:solidFill>
                <a:latin typeface="Arial"/>
                <a:ea typeface="Arial"/>
                <a:cs typeface="Arial"/>
                <a:sym typeface="Arial"/>
              </a:rPr>
              <a:t>Read more: https://metro.co.uk/2019/09/09/will-devastating-hurricane-dorian-hit-uk-week-10708668/?ito=cbshare</a:t>
            </a:r>
            <a:endParaRPr dirty="0"/>
          </a:p>
          <a:p>
            <a:pPr marL="0" lvl="0" indent="0" algn="l" rtl="0">
              <a:lnSpc>
                <a:spcPct val="100000"/>
              </a:lnSpc>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Twitter: https://twitter.com/MetroUK | Facebook: https://www.facebook.com/MetroUK/</a:t>
            </a:r>
            <a:endParaRPr sz="1200" b="0" i="0" dirty="0">
              <a:solidFill>
                <a:schemeClr val="dk1"/>
              </a:solidFill>
              <a:latin typeface="Calibri"/>
              <a:ea typeface="Calibri"/>
              <a:cs typeface="Calibri"/>
              <a:sym typeface="Calibri"/>
            </a:endParaRPr>
          </a:p>
          <a:p>
            <a:pPr marL="0" indent="0">
              <a:buClr>
                <a:schemeClr val="dk1"/>
              </a:buClr>
              <a:buSzPts val="1200"/>
            </a:pPr>
            <a:r>
              <a:rPr lang="en-US" sz="1200" b="0" i="0" dirty="0">
                <a:solidFill>
                  <a:schemeClr val="dk1"/>
                </a:solidFill>
                <a:latin typeface="Calibri"/>
                <a:ea typeface="Calibri"/>
                <a:cs typeface="Calibri"/>
                <a:sym typeface="Calibri"/>
              </a:rPr>
              <a:t>Annotations: The effect of the disaster can be immediate and localized, but is often widespread and could last for a long period of time. </a:t>
            </a:r>
            <a:endParaRPr lang="en-US" dirty="0"/>
          </a:p>
          <a:p>
            <a:pPr marL="0" lvl="0" indent="0" algn="l">
              <a:lnSpc>
                <a:spcPct val="100000"/>
              </a:lnSpc>
              <a:spcBef>
                <a:spcPts val="0"/>
              </a:spcBef>
              <a:spcAft>
                <a:spcPts val="0"/>
              </a:spcAft>
              <a:buSzPts val="1200"/>
              <a:buFont typeface="Calibri"/>
              <a:buNone/>
            </a:pPr>
            <a:r>
              <a:rPr lang="en-US" sz="1200" b="0" i="0" dirty="0">
                <a:solidFill>
                  <a:schemeClr val="dk1"/>
                </a:solidFill>
                <a:latin typeface="Calibri"/>
                <a:ea typeface="Calibri"/>
                <a:cs typeface="Calibri"/>
                <a:sym typeface="Calibri"/>
              </a:rPr>
              <a:t>The effect may test or exceed the capacity of a community or society to cope using its own resources, and therefore may require assistance from external sources, which could include </a:t>
            </a:r>
            <a:r>
              <a:rPr lang="en-US" sz="1200" b="0" i="0" dirty="0" err="1">
                <a:solidFill>
                  <a:schemeClr val="dk1"/>
                </a:solidFill>
                <a:latin typeface="Calibri"/>
                <a:ea typeface="Calibri"/>
                <a:cs typeface="Calibri"/>
                <a:sym typeface="Calibri"/>
              </a:rPr>
              <a:t>neighbouring</a:t>
            </a:r>
            <a:r>
              <a:rPr lang="en-US" sz="1200" b="0" i="0" dirty="0">
                <a:solidFill>
                  <a:schemeClr val="dk1"/>
                </a:solidFill>
                <a:latin typeface="Calibri"/>
                <a:ea typeface="Calibri"/>
                <a:cs typeface="Calibri"/>
                <a:sym typeface="Calibri"/>
              </a:rPr>
              <a:t> jurisdictions, or those at the national or international levels.</a:t>
            </a:r>
            <a:endParaRPr dirty="0"/>
          </a:p>
          <a:p>
            <a:pPr marL="0" lvl="0" indent="0" algn="l" rtl="0">
              <a:lnSpc>
                <a:spcPct val="100000"/>
              </a:lnSpc>
              <a:spcBef>
                <a:spcPts val="0"/>
              </a:spcBef>
              <a:spcAft>
                <a:spcPts val="0"/>
              </a:spcAft>
              <a:buSzPts val="1400"/>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Cambria"/>
              <a:buNone/>
            </a:pPr>
            <a:r>
              <a:rPr lang="en-US" sz="1200">
                <a:latin typeface="Cambria"/>
                <a:ea typeface="Cambria"/>
                <a:cs typeface="Cambria"/>
                <a:sym typeface="Cambria"/>
              </a:rPr>
              <a:t>“</a:t>
            </a:r>
            <a:r>
              <a:rPr lang="en-US" sz="1800" b="1">
                <a:latin typeface="Cambria"/>
                <a:ea typeface="Cambria"/>
                <a:cs typeface="Cambria"/>
                <a:sym typeface="Cambria"/>
              </a:rPr>
              <a:t>A dangerous phenomenon</a:t>
            </a:r>
            <a:r>
              <a:rPr lang="en-US" sz="1200">
                <a:latin typeface="Cambria"/>
                <a:ea typeface="Cambria"/>
                <a:cs typeface="Cambria"/>
                <a:sym typeface="Cambria"/>
              </a:rPr>
              <a:t>, substance, human activity or condition that may cause loss of life, injury or other health impacts, property damage, loss of livelihoods and services, social and economic disruption, or environmental damage</a:t>
            </a:r>
            <a:r>
              <a:rPr lang="en-US">
                <a:latin typeface="Cambria"/>
                <a:ea typeface="Cambria"/>
                <a:cs typeface="Cambria"/>
                <a:sym typeface="Cambria"/>
              </a:rPr>
              <a:t>” </a:t>
            </a:r>
            <a:r>
              <a:rPr lang="en-US" sz="1200" b="1">
                <a:latin typeface="Cambria"/>
                <a:ea typeface="Cambria"/>
                <a:cs typeface="Cambria"/>
                <a:sym typeface="Cambria"/>
              </a:rPr>
              <a:t>Definition (UNDRR) </a:t>
            </a:r>
            <a:endParaRPr/>
          </a:p>
          <a:p>
            <a:pPr marL="0" marR="0" lvl="0" indent="0" algn="just" rtl="0">
              <a:lnSpc>
                <a:spcPct val="100000"/>
              </a:lnSpc>
              <a:spcBef>
                <a:spcPts val="0"/>
              </a:spcBef>
              <a:spcAft>
                <a:spcPts val="0"/>
              </a:spcAft>
              <a:buClr>
                <a:schemeClr val="dk1"/>
              </a:buClr>
              <a:buSzPts val="900"/>
              <a:buFont typeface="Cambria"/>
              <a:buNone/>
            </a:pPr>
            <a:r>
              <a:rPr lang="en-US" sz="900" b="0">
                <a:latin typeface="Cambria"/>
                <a:ea typeface="Cambria"/>
                <a:cs typeface="Cambria"/>
                <a:sym typeface="Cambria"/>
              </a:rPr>
              <a:t>Pic. Mashable.Com I</a:t>
            </a:r>
            <a:r>
              <a:rPr lang="en-US" sz="900" b="0" i="1" cap="none">
                <a:solidFill>
                  <a:schemeClr val="dk1"/>
                </a:solidFill>
                <a:latin typeface="Calibri"/>
                <a:ea typeface="Calibri"/>
                <a:cs typeface="Calibri"/>
                <a:sym typeface="Calibri"/>
              </a:rPr>
              <a:t>MAGE: @MACHEL MONTANO ON INSTAGRAM</a:t>
            </a:r>
            <a:endParaRPr sz="900" b="0">
              <a:latin typeface="Cambria"/>
              <a:ea typeface="Cambria"/>
              <a:cs typeface="Cambria"/>
              <a:sym typeface="Cambria"/>
            </a:endParaRPr>
          </a:p>
          <a:p>
            <a:pPr marL="0" lvl="0" indent="0" algn="l" rtl="0">
              <a:lnSpc>
                <a:spcPct val="100000"/>
              </a:lnSpc>
              <a:spcBef>
                <a:spcPts val="0"/>
              </a:spcBef>
              <a:spcAft>
                <a:spcPts val="0"/>
              </a:spcAft>
              <a:buSzPts val="1400"/>
              <a:buNone/>
            </a:pPr>
            <a:endParaRPr/>
          </a:p>
        </p:txBody>
      </p:sp>
      <p:sp>
        <p:nvSpPr>
          <p:cNvPr id="135" name="Google Shape;1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Recall hazards are dangerous phenomenon/events </a:t>
            </a:r>
            <a:endParaRPr/>
          </a:p>
          <a:p>
            <a:pPr marL="0" lvl="0" indent="0" algn="l" rtl="0">
              <a:lnSpc>
                <a:spcPct val="100000"/>
              </a:lnSpc>
              <a:spcBef>
                <a:spcPts val="0"/>
              </a:spcBef>
              <a:spcAft>
                <a:spcPts val="0"/>
              </a:spcAft>
              <a:buClr>
                <a:schemeClr val="dk1"/>
              </a:buClr>
              <a:buSzPts val="1200"/>
              <a:buFont typeface="Calibri"/>
              <a:buNone/>
            </a:pPr>
            <a:r>
              <a:rPr lang="en-US"/>
              <a:t>as compared to the disaster which is the impact of the hazard, widespread disruption of services, loss (people, property &amp; services) and being negatively impacted beyond your local resources to cope.</a:t>
            </a:r>
            <a:endParaRPr/>
          </a:p>
          <a:p>
            <a:pPr marL="0" lvl="0" indent="0" algn="l" rtl="0">
              <a:lnSpc>
                <a:spcPct val="100000"/>
              </a:lnSpc>
              <a:spcBef>
                <a:spcPts val="0"/>
              </a:spcBef>
              <a:spcAft>
                <a:spcPts val="0"/>
              </a:spcAft>
              <a:buSzPts val="1400"/>
              <a:buNone/>
            </a:pPr>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Hurricanes are violent areas of low pressure forming in the tropical Atlantic Ocean from June to November. Hurricanes have sustained winds of at least </a:t>
            </a:r>
            <a:r>
              <a:rPr lang="en-US" b="1" dirty="0"/>
              <a:t>119 kilometers per hour and are accompanied by torrential rains </a:t>
            </a:r>
            <a:r>
              <a:rPr lang="en-US" dirty="0"/>
              <a:t>and along coastal regions storm surge. Hurricanes cause millions of dollars in damage in the Caribbean every year</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Pic </a:t>
            </a:r>
            <a:r>
              <a:rPr lang="en-US" u="sng" dirty="0">
                <a:solidFill>
                  <a:schemeClr val="hlink"/>
                </a:solidFill>
                <a:hlinkClick r:id="rId3"/>
              </a:rPr>
              <a:t>http://www.aquaticsportsadventures.com/Articles/Nature/Hurricanes/Hurricanes.html</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Can we predict hurricanes?</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do have ways to predict hurricanes but our ability to forecast and</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track storm movements and landfall is still not up to scratch. Generally,</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hurricanes travel across the Caribbean from the east to the north-west,</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windward coastlines of countries tend to feel the first effects.</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United States National Weather Service publishes regular updates</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and forecasts on current weather systems in the Atlantic on their website:</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www.nhc.noaa.gov.</a:t>
            </a:r>
            <a:endParaRPr dirty="0"/>
          </a:p>
          <a:p>
            <a:pPr marL="0" lvl="0" indent="0" algn="l" rtl="0">
              <a:lnSpc>
                <a:spcPct val="100000"/>
              </a:lnSpc>
              <a:spcBef>
                <a:spcPts val="0"/>
              </a:spcBef>
              <a:spcAft>
                <a:spcPts val="0"/>
              </a:spcAft>
              <a:buSzPts val="1400"/>
              <a:buNone/>
            </a:pPr>
            <a:endParaRPr dirty="0"/>
          </a:p>
        </p:txBody>
      </p:sp>
      <p:sp>
        <p:nvSpPr>
          <p:cNvPr id="203" name="Google Shape;2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5725" lvl="0" indent="-76200" algn="just" rtl="0">
              <a:lnSpc>
                <a:spcPct val="120000"/>
              </a:lnSpc>
              <a:spcBef>
                <a:spcPts val="0"/>
              </a:spcBef>
              <a:spcAft>
                <a:spcPts val="0"/>
              </a:spcAft>
              <a:buClr>
                <a:srgbClr val="002060"/>
              </a:buClr>
              <a:buSzPts val="1200"/>
              <a:buFont typeface="Noto Sans Symbols"/>
              <a:buChar char="❖"/>
            </a:pPr>
            <a:r>
              <a:rPr lang="en-US">
                <a:latin typeface="Cambria"/>
                <a:ea typeface="Cambria"/>
                <a:cs typeface="Cambria"/>
                <a:sym typeface="Cambria"/>
              </a:rPr>
              <a:t>A </a:t>
            </a:r>
            <a:r>
              <a:rPr lang="en-US" b="1">
                <a:latin typeface="Cambria"/>
                <a:ea typeface="Cambria"/>
                <a:cs typeface="Cambria"/>
                <a:sym typeface="Cambria"/>
              </a:rPr>
              <a:t>Tropical Disturbance</a:t>
            </a:r>
            <a:r>
              <a:rPr lang="en-US">
                <a:latin typeface="Cambria"/>
                <a:ea typeface="Cambria"/>
                <a:cs typeface="Cambria"/>
                <a:sym typeface="Cambria"/>
              </a:rPr>
              <a:t> is a discrete weather system of apparently organized convection, originating in the tropics or subtropics and existing for a period of over 24 hours. Disturbances are characteristically approximately 200-600 km in diameter.</a:t>
            </a:r>
            <a:endParaRPr/>
          </a:p>
          <a:p>
            <a:pPr marL="85725" lvl="0" indent="-76200" algn="just" rtl="0">
              <a:lnSpc>
                <a:spcPct val="120000"/>
              </a:lnSpc>
              <a:spcBef>
                <a:spcPts val="600"/>
              </a:spcBef>
              <a:spcAft>
                <a:spcPts val="0"/>
              </a:spcAft>
              <a:buClr>
                <a:srgbClr val="002060"/>
              </a:buClr>
              <a:buSzPts val="1200"/>
              <a:buFont typeface="Noto Sans Symbols"/>
              <a:buChar char="❖"/>
            </a:pPr>
            <a:r>
              <a:rPr lang="en-US">
                <a:latin typeface="Cambria"/>
                <a:ea typeface="Cambria"/>
                <a:cs typeface="Cambria"/>
                <a:sym typeface="Cambria"/>
              </a:rPr>
              <a:t>A </a:t>
            </a:r>
            <a:r>
              <a:rPr lang="en-US" b="1">
                <a:latin typeface="Cambria"/>
                <a:ea typeface="Cambria"/>
                <a:cs typeface="Cambria"/>
                <a:sym typeface="Cambria"/>
              </a:rPr>
              <a:t>Tropical Depression</a:t>
            </a:r>
            <a:r>
              <a:rPr lang="en-US">
                <a:latin typeface="Cambria"/>
                <a:ea typeface="Cambria"/>
                <a:cs typeface="Cambria"/>
                <a:sym typeface="Cambria"/>
              </a:rPr>
              <a:t> is a tropical cyclone displaying a closed circulation pattern, in which the maximum sustained wind speed reaches up to but does not exceed 17m/s. freeicons.png</a:t>
            </a:r>
            <a:endParaRPr/>
          </a:p>
          <a:p>
            <a:pPr marL="85725" lvl="0" indent="-76200" algn="just" rtl="0">
              <a:lnSpc>
                <a:spcPct val="120000"/>
              </a:lnSpc>
              <a:spcBef>
                <a:spcPts val="600"/>
              </a:spcBef>
              <a:spcAft>
                <a:spcPts val="0"/>
              </a:spcAft>
              <a:buClr>
                <a:srgbClr val="002060"/>
              </a:buClr>
              <a:buSzPts val="1200"/>
              <a:buFont typeface="Noto Sans Symbols"/>
              <a:buChar char="❖"/>
            </a:pPr>
            <a:r>
              <a:rPr lang="en-US">
                <a:latin typeface="Cambria"/>
                <a:ea typeface="Cambria"/>
                <a:cs typeface="Cambria"/>
                <a:sym typeface="Cambria"/>
              </a:rPr>
              <a:t>A </a:t>
            </a:r>
            <a:r>
              <a:rPr lang="en-US" b="1">
                <a:latin typeface="Cambria"/>
                <a:ea typeface="Cambria"/>
                <a:cs typeface="Cambria"/>
                <a:sym typeface="Cambria"/>
              </a:rPr>
              <a:t>Tropical Storm</a:t>
            </a:r>
            <a:r>
              <a:rPr lang="en-US">
                <a:latin typeface="Cambria"/>
                <a:ea typeface="Cambria"/>
                <a:cs typeface="Cambria"/>
                <a:sym typeface="Cambria"/>
              </a:rPr>
              <a:t> is also a tropical cyclone, but with faster winds speeds. Tropical cyclones are classified as tropical storms when the maximum sustained surface wind speed ranges between 17.5 m/s and 32.5 m/s.</a:t>
            </a:r>
            <a:endParaRPr/>
          </a:p>
          <a:p>
            <a:pPr marL="85725" lvl="0" indent="-76200" algn="just" rtl="0">
              <a:lnSpc>
                <a:spcPct val="120000"/>
              </a:lnSpc>
              <a:spcBef>
                <a:spcPts val="600"/>
              </a:spcBef>
              <a:spcAft>
                <a:spcPts val="0"/>
              </a:spcAft>
              <a:buClr>
                <a:srgbClr val="002060"/>
              </a:buClr>
              <a:buSzPts val="1200"/>
              <a:buFont typeface="Noto Sans Symbols"/>
              <a:buChar char="❖"/>
            </a:pPr>
            <a:r>
              <a:rPr lang="en-US">
                <a:latin typeface="Cambria"/>
                <a:ea typeface="Cambria"/>
                <a:cs typeface="Cambria"/>
                <a:sym typeface="Cambria"/>
              </a:rPr>
              <a:t>A </a:t>
            </a:r>
            <a:r>
              <a:rPr lang="en-US" b="1">
                <a:latin typeface="Cambria"/>
                <a:ea typeface="Cambria"/>
                <a:cs typeface="Cambria"/>
                <a:sym typeface="Cambria"/>
              </a:rPr>
              <a:t>Hurricane</a:t>
            </a:r>
            <a:r>
              <a:rPr lang="en-US">
                <a:latin typeface="Cambria"/>
                <a:ea typeface="Cambria"/>
                <a:cs typeface="Cambria"/>
                <a:sym typeface="Cambria"/>
              </a:rPr>
              <a:t> occurs when a tropical cyclone reaches or exceeds maximum sustained wind speeds of 33 m/s.</a:t>
            </a:r>
            <a:endParaRPr/>
          </a:p>
          <a:p>
            <a:pPr marL="0" lvl="0" indent="0" algn="l" rtl="0">
              <a:lnSpc>
                <a:spcPct val="100000"/>
              </a:lnSpc>
              <a:spcBef>
                <a:spcPts val="0"/>
              </a:spcBef>
              <a:spcAft>
                <a:spcPts val="0"/>
              </a:spcAft>
              <a:buSzPts val="1400"/>
              <a:buNone/>
            </a:pPr>
            <a:endParaRPr/>
          </a:p>
        </p:txBody>
      </p:sp>
      <p:sp>
        <p:nvSpPr>
          <p:cNvPr id="211" name="Google Shape;2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5"/>
          <p:cNvSpPr>
            <a:spLocks noGrp="1"/>
          </p:cNvSpPr>
          <p:nvPr>
            <p:ph type="pic" idx="2"/>
          </p:nvPr>
        </p:nvSpPr>
        <p:spPr>
          <a:xfrm>
            <a:off x="5183188" y="987425"/>
            <a:ext cx="6172200" cy="4873625"/>
          </a:xfrm>
          <a:prstGeom prst="rect">
            <a:avLst/>
          </a:prstGeom>
          <a:noFill/>
          <a:ln>
            <a:noFill/>
          </a:ln>
        </p:spPr>
      </p:sp>
      <p:sp>
        <p:nvSpPr>
          <p:cNvPr id="69" name="Google Shape;69;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6"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Public</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cadrim.org/" TargetMode="External"/><Relationship Id="rId7"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58" descr="A picture containing person, outdoor&#10;&#10;Description automatically generated"/>
          <p:cNvPicPr preferRelativeResize="0"/>
          <p:nvPr/>
        </p:nvPicPr>
        <p:blipFill rotWithShape="1">
          <a:blip r:embed="rId3">
            <a:alphaModFix/>
          </a:blip>
          <a:srcRect b="15824"/>
          <a:stretch/>
        </p:blipFill>
        <p:spPr>
          <a:xfrm>
            <a:off x="0" y="1"/>
            <a:ext cx="12251134" cy="6858000"/>
          </a:xfrm>
          <a:prstGeom prst="rect">
            <a:avLst/>
          </a:prstGeom>
          <a:noFill/>
          <a:ln>
            <a:noFill/>
          </a:ln>
        </p:spPr>
      </p:pic>
      <p:grpSp>
        <p:nvGrpSpPr>
          <p:cNvPr id="91" name="Google Shape;91;p58"/>
          <p:cNvGrpSpPr/>
          <p:nvPr/>
        </p:nvGrpSpPr>
        <p:grpSpPr>
          <a:xfrm>
            <a:off x="0" y="1814273"/>
            <a:ext cx="12251134" cy="4540108"/>
            <a:chOff x="3544" y="1909969"/>
            <a:chExt cx="12251134" cy="4540108"/>
          </a:xfrm>
        </p:grpSpPr>
        <p:sp>
          <p:nvSpPr>
            <p:cNvPr id="92" name="Google Shape;92;p58"/>
            <p:cNvSpPr/>
            <p:nvPr/>
          </p:nvSpPr>
          <p:spPr>
            <a:xfrm>
              <a:off x="3544" y="2272581"/>
              <a:ext cx="12251134" cy="3814884"/>
            </a:xfrm>
            <a:prstGeom prst="rect">
              <a:avLst/>
            </a:prstGeom>
            <a:solidFill>
              <a:srgbClr val="011E41">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p58"/>
            <p:cNvSpPr/>
            <p:nvPr/>
          </p:nvSpPr>
          <p:spPr>
            <a:xfrm>
              <a:off x="341197" y="1909972"/>
              <a:ext cx="5857584" cy="4540102"/>
            </a:xfrm>
            <a:prstGeom prst="rect">
              <a:avLst/>
            </a:prstGeom>
            <a:solidFill>
              <a:srgbClr val="F5333F">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58"/>
            <p:cNvSpPr/>
            <p:nvPr/>
          </p:nvSpPr>
          <p:spPr>
            <a:xfrm>
              <a:off x="6193713" y="1909969"/>
              <a:ext cx="435935" cy="362609"/>
            </a:xfrm>
            <a:prstGeom prst="rtTriangle">
              <a:avLst/>
            </a:prstGeom>
            <a:gradFill>
              <a:gsLst>
                <a:gs pos="0">
                  <a:srgbClr val="95141C"/>
                </a:gs>
                <a:gs pos="50000">
                  <a:srgbClr val="D81D29"/>
                </a:gs>
                <a:gs pos="100000">
                  <a:srgbClr val="FF243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58"/>
            <p:cNvSpPr/>
            <p:nvPr/>
          </p:nvSpPr>
          <p:spPr>
            <a:xfrm rot="5400000">
              <a:off x="6198200" y="6094518"/>
              <a:ext cx="351071" cy="360046"/>
            </a:xfrm>
            <a:prstGeom prst="rtTriangle">
              <a:avLst/>
            </a:prstGeom>
            <a:gradFill>
              <a:gsLst>
                <a:gs pos="0">
                  <a:srgbClr val="95141C"/>
                </a:gs>
                <a:gs pos="50000">
                  <a:srgbClr val="D81D29"/>
                </a:gs>
                <a:gs pos="100000">
                  <a:srgbClr val="FF243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96" name="Google Shape;96;p58"/>
          <p:cNvGrpSpPr/>
          <p:nvPr/>
        </p:nvGrpSpPr>
        <p:grpSpPr>
          <a:xfrm>
            <a:off x="324999" y="2351761"/>
            <a:ext cx="6589617" cy="3222682"/>
            <a:chOff x="324999" y="2351761"/>
            <a:chExt cx="6589617" cy="3222682"/>
          </a:xfrm>
        </p:grpSpPr>
        <p:sp>
          <p:nvSpPr>
            <p:cNvPr id="97" name="Google Shape;97;p58"/>
            <p:cNvSpPr/>
            <p:nvPr/>
          </p:nvSpPr>
          <p:spPr>
            <a:xfrm>
              <a:off x="478496" y="3557413"/>
              <a:ext cx="5502402"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800"/>
                <a:buFont typeface="Arial"/>
                <a:buNone/>
              </a:pPr>
              <a:r>
                <a:rPr lang="en-US" sz="4400" b="1" i="0" u="none" strike="noStrike" cap="none">
                  <a:solidFill>
                    <a:schemeClr val="lt1"/>
                  </a:solidFill>
                  <a:latin typeface="Open Sans"/>
                  <a:ea typeface="Open Sans"/>
                  <a:cs typeface="Open Sans"/>
                  <a:sym typeface="Open Sans"/>
                </a:rPr>
                <a:t>CDRTs &amp; Disaster Risk Management</a:t>
              </a:r>
              <a:endParaRPr sz="1400" b="0" i="0" u="none" strike="noStrike" cap="none">
                <a:solidFill>
                  <a:schemeClr val="lt1"/>
                </a:solidFill>
                <a:latin typeface="Open Sans"/>
                <a:ea typeface="Open Sans"/>
                <a:cs typeface="Open Sans"/>
                <a:sym typeface="Open Sans"/>
              </a:endParaRPr>
            </a:p>
          </p:txBody>
        </p:sp>
        <p:sp>
          <p:nvSpPr>
            <p:cNvPr id="98" name="Google Shape;98;p58"/>
            <p:cNvSpPr/>
            <p:nvPr/>
          </p:nvSpPr>
          <p:spPr>
            <a:xfrm>
              <a:off x="478496" y="5143596"/>
              <a:ext cx="643612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Arial"/>
                <a:buNone/>
              </a:pPr>
              <a:r>
                <a:rPr lang="en-US" sz="2100" b="0" i="0" u="none" strike="noStrike" cap="none">
                  <a:solidFill>
                    <a:schemeClr val="lt1"/>
                  </a:solidFill>
                  <a:latin typeface="Open Sans"/>
                  <a:ea typeface="Open Sans"/>
                  <a:cs typeface="Open Sans"/>
                  <a:sym typeface="Open Sans"/>
                </a:rPr>
                <a:t>For Community Disaster Response Teams</a:t>
              </a:r>
              <a:endParaRPr sz="2100" b="0" i="0" u="none" strike="noStrike" cap="none">
                <a:solidFill>
                  <a:schemeClr val="lt1"/>
                </a:solidFill>
                <a:latin typeface="Open Sans"/>
                <a:ea typeface="Open Sans"/>
                <a:cs typeface="Open Sans"/>
                <a:sym typeface="Open Sans"/>
              </a:endParaRPr>
            </a:p>
          </p:txBody>
        </p:sp>
        <p:pic>
          <p:nvPicPr>
            <p:cNvPr id="99" name="Google Shape;99;p58" descr="A black and white rectangle with black text&#10;&#10;Description automatically generated"/>
            <p:cNvPicPr preferRelativeResize="0"/>
            <p:nvPr/>
          </p:nvPicPr>
          <p:blipFill rotWithShape="1">
            <a:blip r:embed="rId4">
              <a:alphaModFix/>
            </a:blip>
            <a:srcRect/>
            <a:stretch/>
          </p:blipFill>
          <p:spPr>
            <a:xfrm>
              <a:off x="324999" y="2351761"/>
              <a:ext cx="4278901" cy="113581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96" name="Google Shape;496;p31"/>
          <p:cNvSpPr txBox="1"/>
          <p:nvPr/>
        </p:nvSpPr>
        <p:spPr>
          <a:xfrm>
            <a:off x="679246" y="638257"/>
            <a:ext cx="297835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Hurricanes: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Before</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7" name="Google Shape;497;p31"/>
          <p:cNvSpPr txBox="1"/>
          <p:nvPr/>
        </p:nvSpPr>
        <p:spPr>
          <a:xfrm>
            <a:off x="4906561" y="1379632"/>
            <a:ext cx="6512553" cy="40933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Know what are a hurricane watch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(hurricane conditions within 48 hours) and a hurricane warning (hurricane conditions within 36 hours).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Have a disaster kit</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which includes a portable radio and flashlight.</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Ensure you have enough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nonperishable food and water</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stored to last you up to 2 weeks.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Floodproof</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your home.</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Keep trees and shrubbery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trimmed.</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08" name="Google Shape;508;p32"/>
          <p:cNvSpPr txBox="1"/>
          <p:nvPr/>
        </p:nvSpPr>
        <p:spPr>
          <a:xfrm>
            <a:off x="473316" y="992587"/>
            <a:ext cx="323147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Hurricanes: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During The Watch &amp; </a:t>
            </a:r>
            <a:endParaRPr sz="3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Warning Phase</a:t>
            </a:r>
            <a:endParaRPr sz="3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9" name="Google Shape;509;p32"/>
          <p:cNvSpPr txBox="1"/>
          <p:nvPr/>
        </p:nvSpPr>
        <p:spPr>
          <a:xfrm>
            <a:off x="5108574" y="1454410"/>
            <a:ext cx="6501714" cy="317005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b="1">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Board up </a:t>
            </a:r>
            <a:r>
              <a:rPr lang="en-US"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all windows</a:t>
            </a:r>
            <a:endParaRPr sz="200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Check batteries and stock up </a:t>
            </a:r>
            <a:r>
              <a:rPr lang="en-US"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on canned food, medical supplies, and drinking water.</a:t>
            </a:r>
            <a:endParaRPr sz="200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Bring in outside objects </a:t>
            </a:r>
            <a:r>
              <a:rPr lang="en-US"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(e.g., garbage cans, lawn furniture, bicycles).</a:t>
            </a:r>
            <a:endParaRPr sz="200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Listen to the advice </a:t>
            </a:r>
            <a:r>
              <a:rPr lang="en-US" sz="200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of local officials and evacuate if told to do so. </a:t>
            </a:r>
            <a:endParaRPr sz="200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20" name="Google Shape;520;p33"/>
          <p:cNvSpPr txBox="1"/>
          <p:nvPr/>
        </p:nvSpPr>
        <p:spPr>
          <a:xfrm>
            <a:off x="593059" y="1038345"/>
            <a:ext cx="299198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Hurricanes: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During</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1" name="Google Shape;521;p33"/>
          <p:cNvSpPr txBox="1"/>
          <p:nvPr/>
        </p:nvSpPr>
        <p:spPr>
          <a:xfrm>
            <a:off x="5146674" y="2008408"/>
            <a:ext cx="6357940" cy="255450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If you are not advised to evacuate,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stay indoors and away from windows.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Stay away from flood waters;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never drive through them.</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 aware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of the calm “eye”;</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the storm is not over.</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32" name="Google Shape;532;p34"/>
          <p:cNvSpPr txBox="1"/>
          <p:nvPr/>
        </p:nvSpPr>
        <p:spPr>
          <a:xfrm>
            <a:off x="687385" y="638257"/>
            <a:ext cx="300287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Hurricanes: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After</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3" name="Google Shape;533;p34"/>
          <p:cNvSpPr txBox="1"/>
          <p:nvPr/>
        </p:nvSpPr>
        <p:spPr>
          <a:xfrm>
            <a:off x="4676940" y="1186455"/>
            <a:ext cx="7061894" cy="47089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Wait until an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area is declared safe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before entering.</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Use a flashlight to inspect for damage including gas, water, and electrical lines and appliances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Stay away from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downed power lines.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If you smell gas of if there is a fire,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turn off the main gas valve.</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Switch off individual circuit breakers (or unscrew individual fuses), then switch off the main circuit breaker (or unscrew the main fuse)</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Use a portable radio</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for information from officials.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Stay out of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flood waters.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4"/>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06" name="Google Shape;206;p14"/>
          <p:cNvSpPr txBox="1"/>
          <p:nvPr/>
        </p:nvSpPr>
        <p:spPr>
          <a:xfrm>
            <a:off x="0" y="25357"/>
            <a:ext cx="12192000" cy="8486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dirty="0">
                <a:solidFill>
                  <a:schemeClr val="lt1"/>
                </a:solidFill>
                <a:latin typeface="Open Sans"/>
                <a:ea typeface="Open Sans"/>
                <a:cs typeface="Open Sans"/>
                <a:sym typeface="Open Sans"/>
              </a:rPr>
              <a:t>Earthquakes</a:t>
            </a:r>
            <a:endParaRPr sz="3200" b="0" i="0" u="none" strike="noStrike" cap="none" dirty="0">
              <a:solidFill>
                <a:srgbClr val="000000"/>
              </a:solidFill>
              <a:latin typeface="Open Sans"/>
              <a:ea typeface="Open Sans"/>
              <a:cs typeface="Open Sans"/>
              <a:sym typeface="Open Sans"/>
            </a:endParaRPr>
          </a:p>
        </p:txBody>
      </p:sp>
      <p:sp>
        <p:nvSpPr>
          <p:cNvPr id="2" name="Google Shape;131;p3">
            <a:extLst>
              <a:ext uri="{FF2B5EF4-FFF2-40B4-BE49-F238E27FC236}">
                <a16:creationId xmlns:a16="http://schemas.microsoft.com/office/drawing/2014/main" id="{7347C945-2668-D2EA-4A96-25E173AB82F9}"/>
              </a:ext>
            </a:extLst>
          </p:cNvPr>
          <p:cNvSpPr txBox="1"/>
          <p:nvPr/>
        </p:nvSpPr>
        <p:spPr>
          <a:xfrm>
            <a:off x="410765" y="1041167"/>
            <a:ext cx="4652554" cy="534371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endParaRPr sz="3600" b="0" i="0" u="none" strike="noStrike" cap="none" dirty="0">
              <a:solidFill>
                <a:schemeClr val="tx1"/>
              </a:solidFill>
              <a:latin typeface="Calibri"/>
              <a:ea typeface="Calibri"/>
              <a:cs typeface="Calibri"/>
              <a:sym typeface="Calibri"/>
            </a:endParaRPr>
          </a:p>
          <a:p>
            <a:pPr marL="0" marR="0" lvl="0" indent="0" algn="just" rtl="0">
              <a:lnSpc>
                <a:spcPct val="100000"/>
              </a:lnSpc>
              <a:spcBef>
                <a:spcPts val="0"/>
              </a:spcBef>
              <a:spcAft>
                <a:spcPts val="0"/>
              </a:spcAft>
              <a:buClr>
                <a:schemeClr val="lt1"/>
              </a:buClr>
              <a:buSzPts val="4400"/>
              <a:buFont typeface="Calibri"/>
              <a:buNone/>
            </a:pPr>
            <a:endParaRPr sz="2400" b="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lvl="0" indent="0" algn="l" rtl="0">
              <a:lnSpc>
                <a:spcPct val="100000"/>
              </a:lnSpc>
              <a:spcBef>
                <a:spcPts val="0"/>
              </a:spcBef>
              <a:spcAft>
                <a:spcPts val="0"/>
              </a:spcAft>
              <a:buClr>
                <a:schemeClr val="dk1"/>
              </a:buClr>
              <a:buSzPts val="1200"/>
              <a:buFont typeface="Calibri"/>
              <a:buNone/>
            </a:pPr>
            <a:r>
              <a:rPr lang="en-US" sz="2400" dirty="0">
                <a:latin typeface="Open Sans" panose="020B0606030504020204" pitchFamily="34" charset="0"/>
                <a:ea typeface="Open Sans" panose="020B0606030504020204" pitchFamily="34" charset="0"/>
                <a:cs typeface="Open Sans" panose="020B0606030504020204" pitchFamily="34" charset="0"/>
              </a:rPr>
              <a:t>Earthquakes are the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vibration</a:t>
            </a:r>
            <a:r>
              <a:rPr lang="en-US" sz="2400" dirty="0">
                <a:latin typeface="Open Sans" panose="020B0606030504020204" pitchFamily="34" charset="0"/>
                <a:ea typeface="Open Sans" panose="020B0606030504020204" pitchFamily="34" charset="0"/>
                <a:cs typeface="Open Sans" panose="020B0606030504020204" pitchFamily="34" charset="0"/>
              </a:rPr>
              <a:t> of the rocks of the earths surface/ These can be mild – tremors or violent.</a:t>
            </a:r>
          </a:p>
          <a:p>
            <a:pPr marL="0" lvl="0" indent="0" algn="l" rtl="0">
              <a:lnSpc>
                <a:spcPct val="100000"/>
              </a:lnSpc>
              <a:spcBef>
                <a:spcPts val="0"/>
              </a:spcBef>
              <a:spcAft>
                <a:spcPts val="0"/>
              </a:spcAft>
              <a:buClr>
                <a:schemeClr val="dk1"/>
              </a:buClr>
              <a:buSzPts val="1200"/>
              <a:buFont typeface="Calibri"/>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r>
              <a:rPr lang="en-US" sz="2400" dirty="0">
                <a:latin typeface="Open Sans" panose="020B0606030504020204" pitchFamily="34" charset="0"/>
                <a:ea typeface="Open Sans" panose="020B0606030504020204" pitchFamily="34" charset="0"/>
                <a:cs typeface="Open Sans" panose="020B0606030504020204" pitchFamily="34" charset="0"/>
              </a:rPr>
              <a:t>Earthquakes are measured by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magnitude</a:t>
            </a:r>
            <a:r>
              <a:rPr lang="en-US" sz="2400" dirty="0">
                <a:latin typeface="Open Sans" panose="020B0606030504020204" pitchFamily="34" charset="0"/>
                <a:ea typeface="Open Sans" panose="020B0606030504020204" pitchFamily="34" charset="0"/>
                <a:cs typeface="Open Sans" panose="020B0606030504020204" pitchFamily="34" charset="0"/>
              </a:rPr>
              <a:t> M1-4 mild; M5 moderate; M6 and above severe. </a:t>
            </a:r>
          </a:p>
          <a:p>
            <a:pPr marL="0" lvl="0" indent="0" algn="l" rtl="0">
              <a:lnSpc>
                <a:spcPct val="100000"/>
              </a:lnSpc>
              <a:spcBef>
                <a:spcPts val="0"/>
              </a:spcBef>
              <a:spcAft>
                <a:spcPts val="0"/>
              </a:spcAft>
              <a:buClr>
                <a:schemeClr val="dk1"/>
              </a:buClr>
              <a:buSzPts val="1200"/>
              <a:buFont typeface="Calibri"/>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r>
              <a:rPr lang="en-US" sz="2400" dirty="0">
                <a:latin typeface="Open Sans" panose="020B0606030504020204" pitchFamily="34" charset="0"/>
                <a:ea typeface="Open Sans" panose="020B0606030504020204" pitchFamily="34" charset="0"/>
                <a:cs typeface="Open Sans" panose="020B0606030504020204" pitchFamily="34" charset="0"/>
              </a:rPr>
              <a:t>Where in the earth’s crust the EQ occurs is called the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epicenter</a:t>
            </a:r>
            <a:r>
              <a:rPr lang="en-US" sz="2400" dirty="0">
                <a:latin typeface="Open Sans" panose="020B0606030504020204" pitchFamily="34" charset="0"/>
                <a:ea typeface="Open Sans" panose="020B0606030504020204" pitchFamily="34" charset="0"/>
                <a:cs typeface="Open Sans" panose="020B0606030504020204" pitchFamily="34" charset="0"/>
              </a:rPr>
              <a:t>. This can be shallow or deep.</a:t>
            </a:r>
          </a:p>
          <a:p>
            <a:pPr marL="342900" marR="0" lvl="0" indent="-342900" rtl="0">
              <a:lnSpc>
                <a:spcPct val="100000"/>
              </a:lnSpc>
              <a:spcBef>
                <a:spcPts val="0"/>
              </a:spcBef>
              <a:spcAft>
                <a:spcPts val="0"/>
              </a:spcAft>
              <a:buClr>
                <a:schemeClr val="lt1"/>
              </a:buClr>
              <a:buSzPts val="1800"/>
              <a:buFont typeface="Noto Sans Symbols"/>
              <a:buChar char="✔"/>
            </a:pPr>
            <a:r>
              <a:rPr lang="en-US" sz="24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rPr>
              <a:t>its </a:t>
            </a:r>
            <a:r>
              <a:rPr lang="en-US" sz="2000" b="0" i="0" u="none" strike="noStrike" cap="none" dirty="0">
                <a:solidFill>
                  <a:schemeClr val="lt1"/>
                </a:solidFill>
                <a:latin typeface="Open Sans"/>
                <a:ea typeface="Open Sans"/>
                <a:cs typeface="Open Sans"/>
                <a:sym typeface="Open Sans"/>
              </a:rPr>
              <a:t>own resources.</a:t>
            </a:r>
            <a:endParaRPr sz="1600" b="0" i="0" u="none" strike="noStrike" cap="none" dirty="0">
              <a:solidFill>
                <a:srgbClr val="000000"/>
              </a:solidFill>
              <a:latin typeface="Open Sans"/>
              <a:ea typeface="Open Sans"/>
              <a:cs typeface="Open Sans"/>
              <a:sym typeface="Open Sans"/>
            </a:endParaRPr>
          </a:p>
        </p:txBody>
      </p:sp>
      <p:pic>
        <p:nvPicPr>
          <p:cNvPr id="2050" name="Picture 2" descr="This Was The Deadliest Earthquake In California History | iHeart">
            <a:extLst>
              <a:ext uri="{FF2B5EF4-FFF2-40B4-BE49-F238E27FC236}">
                <a16:creationId xmlns:a16="http://schemas.microsoft.com/office/drawing/2014/main" id="{214E7A1C-51DF-1909-5CD7-9EC9D74E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060" y="1610436"/>
            <a:ext cx="6834940" cy="454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0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1"/>
          <p:cNvPicPr preferRelativeResize="0"/>
          <p:nvPr/>
        </p:nvPicPr>
        <p:blipFill rotWithShape="1">
          <a:blip r:embed="rId3">
            <a:alphaModFix/>
          </a:blip>
          <a:srcRect/>
          <a:stretch/>
        </p:blipFill>
        <p:spPr>
          <a:xfrm>
            <a:off x="0" y="193040"/>
            <a:ext cx="12192000" cy="6663831"/>
          </a:xfrm>
          <a:prstGeom prst="rect">
            <a:avLst/>
          </a:prstGeom>
          <a:noFill/>
          <a:ln>
            <a:noFill/>
          </a:ln>
        </p:spPr>
      </p:pic>
      <p:sp>
        <p:nvSpPr>
          <p:cNvPr id="244" name="Google Shape;244;p21"/>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45" name="Google Shape;245;p21"/>
          <p:cNvSpPr txBox="1"/>
          <p:nvPr/>
        </p:nvSpPr>
        <p:spPr>
          <a:xfrm>
            <a:off x="-34706" y="114177"/>
            <a:ext cx="12243179" cy="60957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200"/>
              <a:buFont typeface="Arial"/>
              <a:buNone/>
            </a:pPr>
            <a:r>
              <a:rPr lang="en-US" sz="3200" b="1" i="0" u="none" strike="noStrike" cap="none" dirty="0">
                <a:solidFill>
                  <a:schemeClr val="lt1"/>
                </a:solidFill>
                <a:latin typeface="Open Sans"/>
                <a:ea typeface="Open Sans"/>
                <a:cs typeface="Open Sans"/>
                <a:sym typeface="Open Sans"/>
              </a:rPr>
              <a:t>Exampl</a:t>
            </a:r>
            <a:r>
              <a:rPr lang="en-US" sz="3200" b="1" dirty="0">
                <a:solidFill>
                  <a:schemeClr val="lt1"/>
                </a:solidFill>
                <a:latin typeface="Open Sans"/>
                <a:ea typeface="Open Sans"/>
                <a:cs typeface="Open Sans"/>
                <a:sym typeface="Open Sans"/>
              </a:rPr>
              <a:t>e of An </a:t>
            </a:r>
            <a:r>
              <a:rPr lang="en-US" sz="3200" b="1" i="0" u="none" strike="noStrike" cap="none" dirty="0">
                <a:solidFill>
                  <a:schemeClr val="lt1"/>
                </a:solidFill>
                <a:latin typeface="Open Sans"/>
                <a:ea typeface="Open Sans"/>
                <a:cs typeface="Open Sans"/>
                <a:sym typeface="Open Sans"/>
              </a:rPr>
              <a:t>Earthquake Alert</a:t>
            </a:r>
            <a:endParaRPr sz="1200" b="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60" descr="A picture containing blacktop&#10;&#10;Description automatically generated"/>
          <p:cNvPicPr preferRelativeResize="0"/>
          <p:nvPr/>
        </p:nvPicPr>
        <p:blipFill rotWithShape="1">
          <a:blip r:embed="rId3">
            <a:alphaModFix/>
          </a:blip>
          <a:srcRect t="20715" b="15770"/>
          <a:stretch/>
        </p:blipFill>
        <p:spPr>
          <a:xfrm>
            <a:off x="-1" y="733033"/>
            <a:ext cx="12200164" cy="6124967"/>
          </a:xfrm>
          <a:prstGeom prst="rect">
            <a:avLst/>
          </a:prstGeom>
          <a:noFill/>
          <a:ln>
            <a:noFill/>
          </a:ln>
        </p:spPr>
      </p:pic>
      <p:sp>
        <p:nvSpPr>
          <p:cNvPr id="251" name="Google Shape;251;p60"/>
          <p:cNvSpPr txBox="1"/>
          <p:nvPr/>
        </p:nvSpPr>
        <p:spPr>
          <a:xfrm>
            <a:off x="379855" y="963281"/>
            <a:ext cx="4510896" cy="216416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F5333F"/>
              </a:buClr>
              <a:buSzPts val="2700"/>
              <a:buFont typeface="Arial"/>
              <a:buChar char="•"/>
            </a:pPr>
            <a:r>
              <a:rPr lang="en-US" sz="2400" b="0" i="0" u="none" strike="noStrike" cap="none" dirty="0">
                <a:solidFill>
                  <a:schemeClr val="lt1"/>
                </a:solidFill>
                <a:latin typeface="Open Sans"/>
                <a:ea typeface="Open Sans"/>
                <a:cs typeface="Open Sans"/>
                <a:sym typeface="Open Sans"/>
              </a:rPr>
              <a:t>Earthquakes strike without warning</a:t>
            </a:r>
            <a:endParaRPr sz="2400" b="0" i="0" u="none" strike="noStrike" cap="none" dirty="0">
              <a:solidFill>
                <a:schemeClr val="lt1"/>
              </a:solidFill>
              <a:latin typeface="Open Sans"/>
              <a:ea typeface="Open Sans"/>
              <a:cs typeface="Open Sans"/>
              <a:sym typeface="Open Sans"/>
            </a:endParaRPr>
          </a:p>
          <a:p>
            <a:pPr marL="285750" marR="0" lvl="0" indent="-114300" algn="l" rtl="0">
              <a:lnSpc>
                <a:spcPct val="150000"/>
              </a:lnSpc>
              <a:spcBef>
                <a:spcPts val="0"/>
              </a:spcBef>
              <a:spcAft>
                <a:spcPts val="0"/>
              </a:spcAft>
              <a:buClr>
                <a:srgbClr val="F5333F"/>
              </a:buClr>
              <a:buSzPts val="2700"/>
              <a:buFont typeface="Arial"/>
              <a:buNone/>
            </a:pPr>
            <a:endParaRPr sz="2400" b="0" i="0" u="none" strike="noStrike" cap="none" dirty="0">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rgbClr val="F5333F"/>
              </a:buClr>
              <a:buSzPts val="2700"/>
              <a:buFont typeface="Arial"/>
              <a:buChar char="•"/>
            </a:pPr>
            <a:r>
              <a:rPr lang="en-US" sz="2400" b="0" i="0" u="none" strike="noStrike" cap="none" dirty="0">
                <a:solidFill>
                  <a:schemeClr val="lt1"/>
                </a:solidFill>
                <a:latin typeface="Open Sans"/>
                <a:ea typeface="Open Sans"/>
                <a:cs typeface="Open Sans"/>
                <a:sym typeface="Open Sans"/>
              </a:rPr>
              <a:t>Earthquakes can happen at any time of the year, day or night. </a:t>
            </a:r>
            <a:endParaRPr sz="2400" b="0" i="0" u="none" strike="noStrike" cap="none" dirty="0">
              <a:solidFill>
                <a:schemeClr val="lt1"/>
              </a:solidFill>
              <a:latin typeface="Open Sans"/>
              <a:ea typeface="Open Sans"/>
              <a:cs typeface="Open Sans"/>
              <a:sym typeface="Open Sans"/>
            </a:endParaRPr>
          </a:p>
          <a:p>
            <a:pPr marL="285750" marR="0" lvl="0" indent="-114300" algn="l" rtl="0">
              <a:lnSpc>
                <a:spcPct val="150000"/>
              </a:lnSpc>
              <a:spcBef>
                <a:spcPts val="0"/>
              </a:spcBef>
              <a:spcAft>
                <a:spcPts val="0"/>
              </a:spcAft>
              <a:buClr>
                <a:srgbClr val="F5333F"/>
              </a:buClr>
              <a:buSzPts val="2700"/>
              <a:buFont typeface="Arial"/>
              <a:buNone/>
            </a:pPr>
            <a:endParaRPr sz="2400" b="0" i="0" u="none" strike="noStrike" cap="none" dirty="0">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Clr>
                <a:srgbClr val="F5333F"/>
              </a:buClr>
              <a:buSzPts val="2700"/>
              <a:buFont typeface="Arial"/>
              <a:buChar char="•"/>
            </a:pPr>
            <a:r>
              <a:rPr lang="en-US" sz="2400" b="0" i="0" u="none" strike="noStrike" cap="none" dirty="0">
                <a:solidFill>
                  <a:schemeClr val="lt1"/>
                </a:solidFill>
                <a:latin typeface="Open Sans"/>
                <a:ea typeface="Open Sans"/>
                <a:cs typeface="Open Sans"/>
                <a:sym typeface="Open Sans"/>
              </a:rPr>
              <a:t>Aftershocks may be as strong the original earthquake. </a:t>
            </a:r>
            <a:endParaRPr sz="2400" b="0" i="0" u="none" strike="noStrike" cap="none" dirty="0">
              <a:solidFill>
                <a:schemeClr val="lt1"/>
              </a:solidFill>
              <a:latin typeface="Open Sans"/>
              <a:ea typeface="Open Sans"/>
              <a:cs typeface="Open Sans"/>
              <a:sym typeface="Open Sans"/>
            </a:endParaRPr>
          </a:p>
        </p:txBody>
      </p:sp>
      <p:sp>
        <p:nvSpPr>
          <p:cNvPr id="252" name="Google Shape;252;p60"/>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3" name="Google Shape;253;p60"/>
          <p:cNvSpPr txBox="1"/>
          <p:nvPr/>
        </p:nvSpPr>
        <p:spPr>
          <a:xfrm>
            <a:off x="0" y="114654"/>
            <a:ext cx="12191999" cy="61837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200"/>
              <a:buFont typeface="Arial"/>
              <a:buNone/>
            </a:pPr>
            <a:r>
              <a:rPr lang="en-US" sz="3200" b="1" i="0" u="none" strike="noStrike" cap="none" dirty="0">
                <a:solidFill>
                  <a:schemeClr val="lt1"/>
                </a:solidFill>
                <a:latin typeface="Open Sans"/>
                <a:ea typeface="Open Sans"/>
                <a:cs typeface="Open Sans"/>
                <a:sym typeface="Open Sans"/>
              </a:rPr>
              <a:t>Earthquake Facts</a:t>
            </a:r>
            <a:endParaRPr sz="1200" b="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72" name="Google Shape;472;p29"/>
          <p:cNvSpPr txBox="1"/>
          <p:nvPr/>
        </p:nvSpPr>
        <p:spPr>
          <a:xfrm>
            <a:off x="558590" y="638257"/>
            <a:ext cx="319327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en-US" sz="3600" b="1" dirty="0">
                <a:solidFill>
                  <a:schemeClr val="bg1"/>
                </a:solidFill>
                <a:latin typeface="Arial"/>
                <a:ea typeface="Arial"/>
                <a:cs typeface="Arial"/>
                <a:sym typeface="Arial"/>
              </a:rPr>
              <a:t>Earthquake</a:t>
            </a:r>
            <a:endParaRPr dirty="0">
              <a:solidFill>
                <a:schemeClr val="bg1"/>
              </a:solidFill>
            </a:endParaRPr>
          </a:p>
          <a:p>
            <a:pPr marL="0" marR="0" lvl="0" indent="0" algn="l" rtl="0">
              <a:lnSpc>
                <a:spcPct val="100000"/>
              </a:lnSpc>
              <a:spcBef>
                <a:spcPts val="0"/>
              </a:spcBef>
              <a:spcAft>
                <a:spcPts val="0"/>
              </a:spcAft>
              <a:buClr>
                <a:schemeClr val="lt1"/>
              </a:buClr>
              <a:buSzPts val="4400"/>
              <a:buFont typeface="Arial"/>
              <a:buNone/>
            </a:pPr>
            <a:r>
              <a:rPr lang="en-US" sz="3600" b="1" dirty="0">
                <a:solidFill>
                  <a:schemeClr val="bg1"/>
                </a:solidFill>
                <a:latin typeface="Arial"/>
                <a:ea typeface="Arial"/>
                <a:cs typeface="Arial"/>
                <a:sym typeface="Arial"/>
              </a:rPr>
              <a:t>Safety Tips</a:t>
            </a:r>
            <a:endParaRPr dirty="0">
              <a:solidFill>
                <a:schemeClr val="bg1"/>
              </a:solidFill>
            </a:endParaRPr>
          </a:p>
        </p:txBody>
      </p:sp>
      <p:pic>
        <p:nvPicPr>
          <p:cNvPr id="473" name="Google Shape;473;p29"/>
          <p:cNvPicPr preferRelativeResize="0"/>
          <p:nvPr/>
        </p:nvPicPr>
        <p:blipFill rotWithShape="1">
          <a:blip r:embed="rId3">
            <a:alphaModFix/>
          </a:blip>
          <a:srcRect l="3282" t="1533" r="1535" b="2689"/>
          <a:stretch/>
        </p:blipFill>
        <p:spPr>
          <a:xfrm>
            <a:off x="4194577" y="0"/>
            <a:ext cx="7997423"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2"/>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0" name="Google Shape;260;p22"/>
          <p:cNvSpPr txBox="1"/>
          <p:nvPr/>
        </p:nvSpPr>
        <p:spPr>
          <a:xfrm>
            <a:off x="-36218" y="208496"/>
            <a:ext cx="12228217" cy="52433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Tsunami</a:t>
            </a:r>
            <a:endParaRPr sz="3200" b="0" i="0" u="none" strike="noStrike" cap="none">
              <a:solidFill>
                <a:srgbClr val="000000"/>
              </a:solidFill>
              <a:latin typeface="Open Sans"/>
              <a:ea typeface="Open Sans"/>
              <a:cs typeface="Open Sans"/>
              <a:sym typeface="Open Sans"/>
            </a:endParaRPr>
          </a:p>
        </p:txBody>
      </p:sp>
      <p:sp>
        <p:nvSpPr>
          <p:cNvPr id="2" name="Google Shape;131;p3">
            <a:extLst>
              <a:ext uri="{FF2B5EF4-FFF2-40B4-BE49-F238E27FC236}">
                <a16:creationId xmlns:a16="http://schemas.microsoft.com/office/drawing/2014/main" id="{69D80D2F-0B9A-1997-1F8D-C2C4C1B089DC}"/>
              </a:ext>
            </a:extLst>
          </p:cNvPr>
          <p:cNvSpPr txBox="1"/>
          <p:nvPr/>
        </p:nvSpPr>
        <p:spPr>
          <a:xfrm>
            <a:off x="472550" y="1660941"/>
            <a:ext cx="4087094" cy="4605504"/>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It is a </a:t>
            </a:r>
            <a:r>
              <a:rPr lang="en-US" sz="2400" b="1" i="0" dirty="0">
                <a:solidFill>
                  <a:srgbClr val="F5333F"/>
                </a:solidFill>
                <a:effectLst/>
                <a:latin typeface="Open Sans" panose="020B0606030504020204" pitchFamily="34" charset="0"/>
                <a:ea typeface="Open Sans" panose="020B0606030504020204" pitchFamily="34" charset="0"/>
                <a:cs typeface="Open Sans" panose="020B0606030504020204" pitchFamily="34" charset="0"/>
              </a:rPr>
              <a:t>series</a:t>
            </a: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a:t>
            </a:r>
            <a:r>
              <a:rPr lang="en-US" sz="2400" b="1" i="0" dirty="0">
                <a:solidFill>
                  <a:srgbClr val="F5333F"/>
                </a:solidFill>
                <a:effectLst/>
                <a:latin typeface="Open Sans" panose="020B0606030504020204" pitchFamily="34" charset="0"/>
                <a:ea typeface="Open Sans" panose="020B0606030504020204" pitchFamily="34" charset="0"/>
                <a:cs typeface="Open Sans" panose="020B0606030504020204" pitchFamily="34" charset="0"/>
              </a:rPr>
              <a:t>of travelling waves</a:t>
            </a: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usually </a:t>
            </a:r>
            <a:r>
              <a:rPr lang="en-US" sz="2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generated by disturbances associated with earthquakes and landslides </a:t>
            </a: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occurring below or near the ocean floor.</a:t>
            </a:r>
          </a:p>
          <a:p>
            <a:pPr>
              <a:lnSpc>
                <a:spcPct val="90000"/>
              </a:lnSpc>
              <a:buClr>
                <a:schemeClr val="lt1"/>
              </a:buClr>
              <a:buSzPts val="4400"/>
            </a:pPr>
            <a:endParaRPr lang="en-US" sz="24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Tsunamis increase in height on approaching shallow water.</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3600" b="0" i="0" u="none" strike="noStrike" cap="none" dirty="0">
              <a:solidFill>
                <a:schemeClr val="tx1"/>
              </a:solidFill>
              <a:latin typeface="Calibri"/>
              <a:ea typeface="Calibri"/>
              <a:cs typeface="Calibri"/>
              <a:sym typeface="Calibri"/>
            </a:endParaRPr>
          </a:p>
        </p:txBody>
      </p:sp>
      <p:pic>
        <p:nvPicPr>
          <p:cNvPr id="3074" name="Picture 2" descr="Image result for images of tsumanis">
            <a:extLst>
              <a:ext uri="{FF2B5EF4-FFF2-40B4-BE49-F238E27FC236}">
                <a16:creationId xmlns:a16="http://schemas.microsoft.com/office/drawing/2014/main" id="{EDE95F20-1838-2273-D9A4-A4ABC27BB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70" y="1329256"/>
            <a:ext cx="7125730" cy="49371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2"/>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0" name="Google Shape;260;p22"/>
          <p:cNvSpPr txBox="1"/>
          <p:nvPr/>
        </p:nvSpPr>
        <p:spPr>
          <a:xfrm>
            <a:off x="-36218" y="208496"/>
            <a:ext cx="12228217" cy="52433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dirty="0">
                <a:solidFill>
                  <a:schemeClr val="lt1"/>
                </a:solidFill>
                <a:latin typeface="Open Sans"/>
                <a:ea typeface="Open Sans"/>
                <a:cs typeface="Open Sans"/>
                <a:sym typeface="Open Sans"/>
              </a:rPr>
              <a:t>Tsunami – Warning Signs</a:t>
            </a:r>
            <a:endParaRPr sz="3200" b="0" i="0" u="none" strike="noStrike" cap="none" dirty="0">
              <a:solidFill>
                <a:srgbClr val="000000"/>
              </a:solidFill>
              <a:latin typeface="Open Sans"/>
              <a:ea typeface="Open Sans"/>
              <a:cs typeface="Open Sans"/>
              <a:sym typeface="Open Sans"/>
            </a:endParaRPr>
          </a:p>
        </p:txBody>
      </p:sp>
      <p:pic>
        <p:nvPicPr>
          <p:cNvPr id="1026" name="Picture 2" descr="Tsunamis: Know the Signs, Hear the ...">
            <a:extLst>
              <a:ext uri="{FF2B5EF4-FFF2-40B4-BE49-F238E27FC236}">
                <a16:creationId xmlns:a16="http://schemas.microsoft.com/office/drawing/2014/main" id="{82C094D7-8FDF-0582-DA14-097276A96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045" y="2264100"/>
            <a:ext cx="3935700" cy="29746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8" name="Google Shape;131;p3">
            <a:extLst>
              <a:ext uri="{FF2B5EF4-FFF2-40B4-BE49-F238E27FC236}">
                <a16:creationId xmlns:a16="http://schemas.microsoft.com/office/drawing/2014/main" id="{A8819915-B482-B964-82BE-993CC4344414}"/>
              </a:ext>
            </a:extLst>
          </p:cNvPr>
          <p:cNvGraphicFramePr/>
          <p:nvPr>
            <p:extLst>
              <p:ext uri="{D42A27DB-BD31-4B8C-83A1-F6EECF244321}">
                <p14:modId xmlns:p14="http://schemas.microsoft.com/office/powerpoint/2010/main" val="199194966"/>
              </p:ext>
            </p:extLst>
          </p:nvPr>
        </p:nvGraphicFramePr>
        <p:xfrm>
          <a:off x="0" y="1057123"/>
          <a:ext cx="7745620" cy="5388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973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9"/>
          <p:cNvSpPr/>
          <p:nvPr/>
        </p:nvSpPr>
        <p:spPr>
          <a:xfrm>
            <a:off x="0" y="0"/>
            <a:ext cx="12192000"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5" name="Google Shape;105;p59"/>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Open Sans"/>
                <a:ea typeface="Open Sans"/>
                <a:cs typeface="Open Sans"/>
                <a:sym typeface="Open Sans"/>
              </a:rPr>
              <a:t>Acknowledgements</a:t>
            </a:r>
            <a:endParaRPr sz="4000" b="0" i="0" u="none" strike="noStrike" cap="none">
              <a:solidFill>
                <a:schemeClr val="dk1"/>
              </a:solidFill>
              <a:latin typeface="Open Sans"/>
              <a:ea typeface="Open Sans"/>
              <a:cs typeface="Open Sans"/>
              <a:sym typeface="Open Sans"/>
            </a:endParaRPr>
          </a:p>
        </p:txBody>
      </p:sp>
      <p:sp>
        <p:nvSpPr>
          <p:cNvPr id="106" name="Google Shape;106;p59"/>
          <p:cNvSpPr txBox="1"/>
          <p:nvPr/>
        </p:nvSpPr>
        <p:spPr>
          <a:xfrm>
            <a:off x="957444" y="1574800"/>
            <a:ext cx="10431916"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Open Sans"/>
                <a:ea typeface="Open Sans"/>
                <a:cs typeface="Open Sans"/>
                <a:sym typeface="Open Sans"/>
              </a:rPr>
              <a:t>We thank the Belize Red Cross, Grenada Red Cross, Guyana Red Cross, Jamaica Red Cross, St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Vincent and the Grenadines Red Cross, Trinidad and Tobago Red Cross and the Caribbean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Disaster Emergency Management Agency (CDEMA) for their commitment to collaborating with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the Caribbean Disaster Risk Management (CADRIM) Reference Centre. Together, we reviewed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and revised the CDRT Training Material, enhancing its relevance and effectiveness in disaster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response training. Your dedication exemplifies the spirit of cooperation within the humanitarian </a:t>
            </a:r>
            <a:endParaRPr/>
          </a:p>
          <a:p>
            <a:pPr marL="0" marR="0" lvl="0" indent="0" algn="l" rtl="0">
              <a:lnSpc>
                <a:spcPct val="100000"/>
              </a:lnSpc>
              <a:spcBef>
                <a:spcPts val="600"/>
              </a:spcBef>
              <a:spcAft>
                <a:spcPts val="0"/>
              </a:spcAft>
              <a:buNone/>
            </a:pPr>
            <a:r>
              <a:rPr lang="en-US" sz="1800" b="0" i="0" u="none" strike="noStrike" cap="none">
                <a:solidFill>
                  <a:schemeClr val="lt1"/>
                </a:solidFill>
                <a:latin typeface="Open Sans"/>
                <a:ea typeface="Open Sans"/>
                <a:cs typeface="Open Sans"/>
                <a:sym typeface="Open Sans"/>
              </a:rPr>
              <a:t>community, and we deeply appreciate your invaluable contributions.</a:t>
            </a:r>
            <a:endParaRPr sz="1800" b="0" i="0" u="none" strike="noStrike" cap="none">
              <a:solidFill>
                <a:schemeClr val="lt1"/>
              </a:solidFill>
              <a:latin typeface="Open Sans"/>
              <a:ea typeface="Open Sans"/>
              <a:cs typeface="Open Sans"/>
              <a:sym typeface="Open Sans"/>
            </a:endParaRPr>
          </a:p>
        </p:txBody>
      </p:sp>
      <p:sp>
        <p:nvSpPr>
          <p:cNvPr id="107" name="Google Shape;107;p59"/>
          <p:cNvSpPr/>
          <p:nvPr/>
        </p:nvSpPr>
        <p:spPr>
          <a:xfrm>
            <a:off x="0" y="4439758"/>
            <a:ext cx="12192000" cy="19340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8" name="Google Shape;108;p59"/>
          <p:cNvGrpSpPr/>
          <p:nvPr/>
        </p:nvGrpSpPr>
        <p:grpSpPr>
          <a:xfrm>
            <a:off x="471889" y="4737441"/>
            <a:ext cx="11441776" cy="1298168"/>
            <a:chOff x="471889" y="4737441"/>
            <a:chExt cx="11441776" cy="1298168"/>
          </a:xfrm>
        </p:grpSpPr>
        <p:pic>
          <p:nvPicPr>
            <p:cNvPr id="109" name="Google Shape;109;p59" descr="Caribbean Disaster Emergency Management Agency (CDEMA) - EECentre"/>
            <p:cNvPicPr preferRelativeResize="0"/>
            <p:nvPr/>
          </p:nvPicPr>
          <p:blipFill rotWithShape="1">
            <a:blip r:embed="rId3">
              <a:alphaModFix/>
            </a:blip>
            <a:srcRect/>
            <a:stretch/>
          </p:blipFill>
          <p:spPr>
            <a:xfrm>
              <a:off x="9514752" y="5014832"/>
              <a:ext cx="2398913" cy="828944"/>
            </a:xfrm>
            <a:prstGeom prst="rect">
              <a:avLst/>
            </a:prstGeom>
            <a:noFill/>
            <a:ln>
              <a:noFill/>
            </a:ln>
          </p:spPr>
        </p:pic>
        <p:pic>
          <p:nvPicPr>
            <p:cNvPr id="110" name="Google Shape;110;p59" descr="Belize Red Cross Society"/>
            <p:cNvPicPr preferRelativeResize="0"/>
            <p:nvPr/>
          </p:nvPicPr>
          <p:blipFill rotWithShape="1">
            <a:blip r:embed="rId4">
              <a:alphaModFix/>
            </a:blip>
            <a:srcRect/>
            <a:stretch/>
          </p:blipFill>
          <p:spPr>
            <a:xfrm>
              <a:off x="471889" y="4850744"/>
              <a:ext cx="1071562" cy="1071562"/>
            </a:xfrm>
            <a:prstGeom prst="rect">
              <a:avLst/>
            </a:prstGeom>
            <a:noFill/>
            <a:ln>
              <a:noFill/>
            </a:ln>
          </p:spPr>
        </p:pic>
        <p:pic>
          <p:nvPicPr>
            <p:cNvPr id="111" name="Google Shape;111;p59" descr="Grenada Red Cross Society"/>
            <p:cNvPicPr preferRelativeResize="0"/>
            <p:nvPr/>
          </p:nvPicPr>
          <p:blipFill rotWithShape="1">
            <a:blip r:embed="rId5">
              <a:alphaModFix/>
            </a:blip>
            <a:srcRect/>
            <a:stretch/>
          </p:blipFill>
          <p:spPr>
            <a:xfrm>
              <a:off x="1913740" y="4908320"/>
              <a:ext cx="1071562" cy="1071562"/>
            </a:xfrm>
            <a:prstGeom prst="rect">
              <a:avLst/>
            </a:prstGeom>
            <a:noFill/>
            <a:ln>
              <a:noFill/>
            </a:ln>
          </p:spPr>
        </p:pic>
        <p:pic>
          <p:nvPicPr>
            <p:cNvPr id="112" name="Google Shape;112;p59" descr="The Guyana Red Cross Society"/>
            <p:cNvPicPr preferRelativeResize="0"/>
            <p:nvPr/>
          </p:nvPicPr>
          <p:blipFill rotWithShape="1">
            <a:blip r:embed="rId6">
              <a:alphaModFix/>
            </a:blip>
            <a:srcRect/>
            <a:stretch/>
          </p:blipFill>
          <p:spPr>
            <a:xfrm>
              <a:off x="3429414" y="4902024"/>
              <a:ext cx="1076345" cy="1071562"/>
            </a:xfrm>
            <a:prstGeom prst="rect">
              <a:avLst/>
            </a:prstGeom>
            <a:noFill/>
            <a:ln>
              <a:noFill/>
            </a:ln>
          </p:spPr>
        </p:pic>
        <p:pic>
          <p:nvPicPr>
            <p:cNvPr id="113" name="Google Shape;113;p59" descr="Our Today"/>
            <p:cNvPicPr preferRelativeResize="0"/>
            <p:nvPr/>
          </p:nvPicPr>
          <p:blipFill rotWithShape="1">
            <a:blip r:embed="rId7">
              <a:alphaModFix/>
            </a:blip>
            <a:srcRect/>
            <a:stretch/>
          </p:blipFill>
          <p:spPr>
            <a:xfrm>
              <a:off x="4888274" y="4997457"/>
              <a:ext cx="1272551" cy="863694"/>
            </a:xfrm>
            <a:prstGeom prst="rect">
              <a:avLst/>
            </a:prstGeom>
            <a:noFill/>
            <a:ln>
              <a:noFill/>
            </a:ln>
          </p:spPr>
        </p:pic>
        <p:pic>
          <p:nvPicPr>
            <p:cNvPr id="114" name="Google Shape;114;p59" descr="St. Vincent and the Grenadines Red Cross Headquarters"/>
            <p:cNvPicPr preferRelativeResize="0"/>
            <p:nvPr/>
          </p:nvPicPr>
          <p:blipFill rotWithShape="1">
            <a:blip r:embed="rId8">
              <a:alphaModFix/>
            </a:blip>
            <a:srcRect l="27930" t="11270" r="34569" b="19942"/>
            <a:stretch/>
          </p:blipFill>
          <p:spPr>
            <a:xfrm>
              <a:off x="6543438" y="4737441"/>
              <a:ext cx="1263761" cy="1298168"/>
            </a:xfrm>
            <a:prstGeom prst="rect">
              <a:avLst/>
            </a:prstGeom>
            <a:noFill/>
            <a:ln>
              <a:noFill/>
            </a:ln>
          </p:spPr>
        </p:pic>
        <p:pic>
          <p:nvPicPr>
            <p:cNvPr id="115" name="Google Shape;115;p59" descr="T&amp;T Red Cross warns of fraudsters | Loop Trinidad &amp; Tobago"/>
            <p:cNvPicPr preferRelativeResize="0"/>
            <p:nvPr/>
          </p:nvPicPr>
          <p:blipFill rotWithShape="1">
            <a:blip r:embed="rId9">
              <a:alphaModFix/>
            </a:blip>
            <a:srcRect l="17284" r="17216"/>
            <a:stretch/>
          </p:blipFill>
          <p:spPr>
            <a:xfrm>
              <a:off x="8047572" y="4864681"/>
              <a:ext cx="1263761" cy="1084241"/>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3" descr="\\arouca\Departments\Tsunami Photos and Video\sumatra_tsunami.jpg"/>
          <p:cNvPicPr preferRelativeResize="0"/>
          <p:nvPr/>
        </p:nvPicPr>
        <p:blipFill rotWithShape="1">
          <a:blip r:embed="rId3">
            <a:alphaModFix/>
          </a:blip>
          <a:srcRect/>
          <a:stretch/>
        </p:blipFill>
        <p:spPr>
          <a:xfrm>
            <a:off x="0" y="345440"/>
            <a:ext cx="12192000" cy="6512560"/>
          </a:xfrm>
          <a:prstGeom prst="rect">
            <a:avLst/>
          </a:prstGeom>
          <a:noFill/>
          <a:ln>
            <a:noFill/>
          </a:ln>
        </p:spPr>
      </p:pic>
      <p:sp>
        <p:nvSpPr>
          <p:cNvPr id="266" name="Google Shape;266;p23"/>
          <p:cNvSpPr/>
          <p:nvPr/>
        </p:nvSpPr>
        <p:spPr>
          <a:xfrm rot="5400000">
            <a:off x="9333739" y="1643571"/>
            <a:ext cx="1040752" cy="781050"/>
          </a:xfrm>
          <a:prstGeom prst="rightArrow">
            <a:avLst>
              <a:gd name="adj1" fmla="val 50000"/>
              <a:gd name="adj2" fmla="val 50000"/>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23"/>
          <p:cNvSpPr/>
          <p:nvPr/>
        </p:nvSpPr>
        <p:spPr>
          <a:xfrm rot="5400000">
            <a:off x="7290482" y="3344035"/>
            <a:ext cx="1262540" cy="781050"/>
          </a:xfrm>
          <a:prstGeom prst="rightArrow">
            <a:avLst>
              <a:gd name="adj1" fmla="val 50000"/>
              <a:gd name="adj2" fmla="val 50000"/>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23"/>
          <p:cNvSpPr/>
          <p:nvPr/>
        </p:nvSpPr>
        <p:spPr>
          <a:xfrm rot="5400000">
            <a:off x="4946492" y="2420705"/>
            <a:ext cx="1262540" cy="781050"/>
          </a:xfrm>
          <a:prstGeom prst="rightArrow">
            <a:avLst>
              <a:gd name="adj1" fmla="val 50000"/>
              <a:gd name="adj2" fmla="val 50000"/>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23"/>
          <p:cNvSpPr txBox="1"/>
          <p:nvPr/>
        </p:nvSpPr>
        <p:spPr>
          <a:xfrm>
            <a:off x="8143536" y="3224912"/>
            <a:ext cx="24116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Arial"/>
              <a:buNone/>
            </a:pPr>
            <a:r>
              <a:rPr lang="en-US" sz="1800" b="1" i="0" u="none" strike="noStrike" cap="none">
                <a:solidFill>
                  <a:schemeClr val="lt1"/>
                </a:solidFill>
                <a:latin typeface="Arial"/>
                <a:ea typeface="Arial"/>
                <a:cs typeface="Arial"/>
                <a:sym typeface="Arial"/>
              </a:rPr>
              <a:t>Beach Water Recedes</a:t>
            </a:r>
            <a:endParaRPr sz="1800" b="1" i="0" u="none" strike="noStrike" cap="none">
              <a:solidFill>
                <a:schemeClr val="lt1"/>
              </a:solidFill>
              <a:latin typeface="Arial"/>
              <a:ea typeface="Arial"/>
              <a:cs typeface="Arial"/>
              <a:sym typeface="Arial"/>
            </a:endParaRPr>
          </a:p>
        </p:txBody>
      </p:sp>
      <p:sp>
        <p:nvSpPr>
          <p:cNvPr id="270" name="Google Shape;270;p23"/>
          <p:cNvSpPr txBox="1"/>
          <p:nvPr/>
        </p:nvSpPr>
        <p:spPr>
          <a:xfrm>
            <a:off x="5797557" y="2004822"/>
            <a:ext cx="165869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Arial"/>
              <a:buNone/>
            </a:pPr>
            <a:r>
              <a:rPr lang="en-US" sz="1800" b="1" i="0" u="none" strike="noStrike" cap="none">
                <a:solidFill>
                  <a:schemeClr val="lt1"/>
                </a:solidFill>
                <a:latin typeface="Arial"/>
                <a:ea typeface="Arial"/>
                <a:cs typeface="Arial"/>
                <a:sym typeface="Arial"/>
              </a:rPr>
              <a:t>Approaching Waves</a:t>
            </a:r>
            <a:endParaRPr sz="1400" b="0" i="0" u="none" strike="noStrike" cap="none">
              <a:solidFill>
                <a:srgbClr val="000000"/>
              </a:solidFill>
              <a:latin typeface="Arial"/>
              <a:ea typeface="Arial"/>
              <a:cs typeface="Arial"/>
              <a:sym typeface="Arial"/>
            </a:endParaRPr>
          </a:p>
        </p:txBody>
      </p:sp>
      <p:sp>
        <p:nvSpPr>
          <p:cNvPr id="271" name="Google Shape;271;p23"/>
          <p:cNvSpPr txBox="1"/>
          <p:nvPr/>
        </p:nvSpPr>
        <p:spPr>
          <a:xfrm>
            <a:off x="10122206" y="1358532"/>
            <a:ext cx="181436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Arial"/>
              <a:buNone/>
            </a:pPr>
            <a:r>
              <a:rPr lang="en-US" sz="1800" b="1" i="0" u="none" strike="noStrike" cap="none">
                <a:solidFill>
                  <a:schemeClr val="lt1"/>
                </a:solidFill>
                <a:latin typeface="Arial"/>
                <a:ea typeface="Arial"/>
                <a:cs typeface="Arial"/>
                <a:sym typeface="Arial"/>
              </a:rPr>
              <a:t>Multiple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4400"/>
              <a:buFont typeface="Arial"/>
              <a:buNone/>
            </a:pPr>
            <a:r>
              <a:rPr lang="en-US" sz="1800" b="1" i="0" u="none" strike="noStrike" cap="none">
                <a:solidFill>
                  <a:schemeClr val="lt1"/>
                </a:solidFill>
                <a:latin typeface="Arial"/>
                <a:ea typeface="Arial"/>
                <a:cs typeface="Arial"/>
                <a:sym typeface="Arial"/>
              </a:rPr>
              <a:t>Waves</a:t>
            </a:r>
            <a:endParaRPr sz="1800" b="1" i="0" u="none" strike="noStrike" cap="none">
              <a:solidFill>
                <a:schemeClr val="lt1"/>
              </a:solidFill>
              <a:latin typeface="Arial"/>
              <a:ea typeface="Arial"/>
              <a:cs typeface="Arial"/>
              <a:sym typeface="Arial"/>
            </a:endParaRPr>
          </a:p>
        </p:txBody>
      </p:sp>
      <p:sp>
        <p:nvSpPr>
          <p:cNvPr id="272" name="Google Shape;272;p23"/>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3" name="Google Shape;273;p23"/>
          <p:cNvSpPr txBox="1"/>
          <p:nvPr/>
        </p:nvSpPr>
        <p:spPr>
          <a:xfrm>
            <a:off x="0" y="16404"/>
            <a:ext cx="12192000" cy="82687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959"/>
              <a:buFont typeface="Arial"/>
              <a:buNone/>
            </a:pPr>
            <a:r>
              <a:rPr lang="en-US" sz="3200" b="1" i="0" u="none" strike="noStrike" cap="none">
                <a:solidFill>
                  <a:schemeClr val="lt1"/>
                </a:solidFill>
                <a:latin typeface="Open Sans"/>
                <a:ea typeface="Open Sans"/>
                <a:cs typeface="Open Sans"/>
                <a:sym typeface="Open Sans"/>
              </a:rPr>
              <a:t>Tsunami Approaching</a:t>
            </a:r>
            <a:endParaRPr sz="32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5" descr="C:\Users\rmaharaj\Pictures\2004_Indonesia_Tsunami_Complete.gif"/>
          <p:cNvPicPr preferRelativeResize="0"/>
          <p:nvPr/>
        </p:nvPicPr>
        <p:blipFill rotWithShape="1">
          <a:blip r:embed="rId3">
            <a:alphaModFix/>
          </a:blip>
          <a:srcRect l="34" t="15960" b="359"/>
          <a:stretch/>
        </p:blipFill>
        <p:spPr>
          <a:xfrm>
            <a:off x="0" y="843280"/>
            <a:ext cx="12192000" cy="6014720"/>
          </a:xfrm>
          <a:prstGeom prst="rect">
            <a:avLst/>
          </a:prstGeom>
          <a:noFill/>
          <a:ln>
            <a:noFill/>
          </a:ln>
        </p:spPr>
      </p:pic>
      <p:sp>
        <p:nvSpPr>
          <p:cNvPr id="279" name="Google Shape;279;p25"/>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80" name="Google Shape;280;p25"/>
          <p:cNvSpPr txBox="1"/>
          <p:nvPr/>
        </p:nvSpPr>
        <p:spPr>
          <a:xfrm>
            <a:off x="0" y="148463"/>
            <a:ext cx="12192000" cy="6338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959"/>
              <a:buFont typeface="Arial"/>
              <a:buNone/>
            </a:pPr>
            <a:r>
              <a:rPr lang="en-US" sz="3200" b="1" i="0" u="none" strike="noStrike" cap="none" dirty="0">
                <a:solidFill>
                  <a:schemeClr val="lt1"/>
                </a:solidFill>
                <a:latin typeface="Open Sans"/>
                <a:ea typeface="Open Sans"/>
                <a:cs typeface="Open Sans"/>
                <a:sym typeface="Open Sans"/>
              </a:rPr>
              <a:t>Fast Moving Waves</a:t>
            </a:r>
            <a:endParaRPr sz="3200" b="1" i="0"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52" name="Google Shape;652;p44"/>
          <p:cNvSpPr txBox="1"/>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Tsunamis: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Before</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3" name="Google Shape;653;p44"/>
          <p:cNvSpPr txBox="1"/>
          <p:nvPr/>
        </p:nvSpPr>
        <p:spPr>
          <a:xfrm>
            <a:off x="5064875" y="1608298"/>
            <a:ext cx="6686048" cy="41549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Learn the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three tsunami warning signs</a:t>
            </a:r>
            <a:endParaRPr sz="22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84150" algn="l" rtl="0">
              <a:spcBef>
                <a:spcPts val="0"/>
              </a:spcBef>
              <a:spcAft>
                <a:spcPts val="0"/>
              </a:spcAft>
              <a:buClr>
                <a:srgbClr val="E42D38"/>
              </a:buClr>
              <a:buSzPts val="1600"/>
              <a:buFont typeface="Noto Sans Symbols"/>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Learn the difference</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between a tsunami warning and a tsunami watch and find out which local authority is responsible for sending out alerts.</a:t>
            </a:r>
            <a:endParaRPr sz="22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84150" algn="l" rtl="0">
              <a:spcBef>
                <a:spcPts val="0"/>
              </a:spcBef>
              <a:spcAft>
                <a:spcPts val="0"/>
              </a:spcAft>
              <a:buClr>
                <a:srgbClr val="E42D38"/>
              </a:buClr>
              <a:buSzPts val="1600"/>
              <a:buFont typeface="Noto Sans Symbols"/>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Find out if there are any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early warning systems in place.</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Have a family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emergency and evacuation plan in place.</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64" name="Google Shape;664;p45"/>
          <p:cNvSpPr txBox="1"/>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Tsunamis: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During</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5" name="Google Shape;665;p45"/>
          <p:cNvSpPr txBox="1"/>
          <p:nvPr/>
        </p:nvSpPr>
        <p:spPr>
          <a:xfrm>
            <a:off x="4792732" y="1348854"/>
            <a:ext cx="6686048" cy="41549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If you are at the coast and you experience any of the warning signs,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leave the area immediately.</a:t>
            </a:r>
            <a:endParaRPr sz="22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84150" algn="l" rtl="0">
              <a:spcBef>
                <a:spcPts val="0"/>
              </a:spcBef>
              <a:spcAft>
                <a:spcPts val="0"/>
              </a:spcAft>
              <a:buClr>
                <a:srgbClr val="E42D38"/>
              </a:buClr>
              <a:buSzPts val="1600"/>
              <a:buFont typeface="Noto Sans Symbols"/>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Follow any evacuation orders issued by authorities and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get to higher ground as soon as possible.</a:t>
            </a:r>
            <a:endParaRPr sz="22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84150" algn="l" rtl="0">
              <a:spcBef>
                <a:spcPts val="0"/>
              </a:spcBef>
              <a:spcAft>
                <a:spcPts val="0"/>
              </a:spcAft>
              <a:buClr>
                <a:srgbClr val="E42D38"/>
              </a:buClr>
              <a:buSzPts val="1600"/>
              <a:buFont typeface="Noto Sans Symbols"/>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Take your animals</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with you if you can.</a:t>
            </a:r>
            <a:endParaRPr sz="22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84150" algn="l" rtl="0">
              <a:spcBef>
                <a:spcPts val="0"/>
              </a:spcBef>
              <a:spcAft>
                <a:spcPts val="0"/>
              </a:spcAft>
              <a:buClr>
                <a:srgbClr val="E42D38"/>
              </a:buClr>
              <a:buSzPts val="1600"/>
              <a:buFont typeface="Noto Sans Symbols"/>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6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When at a safe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place listen to the radio or TV for further updates</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and information.</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76" name="Google Shape;676;p46"/>
          <p:cNvSpPr txBox="1"/>
          <p:nvPr/>
        </p:nvSpPr>
        <p:spPr>
          <a:xfrm>
            <a:off x="853823" y="638257"/>
            <a:ext cx="260280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Tsunamis: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After</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7" name="Google Shape;677;p46"/>
          <p:cNvSpPr txBox="1"/>
          <p:nvPr/>
        </p:nvSpPr>
        <p:spPr>
          <a:xfrm>
            <a:off x="4727417" y="1542984"/>
            <a:ext cx="7127126"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Tx/>
              <a:buSzPct val="100000"/>
              <a:buFont typeface="Wingdings" panose="05000000000000000000" pitchFamily="2" charset="2"/>
              <a:buChar char="ü"/>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Listen to a portable radio or TV </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for information.</a:t>
            </a:r>
            <a:endParaRPr sz="2200" dirty="0">
              <a:latin typeface="Open sans" panose="020B0606030504020204" pitchFamily="34" charset="0"/>
              <a:ea typeface="Open sans" panose="020B0606030504020204" pitchFamily="34" charset="0"/>
              <a:cs typeface="Open sans" panose="020B0606030504020204" pitchFamily="34" charset="0"/>
            </a:endParaRPr>
          </a:p>
          <a:p>
            <a:pPr marL="444500" marR="0" lvl="0" indent="-342900" algn="l" rtl="0">
              <a:spcBef>
                <a:spcPts val="0"/>
              </a:spcBef>
              <a:spcAft>
                <a:spcPts val="0"/>
              </a:spcAft>
              <a:buClr>
                <a:srgbClr val="E42D38"/>
              </a:buClr>
              <a:buSzPct val="100000"/>
              <a:buFont typeface="Wingdings" panose="05000000000000000000" pitchFamily="2" charset="2"/>
              <a:buChar char="ü"/>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rgbClr val="E42D38"/>
              </a:buClr>
              <a:buSzPct val="100000"/>
              <a:buFont typeface="Wingdings" panose="05000000000000000000" pitchFamily="2" charset="2"/>
              <a:buChar char="ü"/>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Let friends and family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know that you are safe.</a:t>
            </a:r>
            <a:endParaRPr sz="2200" dirty="0">
              <a:latin typeface="Open sans" panose="020B0606030504020204" pitchFamily="34" charset="0"/>
              <a:ea typeface="Open sans" panose="020B0606030504020204" pitchFamily="34" charset="0"/>
              <a:cs typeface="Open sans" panose="020B0606030504020204" pitchFamily="34" charset="0"/>
            </a:endParaRPr>
          </a:p>
          <a:p>
            <a:pPr marL="444500" marR="0" lvl="0" indent="-342900" algn="l" rtl="0">
              <a:spcBef>
                <a:spcPts val="0"/>
              </a:spcBef>
              <a:spcAft>
                <a:spcPts val="0"/>
              </a:spcAft>
              <a:buClr>
                <a:srgbClr val="E42D38"/>
              </a:buClr>
              <a:buSzPct val="100000"/>
              <a:buFont typeface="Wingdings" panose="05000000000000000000" pitchFamily="2" charset="2"/>
              <a:buChar char="ü"/>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rgbClr val="E42D38"/>
              </a:buClr>
              <a:buSzPct val="100000"/>
              <a:buFont typeface="Wingdings" panose="05000000000000000000" pitchFamily="2" charset="2"/>
              <a:buChar char="ü"/>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If evacuated,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do not return to your home </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unless authorities say it is safe to do so.</a:t>
            </a:r>
            <a:endParaRPr sz="2200" dirty="0">
              <a:latin typeface="Open sans" panose="020B0606030504020204" pitchFamily="34" charset="0"/>
              <a:ea typeface="Open sans" panose="020B0606030504020204" pitchFamily="34" charset="0"/>
              <a:cs typeface="Open sans" panose="020B0606030504020204" pitchFamily="34" charset="0"/>
            </a:endParaRPr>
          </a:p>
          <a:p>
            <a:pPr marL="444500" marR="0" lvl="0" indent="-342900" algn="l" rtl="0">
              <a:spcBef>
                <a:spcPts val="0"/>
              </a:spcBef>
              <a:spcAft>
                <a:spcPts val="0"/>
              </a:spcAft>
              <a:buClr>
                <a:srgbClr val="E42D38"/>
              </a:buClr>
              <a:buSzPct val="100000"/>
              <a:buFont typeface="Wingdings" panose="05000000000000000000" pitchFamily="2" charset="2"/>
              <a:buChar char="ü"/>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rgbClr val="E42D38"/>
              </a:buClr>
              <a:buSzPct val="100000"/>
              <a:buFont typeface="Wingdings" panose="05000000000000000000" pitchFamily="2" charset="2"/>
              <a:buChar char="ü"/>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Be aware of any secondary effects </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such as contaminated water, mudflows, damaged buildings and roads etc.</a:t>
            </a:r>
            <a:endParaRPr sz="2200" dirty="0">
              <a:latin typeface="Open sans" panose="020B0606030504020204" pitchFamily="34" charset="0"/>
              <a:ea typeface="Open sans" panose="020B0606030504020204" pitchFamily="34" charset="0"/>
              <a:cs typeface="Open sans" panose="020B0606030504020204" pitchFamily="34" charset="0"/>
            </a:endParaRPr>
          </a:p>
          <a:p>
            <a:pPr marL="444500" marR="0" lvl="0" indent="-342900" algn="l" rtl="0">
              <a:spcBef>
                <a:spcPts val="0"/>
              </a:spcBef>
              <a:spcAft>
                <a:spcPts val="0"/>
              </a:spcAft>
              <a:buClr>
                <a:srgbClr val="E42D38"/>
              </a:buClr>
              <a:buSzPct val="100000"/>
              <a:buFont typeface="Wingdings" panose="05000000000000000000" pitchFamily="2" charset="2"/>
              <a:buChar char="ü"/>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rgbClr val="E42D38"/>
              </a:buClr>
              <a:buSzPct val="100000"/>
              <a:buFont typeface="Wingdings" panose="05000000000000000000" pitchFamily="2" charset="2"/>
              <a:buChar char="ü"/>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Avoid any areas </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that may have been impacted.</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2"/>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0" name="Google Shape;260;p22"/>
          <p:cNvSpPr txBox="1"/>
          <p:nvPr/>
        </p:nvSpPr>
        <p:spPr>
          <a:xfrm>
            <a:off x="-36218" y="208496"/>
            <a:ext cx="12228217" cy="52433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dirty="0">
                <a:solidFill>
                  <a:schemeClr val="lt1"/>
                </a:solidFill>
                <a:latin typeface="Open Sans"/>
                <a:ea typeface="Open Sans"/>
                <a:cs typeface="Open Sans"/>
                <a:sym typeface="Open Sans"/>
              </a:rPr>
              <a:t>Volcanoes</a:t>
            </a:r>
            <a:endParaRPr sz="3200" b="0" i="0" u="none" strike="noStrike" cap="none" dirty="0">
              <a:solidFill>
                <a:srgbClr val="000000"/>
              </a:solidFill>
              <a:latin typeface="Open Sans"/>
              <a:ea typeface="Open Sans"/>
              <a:cs typeface="Open Sans"/>
              <a:sym typeface="Open Sans"/>
            </a:endParaRPr>
          </a:p>
        </p:txBody>
      </p:sp>
      <p:sp>
        <p:nvSpPr>
          <p:cNvPr id="2" name="Google Shape;131;p3">
            <a:extLst>
              <a:ext uri="{FF2B5EF4-FFF2-40B4-BE49-F238E27FC236}">
                <a16:creationId xmlns:a16="http://schemas.microsoft.com/office/drawing/2014/main" id="{69D80D2F-0B9A-1997-1F8D-C2C4C1B089DC}"/>
              </a:ext>
            </a:extLst>
          </p:cNvPr>
          <p:cNvSpPr txBox="1"/>
          <p:nvPr/>
        </p:nvSpPr>
        <p:spPr>
          <a:xfrm>
            <a:off x="299555" y="1433384"/>
            <a:ext cx="4087094" cy="4605504"/>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Volcanoes are vents or openings in the Earth’s crust through which, gases and hot, molten rock (magma) from the interior of the Earth are released.</a:t>
            </a:r>
          </a:p>
          <a:p>
            <a:pPr>
              <a:lnSpc>
                <a:spcPct val="90000"/>
              </a:lnSpc>
              <a:buClr>
                <a:schemeClr val="lt1"/>
              </a:buClr>
              <a:buSzPts val="4400"/>
            </a:pPr>
            <a:endParaRPr lang="en-US" sz="24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There are </a:t>
            </a:r>
            <a:r>
              <a:rPr lang="en-US" sz="2400" b="1" i="0" dirty="0">
                <a:solidFill>
                  <a:srgbClr val="F5333F"/>
                </a:solidFill>
                <a:effectLst/>
                <a:latin typeface="Open Sans" panose="020B0606030504020204" pitchFamily="34" charset="0"/>
                <a:ea typeface="Open Sans" panose="020B0606030504020204" pitchFamily="34" charset="0"/>
                <a:cs typeface="Open Sans" panose="020B0606030504020204" pitchFamily="34" charset="0"/>
              </a:rPr>
              <a:t>21 known “live” (has the potential to erupt) volcanoes in the Eastern Caribbean. </a:t>
            </a:r>
            <a:endParaRPr lang="en-US" sz="3600" b="1" i="0" u="none" strike="noStrike" cap="none" dirty="0">
              <a:solidFill>
                <a:srgbClr val="F5333F"/>
              </a:solidFill>
              <a:latin typeface="Calibri"/>
              <a:ea typeface="Calibri"/>
              <a:cs typeface="Calibri"/>
              <a:sym typeface="Calibri"/>
            </a:endParaRPr>
          </a:p>
        </p:txBody>
      </p:sp>
      <p:pic>
        <p:nvPicPr>
          <p:cNvPr id="4098" name="Picture 2" descr="Soufriere Hill Volcano, Montserrat | Caribbean islands, Caribbean ...">
            <a:extLst>
              <a:ext uri="{FF2B5EF4-FFF2-40B4-BE49-F238E27FC236}">
                <a16:creationId xmlns:a16="http://schemas.microsoft.com/office/drawing/2014/main" id="{F1ADFB79-40D4-98F1-4835-99645A314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708" y="1433384"/>
            <a:ext cx="7422291" cy="493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2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29" descr="Image result for volcanic eruption montserrat"/>
          <p:cNvPicPr preferRelativeResize="0"/>
          <p:nvPr/>
        </p:nvPicPr>
        <p:blipFill rotWithShape="1">
          <a:blip r:embed="rId3">
            <a:alphaModFix/>
          </a:blip>
          <a:srcRect t="15341"/>
          <a:stretch/>
        </p:blipFill>
        <p:spPr>
          <a:xfrm>
            <a:off x="1" y="0"/>
            <a:ext cx="12192000" cy="6858000"/>
          </a:xfrm>
          <a:prstGeom prst="rect">
            <a:avLst/>
          </a:prstGeom>
          <a:solidFill>
            <a:srgbClr val="F5333F"/>
          </a:solidFill>
          <a:ln>
            <a:noFill/>
          </a:ln>
        </p:spPr>
      </p:pic>
      <p:sp>
        <p:nvSpPr>
          <p:cNvPr id="294" name="Google Shape;294;p29"/>
          <p:cNvSpPr txBox="1"/>
          <p:nvPr/>
        </p:nvSpPr>
        <p:spPr>
          <a:xfrm>
            <a:off x="6841532" y="3535847"/>
            <a:ext cx="364111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Calibri"/>
              <a:buNone/>
            </a:pPr>
            <a:r>
              <a:rPr lang="en-US" sz="3200" b="1" i="0" u="none" strike="noStrike" cap="none" dirty="0">
                <a:solidFill>
                  <a:schemeClr val="bg1"/>
                </a:solidFill>
                <a:latin typeface="Open Sans"/>
                <a:ea typeface="Open Sans"/>
                <a:cs typeface="Open Sans"/>
                <a:sym typeface="Open Sans"/>
              </a:rPr>
              <a:t>Pyroclastic flow</a:t>
            </a:r>
            <a:endParaRPr sz="1800" b="1" i="0" u="none" strike="noStrike" cap="none" dirty="0">
              <a:solidFill>
                <a:schemeClr val="bg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dirty="0">
                <a:solidFill>
                  <a:schemeClr val="lt1"/>
                </a:solidFill>
                <a:latin typeface="Open Sans"/>
                <a:ea typeface="Open Sans"/>
                <a:cs typeface="Open Sans"/>
                <a:sym typeface="Open Sans"/>
              </a:rPr>
              <a:t>hot, fast-moving </a:t>
            </a:r>
            <a:r>
              <a:rPr lang="en-US" sz="2000" b="0" i="0" u="none" strike="noStrike" cap="none" dirty="0">
                <a:solidFill>
                  <a:schemeClr val="lt1"/>
                </a:solidFill>
                <a:latin typeface="Open Sans"/>
                <a:ea typeface="Open Sans"/>
                <a:cs typeface="Open Sans"/>
                <a:sym typeface="Open Sans"/>
              </a:rPr>
              <a:t>mix of ash, rocks and gas.</a:t>
            </a:r>
            <a:endParaRPr sz="1800" b="0" i="0" u="none" strike="noStrike" cap="none" dirty="0">
              <a:solidFill>
                <a:schemeClr val="lt1"/>
              </a:solidFill>
              <a:latin typeface="Open Sans"/>
              <a:ea typeface="Open Sans"/>
              <a:cs typeface="Open Sans"/>
              <a:sym typeface="Open Sans"/>
            </a:endParaRPr>
          </a:p>
        </p:txBody>
      </p:sp>
      <p:sp>
        <p:nvSpPr>
          <p:cNvPr id="295" name="Google Shape;295;p29"/>
          <p:cNvSpPr/>
          <p:nvPr/>
        </p:nvSpPr>
        <p:spPr>
          <a:xfrm rot="-5400000">
            <a:off x="3111700" y="2015359"/>
            <a:ext cx="1796192" cy="1031090"/>
          </a:xfrm>
          <a:prstGeom prst="leftArrow">
            <a:avLst>
              <a:gd name="adj1" fmla="val 50000"/>
              <a:gd name="adj2" fmla="val 50000"/>
            </a:avLst>
          </a:prstGeom>
          <a:solidFill>
            <a:srgbClr val="F5333F">
              <a:alpha val="67058"/>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Vent</a:t>
            </a:r>
            <a:endParaRPr sz="2400" b="0" i="0" u="none" strike="noStrike" cap="none">
              <a:solidFill>
                <a:schemeClr val="lt1"/>
              </a:solidFill>
              <a:latin typeface="Calibri"/>
              <a:ea typeface="Calibri"/>
              <a:cs typeface="Calibri"/>
              <a:sym typeface="Calibri"/>
            </a:endParaRPr>
          </a:p>
        </p:txBody>
      </p:sp>
      <p:sp>
        <p:nvSpPr>
          <p:cNvPr id="296" name="Google Shape;296;p29"/>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7" name="Google Shape;297;p29"/>
          <p:cNvSpPr txBox="1"/>
          <p:nvPr/>
        </p:nvSpPr>
        <p:spPr>
          <a:xfrm>
            <a:off x="-1" y="132487"/>
            <a:ext cx="12191999" cy="60919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Volcanoes Effects</a:t>
            </a:r>
            <a:endParaRPr sz="12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0"/>
          <p:cNvPicPr preferRelativeResize="0"/>
          <p:nvPr/>
        </p:nvPicPr>
        <p:blipFill rotWithShape="1">
          <a:blip r:embed="rId3">
            <a:alphaModFix/>
          </a:blip>
          <a:srcRect l="6323" b="15770"/>
          <a:stretch/>
        </p:blipFill>
        <p:spPr>
          <a:xfrm>
            <a:off x="0" y="1"/>
            <a:ext cx="12192000" cy="6857999"/>
          </a:xfrm>
          <a:prstGeom prst="rect">
            <a:avLst/>
          </a:prstGeom>
          <a:noFill/>
          <a:ln>
            <a:noFill/>
          </a:ln>
        </p:spPr>
      </p:pic>
      <p:sp>
        <p:nvSpPr>
          <p:cNvPr id="303" name="Google Shape;303;p30"/>
          <p:cNvSpPr/>
          <p:nvPr/>
        </p:nvSpPr>
        <p:spPr>
          <a:xfrm>
            <a:off x="8060724" y="0"/>
            <a:ext cx="4131276" cy="905255"/>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4" name="Google Shape;304;p30"/>
          <p:cNvSpPr txBox="1"/>
          <p:nvPr/>
        </p:nvSpPr>
        <p:spPr>
          <a:xfrm>
            <a:off x="8454897" y="129461"/>
            <a:ext cx="350342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Open Sans"/>
                <a:ea typeface="Open Sans"/>
                <a:cs typeface="Open Sans"/>
                <a:sym typeface="Open Sans"/>
              </a:rPr>
              <a:t>Heavy ashfall in St. Vincent 2021</a:t>
            </a:r>
            <a:endParaRPr sz="16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Open Sans"/>
                <a:ea typeface="Open Sans"/>
                <a:cs typeface="Open Sans"/>
                <a:sym typeface="Open Sans"/>
              </a:rPr>
              <a:t>Source: @Jacquiecharles</a:t>
            </a:r>
            <a:endParaRPr sz="1600" b="1" i="0" u="none" strike="noStrike" cap="none">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4" name="Google Shape;604;p40"/>
          <p:cNvSpPr txBox="1"/>
          <p:nvPr/>
        </p:nvSpPr>
        <p:spPr>
          <a:xfrm>
            <a:off x="853823" y="638257"/>
            <a:ext cx="2727577" cy="4494629"/>
          </a:xfrm>
          <a:prstGeom prst="rect">
            <a:avLst/>
          </a:prstGeom>
          <a:noFill/>
          <a:ln>
            <a:noFill/>
          </a:ln>
        </p:spPr>
        <p:txBody>
          <a:bodyPr spcFirstLastPara="1" wrap="square" lIns="91425" tIns="45700" rIns="91425" bIns="45700" anchor="ctr" anchorCtr="0">
            <a:noAutofit/>
          </a:bodyPr>
          <a:lstStyle/>
          <a:p>
            <a:pPr marL="0" lvl="0" indent="0">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Volcanoes:</a:t>
            </a:r>
            <a:endParaRPr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Before</a:t>
            </a:r>
            <a:endParaRPr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5" name="Google Shape;605;p40"/>
          <p:cNvSpPr txBox="1"/>
          <p:nvPr/>
        </p:nvSpPr>
        <p:spPr>
          <a:xfrm>
            <a:off x="4630173" y="1127839"/>
            <a:ext cx="7271946" cy="48320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Prepare a home evacuation</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or escape plan.</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Keep insurance papers, important documents, and other valuables in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a safe-deposit box or in a waterproof bag.</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Have a family plan</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and choose a safe area in advance.</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Have a portable radio, flashlight, and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emergency supplies.</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Listen to radio or TV </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for up-to-the-minute information from officials.</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16" name="Google Shape;616;p41"/>
          <p:cNvSpPr txBox="1"/>
          <p:nvPr/>
        </p:nvSpPr>
        <p:spPr>
          <a:xfrm>
            <a:off x="853823" y="638257"/>
            <a:ext cx="2749348" cy="4494629"/>
          </a:xfrm>
          <a:prstGeom prst="rect">
            <a:avLst/>
          </a:prstGeom>
          <a:noFill/>
          <a:ln>
            <a:noFill/>
          </a:ln>
        </p:spPr>
        <p:txBody>
          <a:bodyPr spcFirstLastPara="1" wrap="square" lIns="91425" tIns="45700" rIns="91425" bIns="45700" anchor="ctr" anchorCtr="0">
            <a:noAutofit/>
          </a:bodyPr>
          <a:lstStyle/>
          <a:p>
            <a:pPr>
              <a:spcAft>
                <a:spcPts val="600"/>
              </a:spcAft>
              <a:buClr>
                <a:schemeClr val="lt1"/>
              </a:buClr>
              <a:buSzPts val="4400"/>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Volcanoes:</a:t>
            </a:r>
            <a:endParaRPr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buClr>
                <a:schemeClr val="lt1"/>
              </a:buClr>
              <a:buSzPts val="4400"/>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During</a:t>
            </a:r>
            <a:endParaRPr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7" name="Google Shape;617;p41"/>
          <p:cNvSpPr txBox="1"/>
          <p:nvPr/>
        </p:nvSpPr>
        <p:spPr>
          <a:xfrm>
            <a:off x="4457700" y="224792"/>
            <a:ext cx="7422648" cy="646326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600"/>
              <a:buFont typeface="Noto Sans Symbols"/>
              <a:buChar char="✔"/>
            </a:pPr>
            <a:r>
              <a:rPr lang="en-US" sz="1800" b="1" dirty="0">
                <a:solidFill>
                  <a:srgbClr val="E42D38"/>
                </a:solidFill>
                <a:latin typeface="Arial"/>
                <a:ea typeface="Arial"/>
                <a:cs typeface="Arial"/>
                <a:sym typeface="Arial"/>
              </a:rPr>
              <a:t>Keep listening to the radio or TV </a:t>
            </a:r>
            <a:r>
              <a:rPr lang="en-US" sz="1800" dirty="0">
                <a:solidFill>
                  <a:schemeClr val="dk1"/>
                </a:solidFill>
                <a:latin typeface="Arial"/>
                <a:ea typeface="Arial"/>
                <a:cs typeface="Arial"/>
                <a:sym typeface="Arial"/>
              </a:rPr>
              <a:t>for information from officials.</a:t>
            </a:r>
            <a:endParaRPr sz="1800" dirty="0"/>
          </a:p>
          <a:p>
            <a:pPr marL="285750" marR="0" lvl="0" indent="-184150" algn="l" rtl="0">
              <a:spcBef>
                <a:spcPts val="0"/>
              </a:spcBef>
              <a:spcAft>
                <a:spcPts val="0"/>
              </a:spcAft>
              <a:buClr>
                <a:srgbClr val="E42D38"/>
              </a:buClr>
              <a:buSzPts val="1600"/>
              <a:buFont typeface="Noto Sans Symbols"/>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Follow any evacuation orders </a:t>
            </a:r>
            <a:r>
              <a:rPr lang="en-US" sz="1800" b="1" dirty="0">
                <a:solidFill>
                  <a:srgbClr val="E42D38"/>
                </a:solidFill>
                <a:latin typeface="Arial"/>
                <a:ea typeface="Arial"/>
                <a:cs typeface="Arial"/>
                <a:sym typeface="Arial"/>
              </a:rPr>
              <a:t>issued by authorities.</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Activate your </a:t>
            </a:r>
            <a:r>
              <a:rPr lang="en-US" sz="1800" b="1" dirty="0">
                <a:solidFill>
                  <a:srgbClr val="E42D38"/>
                </a:solidFill>
                <a:latin typeface="Arial"/>
                <a:ea typeface="Arial"/>
                <a:cs typeface="Arial"/>
                <a:sym typeface="Arial"/>
              </a:rPr>
              <a:t>family emergency plan.</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If asked to stay indoors, </a:t>
            </a:r>
            <a:r>
              <a:rPr lang="en-US" sz="1800" b="1" dirty="0">
                <a:solidFill>
                  <a:srgbClr val="E42D38"/>
                </a:solidFill>
                <a:latin typeface="Arial"/>
                <a:ea typeface="Arial"/>
                <a:cs typeface="Arial"/>
                <a:sym typeface="Arial"/>
              </a:rPr>
              <a:t>ensure that all windows and doors are kept closed.</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In the event of ashfall, </a:t>
            </a:r>
            <a:r>
              <a:rPr lang="en-US" sz="1800" b="1" dirty="0">
                <a:solidFill>
                  <a:srgbClr val="E42D38"/>
                </a:solidFill>
                <a:latin typeface="Arial"/>
                <a:ea typeface="Arial"/>
                <a:cs typeface="Arial"/>
                <a:sym typeface="Arial"/>
              </a:rPr>
              <a:t>seal your windows and door frames with wet rags.</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 Avoid </a:t>
            </a:r>
            <a:r>
              <a:rPr lang="en-US" sz="1800" b="1" dirty="0">
                <a:solidFill>
                  <a:srgbClr val="E42D38"/>
                </a:solidFill>
                <a:latin typeface="Arial"/>
                <a:ea typeface="Arial"/>
                <a:cs typeface="Arial"/>
                <a:sym typeface="Arial"/>
              </a:rPr>
              <a:t>low-lying areas</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Bring all animals and </a:t>
            </a:r>
            <a:r>
              <a:rPr lang="en-US" sz="1800" b="1" dirty="0">
                <a:solidFill>
                  <a:srgbClr val="E42D38"/>
                </a:solidFill>
                <a:latin typeface="Arial"/>
                <a:ea typeface="Arial"/>
                <a:cs typeface="Arial"/>
                <a:sym typeface="Arial"/>
              </a:rPr>
              <a:t>livestock in closed shelters.</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dirty="0">
                <a:solidFill>
                  <a:schemeClr val="dk1"/>
                </a:solidFill>
                <a:latin typeface="Arial"/>
                <a:ea typeface="Arial"/>
                <a:cs typeface="Arial"/>
                <a:sym typeface="Arial"/>
              </a:rPr>
              <a:t> </a:t>
            </a:r>
            <a:r>
              <a:rPr lang="en-US" sz="1800" b="1" dirty="0">
                <a:solidFill>
                  <a:srgbClr val="E42D38"/>
                </a:solidFill>
                <a:latin typeface="Arial"/>
                <a:ea typeface="Arial"/>
                <a:cs typeface="Arial"/>
                <a:sym typeface="Arial"/>
              </a:rPr>
              <a:t>Put all machinery inside </a:t>
            </a:r>
            <a:r>
              <a:rPr lang="en-US" sz="1800" dirty="0">
                <a:solidFill>
                  <a:schemeClr val="dk1"/>
                </a:solidFill>
                <a:latin typeface="Arial"/>
                <a:ea typeface="Arial"/>
                <a:cs typeface="Arial"/>
                <a:sym typeface="Arial"/>
              </a:rPr>
              <a:t>a garage or cover them with large tarps.</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b="1" dirty="0">
                <a:solidFill>
                  <a:srgbClr val="E42D38"/>
                </a:solidFill>
                <a:latin typeface="Arial"/>
                <a:ea typeface="Arial"/>
                <a:cs typeface="Arial"/>
                <a:sym typeface="Arial"/>
              </a:rPr>
              <a:t>Cover water tanks and other deposits </a:t>
            </a:r>
            <a:r>
              <a:rPr lang="en-US" sz="1800" dirty="0">
                <a:solidFill>
                  <a:schemeClr val="dk1"/>
                </a:solidFill>
                <a:latin typeface="Arial"/>
                <a:ea typeface="Arial"/>
                <a:cs typeface="Arial"/>
                <a:sym typeface="Arial"/>
              </a:rPr>
              <a:t>so they do not become           contaminated by ash.</a:t>
            </a:r>
            <a:endParaRPr sz="1800"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1800" b="1" dirty="0">
                <a:solidFill>
                  <a:srgbClr val="E42D38"/>
                </a:solidFill>
                <a:latin typeface="Arial"/>
                <a:ea typeface="Arial"/>
                <a:cs typeface="Arial"/>
                <a:sym typeface="Arial"/>
              </a:rPr>
              <a:t>If you have to go out,</a:t>
            </a:r>
            <a:r>
              <a:rPr lang="en-US" sz="1800" dirty="0">
                <a:solidFill>
                  <a:schemeClr val="dk1"/>
                </a:solidFill>
                <a:latin typeface="Arial"/>
                <a:ea typeface="Arial"/>
                <a:cs typeface="Arial"/>
                <a:sym typeface="Arial"/>
              </a:rPr>
              <a:t> use mouth guards, long sleeve clothes, protective glasses and a cap.</a:t>
            </a:r>
            <a:endParaRP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p:nvPr/>
        </p:nvSpPr>
        <p:spPr>
          <a:xfrm>
            <a:off x="0" y="0"/>
            <a:ext cx="12192000" cy="6940731"/>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21" name="Google Shape;121;p2"/>
          <p:cNvSpPr/>
          <p:nvPr/>
        </p:nvSpPr>
        <p:spPr>
          <a:xfrm>
            <a:off x="2603364" y="920871"/>
            <a:ext cx="409056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rgbClr val="F5333F"/>
                </a:solidFill>
                <a:latin typeface="Open Sans"/>
                <a:ea typeface="Open Sans"/>
                <a:cs typeface="Open Sans"/>
                <a:sym typeface="Open Sans"/>
              </a:rPr>
              <a:t>Objectives</a:t>
            </a:r>
            <a:endParaRPr sz="4000" b="0" i="0" u="none" strike="noStrike" cap="none">
              <a:solidFill>
                <a:srgbClr val="F5333F"/>
              </a:solidFill>
              <a:latin typeface="Open Sans"/>
              <a:ea typeface="Open Sans"/>
              <a:cs typeface="Open Sans"/>
              <a:sym typeface="Open Sans"/>
            </a:endParaRPr>
          </a:p>
        </p:txBody>
      </p:sp>
      <p:sp>
        <p:nvSpPr>
          <p:cNvPr id="122" name="Google Shape;122;p2"/>
          <p:cNvSpPr/>
          <p:nvPr/>
        </p:nvSpPr>
        <p:spPr>
          <a:xfrm>
            <a:off x="1017795" y="2213033"/>
            <a:ext cx="10156409"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Noto Sans Symbols"/>
              <a:buChar char="✔"/>
            </a:pPr>
            <a:r>
              <a:rPr lang="en-US" sz="2200" b="0" i="0" u="none" strike="noStrike" cap="none" dirty="0">
                <a:solidFill>
                  <a:schemeClr val="lt1"/>
                </a:solidFill>
                <a:latin typeface="Open Sans"/>
                <a:ea typeface="Open Sans"/>
                <a:cs typeface="Open Sans"/>
                <a:sym typeface="Open Sans"/>
              </a:rPr>
              <a:t>Be more knowledgeable about the </a:t>
            </a:r>
            <a:r>
              <a:rPr lang="en-US" sz="2400" b="1" i="1" dirty="0">
                <a:solidFill>
                  <a:srgbClr val="F5333F"/>
                </a:solidFill>
                <a:latin typeface="Open Sans"/>
                <a:ea typeface="Open Sans"/>
                <a:cs typeface="Open Sans"/>
                <a:sym typeface="Open Sans"/>
              </a:rPr>
              <a:t>Disaster Management </a:t>
            </a:r>
            <a:r>
              <a:rPr lang="en-US" sz="2400" b="1" i="1" dirty="0" err="1">
                <a:solidFill>
                  <a:srgbClr val="F5333F"/>
                </a:solidFill>
                <a:latin typeface="Open Sans"/>
                <a:ea typeface="Open Sans"/>
                <a:cs typeface="Open Sans"/>
                <a:sym typeface="Open Sans"/>
              </a:rPr>
              <a:t>Cysle</a:t>
            </a:r>
            <a:endParaRPr lang="en-US" sz="2400" b="1" i="0" u="none" strike="noStrike" cap="none" dirty="0">
              <a:solidFill>
                <a:srgbClr val="F5333F"/>
              </a:solidFill>
              <a:latin typeface="Open Sans"/>
              <a:ea typeface="Open Sans"/>
              <a:cs typeface="Open Sans"/>
            </a:endParaRPr>
          </a:p>
          <a:p>
            <a:pPr marL="342900" indent="-342900">
              <a:lnSpc>
                <a:spcPct val="150000"/>
              </a:lnSpc>
              <a:buClr>
                <a:schemeClr val="lt1"/>
              </a:buClr>
              <a:buSzPts val="2000"/>
              <a:buFont typeface="Noto Sans Symbols"/>
              <a:buChar char="✔"/>
            </a:pPr>
            <a:r>
              <a:rPr lang="en-US" sz="2200" b="1" i="1" dirty="0">
                <a:solidFill>
                  <a:schemeClr val="bg1"/>
                </a:solidFill>
                <a:latin typeface="Open Sans"/>
                <a:ea typeface="Open Sans"/>
                <a:cs typeface="Open Sans"/>
                <a:sym typeface="Open Sans"/>
              </a:rPr>
              <a:t>Disaster</a:t>
            </a:r>
            <a:r>
              <a:rPr lang="en-US" sz="2200" b="1" i="1" dirty="0">
                <a:solidFill>
                  <a:srgbClr val="FF0000"/>
                </a:solidFill>
                <a:latin typeface="Open Sans"/>
                <a:ea typeface="Open Sans"/>
                <a:cs typeface="Open Sans"/>
                <a:sym typeface="Open Sans"/>
              </a:rPr>
              <a:t> </a:t>
            </a:r>
            <a:r>
              <a:rPr lang="en-US" sz="2200" b="1" i="1" dirty="0">
                <a:solidFill>
                  <a:schemeClr val="bg1"/>
                </a:solidFill>
                <a:latin typeface="Open Sans"/>
                <a:ea typeface="Open Sans"/>
                <a:cs typeface="Open Sans"/>
                <a:sym typeface="Open Sans"/>
              </a:rPr>
              <a:t>vs </a:t>
            </a:r>
            <a:r>
              <a:rPr lang="en-US" sz="2200" b="1" i="1" dirty="0">
                <a:solidFill>
                  <a:srgbClr val="F5333F"/>
                </a:solidFill>
                <a:latin typeface="Open Sans"/>
                <a:ea typeface="Open Sans"/>
                <a:cs typeface="Open Sans"/>
                <a:sym typeface="Open Sans"/>
              </a:rPr>
              <a:t>Hazard?</a:t>
            </a:r>
            <a:endParaRPr sz="2200" b="1" i="0" u="none" strike="noStrike" cap="none" dirty="0">
              <a:solidFill>
                <a:srgbClr val="F5333F"/>
              </a:solidFill>
              <a:latin typeface="Open Sans"/>
              <a:ea typeface="Open Sans"/>
              <a:cs typeface="Open Sans"/>
              <a:sym typeface="Open Sans"/>
            </a:endParaRPr>
          </a:p>
          <a:p>
            <a:pPr marL="342900" indent="-342900">
              <a:lnSpc>
                <a:spcPct val="150000"/>
              </a:lnSpc>
              <a:buClr>
                <a:schemeClr val="lt1"/>
              </a:buClr>
              <a:buSzPts val="2000"/>
              <a:buFont typeface="Noto Sans Symbols"/>
              <a:buChar char="✔"/>
            </a:pPr>
            <a:r>
              <a:rPr lang="en-US" sz="2200" b="0" i="0" u="none" strike="noStrike" cap="none" dirty="0">
                <a:solidFill>
                  <a:schemeClr val="lt1"/>
                </a:solidFill>
                <a:latin typeface="Open Sans"/>
                <a:ea typeface="Open Sans"/>
                <a:cs typeface="Open Sans"/>
                <a:sym typeface="Open Sans"/>
              </a:rPr>
              <a:t>Have an awareness</a:t>
            </a:r>
            <a:r>
              <a:rPr lang="en-US" sz="2200" dirty="0">
                <a:solidFill>
                  <a:schemeClr val="lt1"/>
                </a:solidFill>
                <a:latin typeface="Open Sans"/>
                <a:ea typeface="Open Sans"/>
                <a:cs typeface="Open Sans"/>
                <a:sym typeface="Open Sans"/>
              </a:rPr>
              <a:t> &amp;</a:t>
            </a:r>
            <a:r>
              <a:rPr lang="en-US" sz="2200" b="0" i="0" u="none" strike="noStrike" cap="none" dirty="0">
                <a:solidFill>
                  <a:schemeClr val="lt1"/>
                </a:solidFill>
                <a:latin typeface="Open Sans"/>
                <a:ea typeface="Open Sans"/>
                <a:cs typeface="Open Sans"/>
                <a:sym typeface="Open Sans"/>
              </a:rPr>
              <a:t> understanding of</a:t>
            </a:r>
            <a:r>
              <a:rPr lang="en-US" sz="2200" dirty="0">
                <a:solidFill>
                  <a:schemeClr val="lt1"/>
                </a:solidFill>
                <a:latin typeface="Open Sans"/>
                <a:ea typeface="Open Sans"/>
                <a:cs typeface="Open Sans"/>
                <a:sym typeface="Open Sans"/>
              </a:rPr>
              <a:t> </a:t>
            </a:r>
            <a:r>
              <a:rPr lang="en-US" sz="2200" b="0" i="0" u="none" strike="noStrike" cap="none" dirty="0">
                <a:solidFill>
                  <a:schemeClr val="lt1"/>
                </a:solidFill>
                <a:latin typeface="Open Sans"/>
                <a:ea typeface="Open Sans"/>
                <a:cs typeface="Open Sans"/>
                <a:sym typeface="Open Sans"/>
              </a:rPr>
              <a:t> </a:t>
            </a:r>
            <a:r>
              <a:rPr lang="en-US" sz="2200" b="1" i="1" u="none" strike="noStrike" cap="none" dirty="0">
                <a:solidFill>
                  <a:srgbClr val="F5333F"/>
                </a:solidFill>
                <a:latin typeface="Open Sans"/>
                <a:ea typeface="Open Sans"/>
                <a:cs typeface="Open Sans"/>
                <a:sym typeface="Open Sans"/>
              </a:rPr>
              <a:t>common hazards</a:t>
            </a:r>
            <a:r>
              <a:rPr lang="en-US" sz="2200" b="1" i="1" dirty="0">
                <a:solidFill>
                  <a:srgbClr val="F5333F"/>
                </a:solidFill>
                <a:latin typeface="Open Sans"/>
                <a:ea typeface="Open Sans"/>
                <a:cs typeface="Open Sans"/>
                <a:sym typeface="Open Sans"/>
              </a:rPr>
              <a:t> </a:t>
            </a:r>
            <a:r>
              <a:rPr lang="en-US" sz="2200" dirty="0">
                <a:solidFill>
                  <a:schemeClr val="lt1"/>
                </a:solidFill>
                <a:latin typeface="Open Sans"/>
                <a:ea typeface="Open Sans"/>
                <a:cs typeface="Open Sans"/>
                <a:sym typeface="Open Sans"/>
              </a:rPr>
              <a:t>&amp; understand</a:t>
            </a:r>
            <a:r>
              <a:rPr lang="en-US" sz="2200" b="0" i="0" u="none" strike="noStrike" cap="none" dirty="0">
                <a:solidFill>
                  <a:schemeClr val="lt1"/>
                </a:solidFill>
                <a:latin typeface="Open Sans"/>
                <a:ea typeface="Open Sans"/>
                <a:cs typeface="Open Sans"/>
                <a:sym typeface="Open Sans"/>
              </a:rPr>
              <a:t> </a:t>
            </a:r>
            <a:r>
              <a:rPr lang="en-US" sz="2200" b="1" i="1" dirty="0">
                <a:solidFill>
                  <a:srgbClr val="F5333F"/>
                </a:solidFill>
                <a:latin typeface="Open Sans"/>
                <a:ea typeface="Open Sans"/>
                <a:cs typeface="Open Sans"/>
                <a:sym typeface="Open Sans"/>
              </a:rPr>
              <a:t>how they affect</a:t>
            </a:r>
            <a:r>
              <a:rPr lang="en-US" sz="2200" b="0" i="1" u="none" strike="noStrike" cap="none" dirty="0">
                <a:solidFill>
                  <a:srgbClr val="F5333F"/>
                </a:solidFill>
                <a:latin typeface="Open Sans"/>
                <a:ea typeface="Open Sans"/>
                <a:cs typeface="Open Sans"/>
                <a:sym typeface="Open Sans"/>
              </a:rPr>
              <a:t> </a:t>
            </a:r>
            <a:r>
              <a:rPr lang="en-US" sz="2200" b="0" i="0"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households, communities </a:t>
            </a:r>
            <a:r>
              <a:rPr lang="en-US" sz="2200"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&amp;</a:t>
            </a:r>
            <a:r>
              <a:rPr lang="en-US" sz="2200" b="0" i="0"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r>
              <a:rPr lang="en-US" sz="2200"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countries</a:t>
            </a:r>
            <a:r>
              <a:rPr lang="en-US" sz="2200" b="0" i="0"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endParaRPr sz="2200" b="0" i="0" u="none" strike="noStrike" cap="none" dirty="0">
              <a:solidFill>
                <a:schemeClr val="lt1"/>
              </a:solidFill>
              <a:latin typeface="Open Sans"/>
              <a:ea typeface="Open Sans"/>
              <a:cs typeface="Open Sans"/>
            </a:endParaRPr>
          </a:p>
          <a:p>
            <a:pPr marL="342900" indent="-342900">
              <a:lnSpc>
                <a:spcPct val="150000"/>
              </a:lnSpc>
              <a:buClr>
                <a:schemeClr val="lt1"/>
              </a:buClr>
              <a:buSzPts val="2000"/>
              <a:buFont typeface="Noto Sans Symbols"/>
              <a:buChar char="✔"/>
            </a:pPr>
            <a:r>
              <a:rPr lang="en-US" sz="2200" b="0" i="0" u="none" strike="noStrike" cap="none" dirty="0">
                <a:solidFill>
                  <a:schemeClr val="lt1"/>
                </a:solidFill>
                <a:latin typeface="Open Sans"/>
                <a:ea typeface="Open Sans"/>
                <a:cs typeface="Open Sans"/>
                <a:sym typeface="Open Sans"/>
              </a:rPr>
              <a:t>L</a:t>
            </a:r>
            <a:r>
              <a:rPr lang="en-US" sz="2200" b="0" i="0"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earn about </a:t>
            </a:r>
            <a:r>
              <a:rPr lang="en-US" sz="2200" b="1" i="1" u="none" strike="noStrike" cap="none" dirty="0">
                <a:solidFill>
                  <a:srgbClr val="F5333F"/>
                </a:solidFill>
                <a:latin typeface="Open Sans"/>
                <a:ea typeface="Open Sans"/>
                <a:cs typeface="Open Sans"/>
                <a:sym typeface="Open Sans"/>
              </a:rPr>
              <a:t>climate change</a:t>
            </a:r>
            <a:r>
              <a:rPr lang="en-US" sz="2200" b="1" i="1" dirty="0">
                <a:solidFill>
                  <a:srgbClr val="F5333F"/>
                </a:solidFill>
                <a:latin typeface="Open Sans"/>
                <a:ea typeface="Open Sans"/>
                <a:cs typeface="Open Sans"/>
                <a:sym typeface="Open Sans"/>
              </a:rPr>
              <a:t>, </a:t>
            </a:r>
            <a:r>
              <a:rPr lang="en-US" sz="2200" b="1" i="1" u="none" strike="noStrike" cap="none" dirty="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adaptation</a:t>
            </a:r>
            <a:r>
              <a:rPr lang="en-US" sz="2200" b="1" i="1" u="none" strike="noStrike" cap="none" dirty="0">
                <a:solidFill>
                  <a:srgbClr val="F5333F"/>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r>
              <a:rPr lang="en-US" sz="2200" dirty="0">
                <a:solidFill>
                  <a:srgbClr val="FF0000"/>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&amp;</a:t>
            </a:r>
            <a:r>
              <a:rPr lang="en-US" sz="2200" b="1" i="1" u="none" strike="noStrike" cap="none" dirty="0">
                <a:solidFill>
                  <a:schemeClr val="lt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r>
              <a:rPr lang="en-US" sz="2200" b="1" i="1" u="none" strike="noStrike" cap="none" dirty="0">
                <a:solidFill>
                  <a:schemeClr val="bg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Nature</a:t>
            </a:r>
            <a:r>
              <a:rPr lang="en-US" sz="2200" b="1" i="1" u="none" strike="noStrike" cap="none" dirty="0">
                <a:solidFill>
                  <a:srgbClr val="F5333F"/>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-Based Solutions.</a:t>
            </a:r>
            <a:endParaRPr sz="2200" b="1" i="1" u="none" strike="noStrike" cap="none" dirty="0">
              <a:solidFill>
                <a:srgbClr val="F5333F"/>
              </a:solidFill>
              <a:latin typeface="Open Sans"/>
              <a:ea typeface="Open Sans"/>
              <a:cs typeface="Open Sans"/>
              <a:sym typeface="Open Sans"/>
            </a:endParaRPr>
          </a:p>
        </p:txBody>
      </p:sp>
      <p:pic>
        <p:nvPicPr>
          <p:cNvPr id="123" name="Google Shape;123;p2"/>
          <p:cNvPicPr preferRelativeResize="0"/>
          <p:nvPr/>
        </p:nvPicPr>
        <p:blipFill rotWithShape="1">
          <a:blip r:embed="rId3">
            <a:alphaModFix/>
          </a:blip>
          <a:srcRect/>
          <a:stretch/>
        </p:blipFill>
        <p:spPr>
          <a:xfrm>
            <a:off x="1017795" y="770622"/>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8" name="Google Shape;628;p42"/>
          <p:cNvSpPr txBox="1"/>
          <p:nvPr/>
        </p:nvSpPr>
        <p:spPr>
          <a:xfrm>
            <a:off x="853823" y="638257"/>
            <a:ext cx="278200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Volcanoes:</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After</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9" name="Google Shape;629;p42"/>
          <p:cNvSpPr txBox="1"/>
          <p:nvPr/>
        </p:nvSpPr>
        <p:spPr>
          <a:xfrm>
            <a:off x="4901589" y="1597413"/>
            <a:ext cx="6686048" cy="381638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600"/>
              <a:buFont typeface="Noto Sans Symbols"/>
              <a:buChar char="✔"/>
            </a:pPr>
            <a:r>
              <a:rPr lang="en-US" sz="2200" b="1">
                <a:solidFill>
                  <a:srgbClr val="E42D38"/>
                </a:solidFill>
                <a:latin typeface="Arial"/>
                <a:ea typeface="Arial"/>
                <a:cs typeface="Arial"/>
                <a:sym typeface="Arial"/>
              </a:rPr>
              <a:t>Listen to a portable radio or TV </a:t>
            </a:r>
            <a:r>
              <a:rPr lang="en-US" sz="2200">
                <a:solidFill>
                  <a:schemeClr val="dk1"/>
                </a:solidFill>
                <a:latin typeface="Arial"/>
                <a:ea typeface="Arial"/>
                <a:cs typeface="Arial"/>
                <a:sym typeface="Arial"/>
              </a:rPr>
              <a:t>for information from officials.</a:t>
            </a:r>
            <a:endParaRPr sz="2200"/>
          </a:p>
          <a:p>
            <a:pPr marL="285750" marR="0" lvl="0" indent="-184150" algn="l" rtl="0">
              <a:spcBef>
                <a:spcPts val="0"/>
              </a:spcBef>
              <a:spcAft>
                <a:spcPts val="0"/>
              </a:spcAft>
              <a:buClr>
                <a:srgbClr val="E42D38"/>
              </a:buClr>
              <a:buSzPts val="1600"/>
              <a:buFont typeface="Noto Sans Symbols"/>
              <a:buNone/>
            </a:pPr>
            <a:endParaRPr sz="220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2200">
                <a:solidFill>
                  <a:schemeClr val="dk1"/>
                </a:solidFill>
                <a:latin typeface="Arial"/>
                <a:ea typeface="Arial"/>
                <a:cs typeface="Arial"/>
                <a:sym typeface="Arial"/>
              </a:rPr>
              <a:t>Let friends and family </a:t>
            </a:r>
            <a:r>
              <a:rPr lang="en-US" sz="2200" b="1">
                <a:solidFill>
                  <a:srgbClr val="E42D38"/>
                </a:solidFill>
                <a:latin typeface="Arial"/>
                <a:ea typeface="Arial"/>
                <a:cs typeface="Arial"/>
                <a:sym typeface="Arial"/>
              </a:rPr>
              <a:t>know that you are safe.</a:t>
            </a:r>
            <a:endParaRPr sz="2200"/>
          </a:p>
          <a:p>
            <a:pPr marL="285750" marR="0" lvl="0" indent="-184150" algn="l" rtl="0">
              <a:spcBef>
                <a:spcPts val="0"/>
              </a:spcBef>
              <a:spcAft>
                <a:spcPts val="0"/>
              </a:spcAft>
              <a:buClr>
                <a:srgbClr val="E42D38"/>
              </a:buClr>
              <a:buSzPts val="1600"/>
              <a:buFont typeface="Noto Sans Symbols"/>
              <a:buNone/>
            </a:pPr>
            <a:endParaRPr sz="220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2200">
                <a:solidFill>
                  <a:schemeClr val="dk1"/>
                </a:solidFill>
                <a:latin typeface="Arial"/>
                <a:ea typeface="Arial"/>
                <a:cs typeface="Arial"/>
                <a:sym typeface="Arial"/>
              </a:rPr>
              <a:t>If evacuated, </a:t>
            </a:r>
            <a:r>
              <a:rPr lang="en-US" sz="2200" b="1">
                <a:solidFill>
                  <a:srgbClr val="E42D38"/>
                </a:solidFill>
                <a:latin typeface="Arial"/>
                <a:ea typeface="Arial"/>
                <a:cs typeface="Arial"/>
                <a:sym typeface="Arial"/>
              </a:rPr>
              <a:t>do not return to your home</a:t>
            </a:r>
            <a:r>
              <a:rPr lang="en-US" sz="2200">
                <a:solidFill>
                  <a:schemeClr val="dk1"/>
                </a:solidFill>
                <a:latin typeface="Arial"/>
                <a:ea typeface="Arial"/>
                <a:cs typeface="Arial"/>
                <a:sym typeface="Arial"/>
              </a:rPr>
              <a:t> unless authorities say it is safe to do so.</a:t>
            </a:r>
            <a:endParaRPr sz="2200"/>
          </a:p>
          <a:p>
            <a:pPr marL="285750" marR="0" lvl="0" indent="-184150" algn="l" rtl="0">
              <a:spcBef>
                <a:spcPts val="0"/>
              </a:spcBef>
              <a:spcAft>
                <a:spcPts val="0"/>
              </a:spcAft>
              <a:buClr>
                <a:srgbClr val="E42D38"/>
              </a:buClr>
              <a:buSzPts val="1600"/>
              <a:buFont typeface="Noto Sans Symbols"/>
              <a:buNone/>
            </a:pPr>
            <a:endParaRPr sz="220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2200" b="1">
                <a:solidFill>
                  <a:srgbClr val="E42D38"/>
                </a:solidFill>
                <a:latin typeface="Arial"/>
                <a:ea typeface="Arial"/>
                <a:cs typeface="Arial"/>
                <a:sym typeface="Arial"/>
              </a:rPr>
              <a:t>Stay out </a:t>
            </a:r>
            <a:r>
              <a:rPr lang="en-US" sz="2200">
                <a:solidFill>
                  <a:schemeClr val="dk1"/>
                </a:solidFill>
                <a:latin typeface="Arial"/>
                <a:ea typeface="Arial"/>
                <a:cs typeface="Arial"/>
                <a:sym typeface="Arial"/>
              </a:rPr>
              <a:t>of the disaster area.</a:t>
            </a:r>
            <a:endParaRPr sz="2200"/>
          </a:p>
          <a:p>
            <a:pPr marL="285750" marR="0" lvl="0" indent="-184150" algn="l" rtl="0">
              <a:spcBef>
                <a:spcPts val="0"/>
              </a:spcBef>
              <a:spcAft>
                <a:spcPts val="0"/>
              </a:spcAft>
              <a:buClr>
                <a:srgbClr val="E42D38"/>
              </a:buClr>
              <a:buSzPts val="1600"/>
              <a:buFont typeface="Noto Sans Symbols"/>
              <a:buNone/>
            </a:pPr>
            <a:endParaRPr sz="220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600"/>
              <a:buFont typeface="Noto Sans Symbols"/>
              <a:buChar char="✔"/>
            </a:pPr>
            <a:r>
              <a:rPr lang="en-US" sz="2200">
                <a:solidFill>
                  <a:schemeClr val="dk1"/>
                </a:solidFill>
                <a:latin typeface="Arial"/>
                <a:ea typeface="Arial"/>
                <a:cs typeface="Arial"/>
                <a:sym typeface="Arial"/>
              </a:rPr>
              <a:t>Do not use telephones</a:t>
            </a:r>
            <a:r>
              <a:rPr lang="en-US" sz="2200" b="1">
                <a:solidFill>
                  <a:srgbClr val="E42D38"/>
                </a:solidFill>
                <a:latin typeface="Arial"/>
                <a:ea typeface="Arial"/>
                <a:cs typeface="Arial"/>
                <a:sym typeface="Arial"/>
              </a:rPr>
              <a:t> except in emergencies.</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2"/>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0" name="Google Shape;260;p22"/>
          <p:cNvSpPr txBox="1"/>
          <p:nvPr/>
        </p:nvSpPr>
        <p:spPr>
          <a:xfrm>
            <a:off x="-36218" y="208496"/>
            <a:ext cx="12228217" cy="52433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dirty="0">
                <a:solidFill>
                  <a:schemeClr val="lt1"/>
                </a:solidFill>
                <a:latin typeface="Open Sans"/>
                <a:ea typeface="Open Sans"/>
                <a:cs typeface="Open Sans"/>
                <a:sym typeface="Open Sans"/>
              </a:rPr>
              <a:t>Floods</a:t>
            </a:r>
            <a:endParaRPr sz="3200" b="0" i="0" u="none" strike="noStrike" cap="none" dirty="0">
              <a:solidFill>
                <a:srgbClr val="000000"/>
              </a:solidFill>
              <a:latin typeface="Open Sans"/>
              <a:ea typeface="Open Sans"/>
              <a:cs typeface="Open Sans"/>
              <a:sym typeface="Open Sans"/>
            </a:endParaRPr>
          </a:p>
        </p:txBody>
      </p:sp>
      <p:sp>
        <p:nvSpPr>
          <p:cNvPr id="2" name="Google Shape;131;p3">
            <a:extLst>
              <a:ext uri="{FF2B5EF4-FFF2-40B4-BE49-F238E27FC236}">
                <a16:creationId xmlns:a16="http://schemas.microsoft.com/office/drawing/2014/main" id="{69D80D2F-0B9A-1997-1F8D-C2C4C1B089DC}"/>
              </a:ext>
            </a:extLst>
          </p:cNvPr>
          <p:cNvSpPr txBox="1"/>
          <p:nvPr/>
        </p:nvSpPr>
        <p:spPr>
          <a:xfrm>
            <a:off x="472550" y="1660941"/>
            <a:ext cx="4087094" cy="4605504"/>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A flood is an overflow of water that </a:t>
            </a:r>
            <a:r>
              <a:rPr lang="en-US" sz="2400" b="1" i="0" dirty="0">
                <a:solidFill>
                  <a:srgbClr val="F5333F"/>
                </a:solidFill>
                <a:effectLst/>
                <a:latin typeface="Open Sans" panose="020B0606030504020204" pitchFamily="34" charset="0"/>
                <a:ea typeface="Open Sans" panose="020B0606030504020204" pitchFamily="34" charset="0"/>
                <a:cs typeface="Open Sans" panose="020B0606030504020204" pitchFamily="34" charset="0"/>
              </a:rPr>
              <a:t>submerges land that is usually dry</a:t>
            </a:r>
            <a:r>
              <a:rPr lang="en-US" sz="2400" b="0" i="0" dirty="0">
                <a:solidFill>
                  <a:srgbClr val="F5333F"/>
                </a:solidFill>
                <a:effectLst/>
                <a:latin typeface="Open Sans" panose="020B0606030504020204" pitchFamily="34" charset="0"/>
                <a:ea typeface="Open Sans" panose="020B0606030504020204" pitchFamily="34" charset="0"/>
                <a:cs typeface="Open Sans" panose="020B0606030504020204" pitchFamily="34" charset="0"/>
              </a:rPr>
              <a:t>. </a:t>
            </a:r>
          </a:p>
          <a:p>
            <a:pPr>
              <a:lnSpc>
                <a:spcPct val="90000"/>
              </a:lnSpc>
              <a:buClr>
                <a:schemeClr val="lt1"/>
              </a:buClr>
              <a:buSzPts val="4400"/>
            </a:pPr>
            <a:endParaRPr lang="en-US" sz="24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buClr>
                <a:schemeClr val="lt1"/>
              </a:buClr>
              <a:buSzPts val="4400"/>
            </a:pPr>
            <a:r>
              <a:rPr lang="en-US" sz="2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It can result from various factors such as heavy rainfall or the overflow of rivers, lakes, or oceans.</a:t>
            </a:r>
            <a:endParaRPr sz="3600" b="0" i="0" u="none" strike="noStrike" cap="none" dirty="0">
              <a:solidFill>
                <a:schemeClr val="tx1"/>
              </a:solidFill>
              <a:latin typeface="Calibri"/>
              <a:ea typeface="Calibri"/>
              <a:cs typeface="Calibri"/>
              <a:sym typeface="Calibri"/>
            </a:endParaRPr>
          </a:p>
        </p:txBody>
      </p:sp>
      <p:pic>
        <p:nvPicPr>
          <p:cNvPr id="317" name="Google Shape;317;p32" descr="No photo description available."/>
          <p:cNvPicPr preferRelativeResize="0"/>
          <p:nvPr/>
        </p:nvPicPr>
        <p:blipFill rotWithShape="1">
          <a:blip r:embed="rId3">
            <a:alphaModFix/>
          </a:blip>
          <a:srcRect t="20304" b="13338"/>
          <a:stretch/>
        </p:blipFill>
        <p:spPr>
          <a:xfrm>
            <a:off x="4917989" y="1572604"/>
            <a:ext cx="7274011" cy="4605504"/>
          </a:xfrm>
          <a:prstGeom prst="rect">
            <a:avLst/>
          </a:prstGeom>
          <a:noFill/>
          <a:ln>
            <a:noFill/>
          </a:ln>
        </p:spPr>
      </p:pic>
    </p:spTree>
    <p:extLst>
      <p:ext uri="{BB962C8B-B14F-4D97-AF65-F5344CB8AC3E}">
        <p14:creationId xmlns:p14="http://schemas.microsoft.com/office/powerpoint/2010/main" val="328307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p:nvPr/>
        </p:nvSpPr>
        <p:spPr>
          <a:xfrm>
            <a:off x="2631875" y="1317696"/>
            <a:ext cx="8249485" cy="89616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030A0"/>
              </a:buClr>
              <a:buSzPts val="3600"/>
              <a:buFont typeface="Arial"/>
              <a:buNone/>
            </a:pPr>
            <a:r>
              <a:rPr lang="en-US" sz="2400" b="1" i="0" u="none" strike="noStrike" cap="none" dirty="0">
                <a:solidFill>
                  <a:srgbClr val="F5333F"/>
                </a:solidFill>
                <a:latin typeface="Open Sans"/>
                <a:ea typeface="Open Sans"/>
                <a:cs typeface="Open Sans"/>
                <a:sym typeface="Open Sans"/>
              </a:rPr>
              <a:t>Intense (Heavy) Rainfall</a:t>
            </a:r>
            <a:endParaRPr sz="1400" b="0" i="0" u="none" strike="noStrike" cap="none" dirty="0">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7030A0"/>
              </a:buClr>
              <a:buSzPts val="2700"/>
              <a:buFont typeface="Arial"/>
              <a:buNone/>
            </a:pPr>
            <a:r>
              <a:rPr lang="en-US" sz="1800" b="0" i="0" u="none" strike="noStrike" cap="none" dirty="0">
                <a:solidFill>
                  <a:schemeClr val="dk1"/>
                </a:solidFill>
                <a:latin typeface="Open Sans"/>
                <a:ea typeface="Open Sans"/>
                <a:cs typeface="Open Sans"/>
                <a:sym typeface="Open Sans"/>
              </a:rPr>
              <a:t>Tropical Storms Erika / Tomas / Christmas Floods</a:t>
            </a:r>
            <a:endParaRPr sz="1400" b="0" i="0" u="none" strike="noStrike" cap="none" dirty="0">
              <a:solidFill>
                <a:srgbClr val="000000"/>
              </a:solidFill>
              <a:latin typeface="Open Sans"/>
              <a:ea typeface="Open Sans"/>
              <a:cs typeface="Open Sans"/>
              <a:sym typeface="Open Sans"/>
            </a:endParaRPr>
          </a:p>
        </p:txBody>
      </p:sp>
      <p:sp>
        <p:nvSpPr>
          <p:cNvPr id="346" name="Google Shape;346;p34"/>
          <p:cNvSpPr txBox="1"/>
          <p:nvPr/>
        </p:nvSpPr>
        <p:spPr>
          <a:xfrm>
            <a:off x="2631875" y="2473677"/>
            <a:ext cx="6339405" cy="74550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030A0"/>
              </a:buClr>
              <a:buSzPts val="3600"/>
              <a:buFont typeface="Arial"/>
              <a:buNone/>
            </a:pPr>
            <a:r>
              <a:rPr lang="en-US" sz="2400" b="1" i="0" u="none" strike="noStrike" cap="none">
                <a:solidFill>
                  <a:srgbClr val="F5333F"/>
                </a:solidFill>
                <a:latin typeface="Open Sans"/>
                <a:ea typeface="Open Sans"/>
                <a:cs typeface="Open Sans"/>
                <a:sym typeface="Open Sans"/>
              </a:rPr>
              <a:t>Prolonged (Hours of) Rainfall</a:t>
            </a:r>
            <a:endParaRPr sz="14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7030A0"/>
              </a:buClr>
              <a:buSzPts val="2700"/>
              <a:buFont typeface="Arial"/>
              <a:buNone/>
            </a:pPr>
            <a:r>
              <a:rPr lang="en-US" sz="1800" b="0" i="0" u="none" strike="noStrike" cap="none">
                <a:solidFill>
                  <a:schemeClr val="dk1"/>
                </a:solidFill>
                <a:latin typeface="Open Sans"/>
                <a:ea typeface="Open Sans"/>
                <a:cs typeface="Open Sans"/>
                <a:sym typeface="Open Sans"/>
              </a:rPr>
              <a:t>Example: Guy &amp; Sur</a:t>
            </a:r>
            <a:endParaRPr sz="1400" b="0" i="0" u="none" strike="noStrike" cap="none">
              <a:solidFill>
                <a:srgbClr val="000000"/>
              </a:solidFill>
              <a:latin typeface="Open Sans"/>
              <a:ea typeface="Open Sans"/>
              <a:cs typeface="Open Sans"/>
              <a:sym typeface="Open Sans"/>
            </a:endParaRPr>
          </a:p>
        </p:txBody>
      </p:sp>
      <p:sp>
        <p:nvSpPr>
          <p:cNvPr id="347" name="Google Shape;347;p34"/>
          <p:cNvSpPr txBox="1"/>
          <p:nvPr/>
        </p:nvSpPr>
        <p:spPr>
          <a:xfrm>
            <a:off x="2631875" y="3479001"/>
            <a:ext cx="6339405" cy="65158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030A0"/>
              </a:buClr>
              <a:buSzPts val="3600"/>
              <a:buFont typeface="Arial"/>
              <a:buNone/>
            </a:pPr>
            <a:r>
              <a:rPr lang="en-US" sz="2400" b="1" i="0" u="none" strike="noStrike" cap="none">
                <a:solidFill>
                  <a:srgbClr val="F5333F"/>
                </a:solidFill>
                <a:latin typeface="Open Sans"/>
                <a:ea typeface="Open Sans"/>
                <a:cs typeface="Open Sans"/>
                <a:sym typeface="Open Sans"/>
              </a:rPr>
              <a:t>Poor Drainage</a:t>
            </a:r>
            <a:endParaRPr sz="14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7030A0"/>
              </a:buClr>
              <a:buSzPts val="2700"/>
              <a:buFont typeface="Arial"/>
              <a:buNone/>
            </a:pPr>
            <a:r>
              <a:rPr lang="en-US" sz="1800" b="0" i="0" u="none" strike="noStrike" cap="none">
                <a:solidFill>
                  <a:schemeClr val="dk1"/>
                </a:solidFill>
                <a:latin typeface="Open Sans"/>
                <a:ea typeface="Open Sans"/>
                <a:cs typeface="Open Sans"/>
                <a:sym typeface="Open Sans"/>
              </a:rPr>
              <a:t>Not enough for the amount water</a:t>
            </a:r>
            <a:endParaRPr sz="1400" b="0" i="0" u="none" strike="noStrike" cap="none">
              <a:solidFill>
                <a:srgbClr val="000000"/>
              </a:solidFill>
              <a:latin typeface="Open Sans"/>
              <a:ea typeface="Open Sans"/>
              <a:cs typeface="Open Sans"/>
              <a:sym typeface="Open Sans"/>
            </a:endParaRPr>
          </a:p>
        </p:txBody>
      </p:sp>
      <p:sp>
        <p:nvSpPr>
          <p:cNvPr id="348" name="Google Shape;348;p34"/>
          <p:cNvSpPr txBox="1"/>
          <p:nvPr/>
        </p:nvSpPr>
        <p:spPr>
          <a:xfrm>
            <a:off x="2631874" y="4390403"/>
            <a:ext cx="9325143" cy="74550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030A0"/>
              </a:buClr>
              <a:buSzPts val="3600"/>
              <a:buFont typeface="Arial"/>
              <a:buNone/>
            </a:pPr>
            <a:r>
              <a:rPr lang="en-US" sz="2400" b="1" i="0" u="none" strike="noStrike" cap="none">
                <a:solidFill>
                  <a:srgbClr val="F5333F"/>
                </a:solidFill>
                <a:latin typeface="Open Sans"/>
                <a:ea typeface="Open Sans"/>
                <a:cs typeface="Open Sans"/>
                <a:sym typeface="Open Sans"/>
              </a:rPr>
              <a:t>Ponding</a:t>
            </a:r>
            <a:endParaRPr sz="14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7030A0"/>
              </a:buClr>
              <a:buSzPts val="2700"/>
              <a:buFont typeface="Arial"/>
              <a:buNone/>
            </a:pPr>
            <a:r>
              <a:rPr lang="en-US" sz="1800" b="0" i="0" u="none" strike="noStrike" cap="none">
                <a:solidFill>
                  <a:schemeClr val="dk1"/>
                </a:solidFill>
                <a:latin typeface="Open Sans"/>
                <a:ea typeface="Open Sans"/>
                <a:cs typeface="Open Sans"/>
                <a:sym typeface="Open Sans"/>
              </a:rPr>
              <a:t>Low lying Anse La Raye, Green Bay Antigua, Barrackpore</a:t>
            </a:r>
            <a:endParaRPr sz="1400" b="0" i="0" u="none" strike="noStrike" cap="none">
              <a:solidFill>
                <a:srgbClr val="000000"/>
              </a:solidFill>
              <a:latin typeface="Open Sans"/>
              <a:ea typeface="Open Sans"/>
              <a:cs typeface="Open Sans"/>
              <a:sym typeface="Open Sans"/>
            </a:endParaRPr>
          </a:p>
        </p:txBody>
      </p:sp>
      <p:sp>
        <p:nvSpPr>
          <p:cNvPr id="349" name="Google Shape;349;p34"/>
          <p:cNvSpPr txBox="1"/>
          <p:nvPr/>
        </p:nvSpPr>
        <p:spPr>
          <a:xfrm>
            <a:off x="2631875" y="5395725"/>
            <a:ext cx="7104980" cy="77583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030A0"/>
              </a:buClr>
              <a:buSzPts val="3600"/>
              <a:buFont typeface="Arial"/>
              <a:buNone/>
            </a:pPr>
            <a:r>
              <a:rPr lang="en-US" sz="2400" b="1" i="0" u="none" strike="noStrike" cap="none">
                <a:solidFill>
                  <a:srgbClr val="F5333F"/>
                </a:solidFill>
                <a:latin typeface="Open Sans"/>
                <a:ea typeface="Open Sans"/>
                <a:cs typeface="Open Sans"/>
                <a:sym typeface="Open Sans"/>
              </a:rPr>
              <a:t>Restriction / Blockage Barriers</a:t>
            </a:r>
            <a:endParaRPr sz="14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7030A0"/>
              </a:buClr>
              <a:buSzPts val="2700"/>
              <a:buFont typeface="Arial"/>
              <a:buNone/>
            </a:pPr>
            <a:r>
              <a:rPr lang="en-US" sz="1800" b="0" i="0" u="none" strike="noStrike" cap="none">
                <a:solidFill>
                  <a:schemeClr val="dk1"/>
                </a:solidFill>
                <a:latin typeface="Open Sans"/>
                <a:ea typeface="Open Sans"/>
                <a:cs typeface="Open Sans"/>
                <a:sym typeface="Open Sans"/>
              </a:rPr>
              <a:t>High Tide, Clogged Drains</a:t>
            </a:r>
            <a:endParaRPr sz="1400" b="0" i="0" u="none" strike="noStrike" cap="none">
              <a:solidFill>
                <a:srgbClr val="000000"/>
              </a:solidFill>
              <a:latin typeface="Open Sans"/>
              <a:ea typeface="Open Sans"/>
              <a:cs typeface="Open Sans"/>
              <a:sym typeface="Open Sans"/>
            </a:endParaRPr>
          </a:p>
        </p:txBody>
      </p:sp>
      <p:sp>
        <p:nvSpPr>
          <p:cNvPr id="350" name="Google Shape;350;p34"/>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1" name="Google Shape;351;p34"/>
          <p:cNvSpPr txBox="1"/>
          <p:nvPr/>
        </p:nvSpPr>
        <p:spPr>
          <a:xfrm>
            <a:off x="0" y="66774"/>
            <a:ext cx="12192000" cy="70359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Causes of Flooding</a:t>
            </a:r>
            <a:endParaRPr sz="1200" b="0" i="0" u="none" strike="noStrike" cap="none">
              <a:solidFill>
                <a:srgbClr val="000000"/>
              </a:solidFill>
              <a:latin typeface="Open Sans"/>
              <a:ea typeface="Open Sans"/>
              <a:cs typeface="Open Sans"/>
              <a:sym typeface="Open Sans"/>
            </a:endParaRPr>
          </a:p>
        </p:txBody>
      </p:sp>
      <p:pic>
        <p:nvPicPr>
          <p:cNvPr id="352" name="Google Shape;352;p34" descr="Checkbox Checked with solid fill"/>
          <p:cNvPicPr preferRelativeResize="0"/>
          <p:nvPr/>
        </p:nvPicPr>
        <p:blipFill rotWithShape="1">
          <a:blip r:embed="rId3">
            <a:alphaModFix/>
          </a:blip>
          <a:srcRect/>
          <a:stretch/>
        </p:blipFill>
        <p:spPr>
          <a:xfrm>
            <a:off x="1727200" y="1358067"/>
            <a:ext cx="650240" cy="650240"/>
          </a:xfrm>
          <a:prstGeom prst="rect">
            <a:avLst/>
          </a:prstGeom>
          <a:noFill/>
          <a:ln>
            <a:noFill/>
          </a:ln>
        </p:spPr>
      </p:pic>
      <p:pic>
        <p:nvPicPr>
          <p:cNvPr id="353" name="Google Shape;353;p34" descr="Checkbox Checked with solid fill"/>
          <p:cNvPicPr preferRelativeResize="0"/>
          <p:nvPr/>
        </p:nvPicPr>
        <p:blipFill rotWithShape="1">
          <a:blip r:embed="rId3">
            <a:alphaModFix/>
          </a:blip>
          <a:srcRect/>
          <a:stretch/>
        </p:blipFill>
        <p:spPr>
          <a:xfrm>
            <a:off x="1727200" y="2414707"/>
            <a:ext cx="650240" cy="650240"/>
          </a:xfrm>
          <a:prstGeom prst="rect">
            <a:avLst/>
          </a:prstGeom>
          <a:noFill/>
          <a:ln>
            <a:noFill/>
          </a:ln>
        </p:spPr>
      </p:pic>
      <p:pic>
        <p:nvPicPr>
          <p:cNvPr id="354" name="Google Shape;354;p34" descr="Checkbox Checked with solid fill"/>
          <p:cNvPicPr preferRelativeResize="0"/>
          <p:nvPr/>
        </p:nvPicPr>
        <p:blipFill rotWithShape="1">
          <a:blip r:embed="rId3">
            <a:alphaModFix/>
          </a:blip>
          <a:srcRect/>
          <a:stretch/>
        </p:blipFill>
        <p:spPr>
          <a:xfrm>
            <a:off x="1727200" y="3359587"/>
            <a:ext cx="650240" cy="650240"/>
          </a:xfrm>
          <a:prstGeom prst="rect">
            <a:avLst/>
          </a:prstGeom>
          <a:noFill/>
          <a:ln>
            <a:noFill/>
          </a:ln>
        </p:spPr>
      </p:pic>
      <p:pic>
        <p:nvPicPr>
          <p:cNvPr id="355" name="Google Shape;355;p34" descr="Checkbox Checked with solid fill"/>
          <p:cNvPicPr preferRelativeResize="0"/>
          <p:nvPr/>
        </p:nvPicPr>
        <p:blipFill rotWithShape="1">
          <a:blip r:embed="rId3">
            <a:alphaModFix/>
          </a:blip>
          <a:srcRect/>
          <a:stretch/>
        </p:blipFill>
        <p:spPr>
          <a:xfrm>
            <a:off x="1727200" y="4314627"/>
            <a:ext cx="650240" cy="650240"/>
          </a:xfrm>
          <a:prstGeom prst="rect">
            <a:avLst/>
          </a:prstGeom>
          <a:noFill/>
          <a:ln>
            <a:noFill/>
          </a:ln>
        </p:spPr>
      </p:pic>
      <p:pic>
        <p:nvPicPr>
          <p:cNvPr id="356" name="Google Shape;356;p34" descr="Checkbox Checked with solid fill"/>
          <p:cNvPicPr preferRelativeResize="0"/>
          <p:nvPr/>
        </p:nvPicPr>
        <p:blipFill rotWithShape="1">
          <a:blip r:embed="rId3">
            <a:alphaModFix/>
          </a:blip>
          <a:srcRect/>
          <a:stretch/>
        </p:blipFill>
        <p:spPr>
          <a:xfrm>
            <a:off x="1727200" y="5350947"/>
            <a:ext cx="650240" cy="6502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56" name="Google Shape;556;p36"/>
          <p:cNvSpPr txBox="1"/>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p>
            <a:pPr>
              <a:spcAft>
                <a:spcPts val="600"/>
              </a:spcAft>
              <a:buClr>
                <a:schemeClr val="lt1"/>
              </a:buClr>
              <a:buSzPts val="4400"/>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a:t>
            </a:r>
            <a:endParaRPr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buClr>
                <a:schemeClr val="lt1"/>
              </a:buClr>
              <a:buSzPts val="4400"/>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Before</a:t>
            </a:r>
            <a:endParaRPr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7" name="Google Shape;557;p36"/>
          <p:cNvSpPr txBox="1"/>
          <p:nvPr/>
        </p:nvSpPr>
        <p:spPr>
          <a:xfrm>
            <a:off x="4608402" y="638257"/>
            <a:ext cx="7271946" cy="532449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Arial"/>
                <a:ea typeface="Arial"/>
                <a:cs typeface="Arial"/>
                <a:sym typeface="Arial"/>
              </a:rPr>
              <a:t>Know the flood risk </a:t>
            </a:r>
            <a:r>
              <a:rPr lang="en-US" sz="2000" dirty="0">
                <a:solidFill>
                  <a:schemeClr val="dk1"/>
                </a:solidFill>
                <a:latin typeface="Arial"/>
                <a:ea typeface="Arial"/>
                <a:cs typeface="Arial"/>
                <a:sym typeface="Arial"/>
              </a:rPr>
              <a:t>and the elevation of the area.</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Arial"/>
                <a:ea typeface="Arial"/>
                <a:cs typeface="Arial"/>
                <a:sym typeface="Arial"/>
              </a:rPr>
              <a:t>Prepare a </a:t>
            </a:r>
            <a:r>
              <a:rPr lang="en-US" sz="2000" b="1" dirty="0">
                <a:solidFill>
                  <a:srgbClr val="E42D38"/>
                </a:solidFill>
                <a:latin typeface="Arial"/>
                <a:ea typeface="Arial"/>
                <a:cs typeface="Arial"/>
                <a:sym typeface="Arial"/>
              </a:rPr>
              <a:t>home flood evacuation</a:t>
            </a:r>
            <a:r>
              <a:rPr lang="en-US" sz="2000" dirty="0">
                <a:solidFill>
                  <a:schemeClr val="dk1"/>
                </a:solidFill>
                <a:latin typeface="Arial"/>
                <a:ea typeface="Arial"/>
                <a:cs typeface="Arial"/>
                <a:sym typeface="Arial"/>
              </a:rPr>
              <a:t> or escape plan.</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Arial"/>
                <a:ea typeface="Arial"/>
                <a:cs typeface="Arial"/>
                <a:sym typeface="Arial"/>
              </a:rPr>
              <a:t>Keep insurance papers, important documents, and other valuables </a:t>
            </a:r>
            <a:r>
              <a:rPr lang="en-US" sz="2000" b="1" dirty="0">
                <a:solidFill>
                  <a:srgbClr val="E42D38"/>
                </a:solidFill>
                <a:latin typeface="Arial"/>
                <a:ea typeface="Arial"/>
                <a:cs typeface="Arial"/>
                <a:sym typeface="Arial"/>
              </a:rPr>
              <a:t>in a safe-deposit box or in a waterproof bag.</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Arial"/>
                <a:ea typeface="Arial"/>
                <a:cs typeface="Arial"/>
                <a:sym typeface="Arial"/>
              </a:rPr>
              <a:t>Have a family plan </a:t>
            </a:r>
            <a:r>
              <a:rPr lang="en-US" sz="2000" dirty="0">
                <a:solidFill>
                  <a:schemeClr val="dk1"/>
                </a:solidFill>
                <a:latin typeface="Arial"/>
                <a:ea typeface="Arial"/>
                <a:cs typeface="Arial"/>
                <a:sym typeface="Arial"/>
              </a:rPr>
              <a:t>and choose a safe area in advance.</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Arial"/>
                <a:ea typeface="Arial"/>
                <a:cs typeface="Arial"/>
                <a:sym typeface="Arial"/>
              </a:rPr>
              <a:t>Have a portable radio, flashlight, and </a:t>
            </a:r>
            <a:r>
              <a:rPr lang="en-US" sz="2000" b="1" dirty="0">
                <a:solidFill>
                  <a:srgbClr val="E42D38"/>
                </a:solidFill>
                <a:latin typeface="Arial"/>
                <a:ea typeface="Arial"/>
                <a:cs typeface="Arial"/>
                <a:sym typeface="Arial"/>
              </a:rPr>
              <a:t>emergency supplies.</a:t>
            </a:r>
            <a:endParaRPr sz="20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Arial"/>
                <a:ea typeface="Arial"/>
                <a:cs typeface="Arial"/>
                <a:sym typeface="Arial"/>
              </a:rPr>
              <a:t>Stock up </a:t>
            </a:r>
            <a:r>
              <a:rPr lang="en-US" sz="2000" dirty="0">
                <a:solidFill>
                  <a:schemeClr val="dk1"/>
                </a:solidFill>
                <a:latin typeface="Arial"/>
                <a:ea typeface="Arial"/>
                <a:cs typeface="Arial"/>
                <a:sym typeface="Arial"/>
              </a:rPr>
              <a:t>on sandbags.</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Arial"/>
                <a:ea typeface="Arial"/>
                <a:cs typeface="Arial"/>
                <a:sym typeface="Arial"/>
              </a:rPr>
              <a:t>Move furniture and other items </a:t>
            </a:r>
            <a:r>
              <a:rPr lang="en-US" sz="2000" b="1" dirty="0">
                <a:solidFill>
                  <a:srgbClr val="E42D38"/>
                </a:solidFill>
                <a:latin typeface="Arial"/>
                <a:ea typeface="Arial"/>
                <a:cs typeface="Arial"/>
                <a:sym typeface="Arial"/>
              </a:rPr>
              <a:t>to higher levels.</a:t>
            </a:r>
            <a:endParaRPr sz="2000" dirty="0"/>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Arial"/>
                <a:ea typeface="Arial"/>
                <a:cs typeface="Arial"/>
                <a:sym typeface="Arial"/>
              </a:rPr>
              <a:t>Listen to radio or TV </a:t>
            </a:r>
            <a:r>
              <a:rPr lang="en-US" sz="2000" dirty="0">
                <a:solidFill>
                  <a:schemeClr val="dk1"/>
                </a:solidFill>
                <a:latin typeface="Arial"/>
                <a:ea typeface="Arial"/>
                <a:cs typeface="Arial"/>
                <a:sym typeface="Arial"/>
              </a:rPr>
              <a:t>for up-to-the-minute information from officials.</a:t>
            </a:r>
            <a:endParaRPr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8" name="Google Shape;568;p37"/>
          <p:cNvSpPr txBox="1"/>
          <p:nvPr/>
        </p:nvSpPr>
        <p:spPr>
          <a:xfrm>
            <a:off x="1143695" y="670915"/>
            <a:ext cx="1890714" cy="4494629"/>
          </a:xfrm>
          <a:prstGeom prst="rect">
            <a:avLst/>
          </a:prstGeom>
          <a:noFill/>
          <a:ln>
            <a:noFill/>
          </a:ln>
        </p:spPr>
        <p:txBody>
          <a:bodyPr spcFirstLastPara="1" wrap="square" lIns="91425" tIns="45700" rIns="91425" bIns="45700" anchor="ctr" anchorCtr="0">
            <a:noAutofit/>
          </a:bodyPr>
          <a:lstStyle/>
          <a:p>
            <a:pPr marL="0" lvl="0" indent="0">
              <a:spcAft>
                <a:spcPts val="600"/>
              </a:spcAft>
              <a:buClr>
                <a:schemeClr val="lt1"/>
              </a:buClr>
              <a:buSzPts val="4400"/>
              <a:buFont typeface="Arial"/>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a:t>
            </a:r>
            <a:endParaRPr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lvl="0" indent="0">
              <a:spcAft>
                <a:spcPts val="600"/>
              </a:spcAft>
              <a:buClr>
                <a:schemeClr val="lt1"/>
              </a:buClr>
              <a:buSzPts val="44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During</a:t>
            </a:r>
            <a:endParaRPr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9" name="Google Shape;569;p37"/>
          <p:cNvSpPr txBox="1"/>
          <p:nvPr/>
        </p:nvSpPr>
        <p:spPr>
          <a:xfrm>
            <a:off x="4608402" y="900412"/>
            <a:ext cx="7271946" cy="47089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Use telephones only </a:t>
            </a: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for life-threatening emergencies.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Evacuate, if necessary,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and follow instructions.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Do not walk or drive</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through flood waters.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Stay off bridge</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 where water is covering them.</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Heed barricades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blocking roads.</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Keep away from waterways during heavy rain</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If you are in a valley area and hear a warning, get to high ground immediately.</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rgbClr val="E42D38"/>
              </a:buClr>
              <a:buSzPts val="1800"/>
              <a:buFont typeface="Noto Sans Symbols"/>
              <a:buNone/>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0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Keep out</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of storm drains and gullies.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0" name="Google Shape;580;p38"/>
          <p:cNvSpPr txBox="1"/>
          <p:nvPr/>
        </p:nvSpPr>
        <p:spPr>
          <a:xfrm>
            <a:off x="1143695" y="638257"/>
            <a:ext cx="1890714" cy="4494629"/>
          </a:xfrm>
          <a:prstGeom prst="rect">
            <a:avLst/>
          </a:prstGeom>
          <a:noFill/>
          <a:ln>
            <a:noFill/>
          </a:ln>
        </p:spPr>
        <p:txBody>
          <a:bodyPr spcFirstLastPara="1" wrap="square" lIns="91425" tIns="45700" rIns="91425" bIns="45700" anchor="ctr" anchorCtr="0">
            <a:noAutofit/>
          </a:bodyPr>
          <a:lstStyle/>
          <a:p>
            <a:pPr>
              <a:spcAft>
                <a:spcPts val="600"/>
              </a:spcAft>
              <a:buClr>
                <a:schemeClr val="lt1"/>
              </a:buClr>
              <a:buSzPts val="4400"/>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a:t>
            </a:r>
            <a:endParaRPr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buClr>
                <a:schemeClr val="lt1"/>
              </a:buClr>
              <a:buSzPts val="4400"/>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After</a:t>
            </a:r>
            <a:endParaRPr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1" name="Google Shape;581;p38"/>
          <p:cNvSpPr txBox="1"/>
          <p:nvPr/>
        </p:nvSpPr>
        <p:spPr>
          <a:xfrm>
            <a:off x="4532202" y="839954"/>
            <a:ext cx="7271946" cy="550916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E42D38"/>
              </a:buClr>
              <a:buSzPts val="18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Listen to a portable radio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for information from officials</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Boil drinking water</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before using (rolling boil for 10 minutes).</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Use a flashlight to check for damage</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including gas, water, and electrical lines and appliances.</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If you smell gas or if there is a fire, </a:t>
            </a: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turn off the main gas valve.</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Switch off individual circuit breakers (or unscrew individual fuses), then switch off the main circuit breaker (or unscrew the main fuse).</a:t>
            </a:r>
            <a:endParaRPr sz="2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E42D38"/>
              </a:buClr>
              <a:buSzPts val="1800"/>
              <a:buFont typeface="Noto Sans Symbols"/>
              <a:buChar char="✔"/>
            </a:pPr>
            <a:r>
              <a:rPr lang="en-US" sz="2200" b="1" dirty="0">
                <a:solidFill>
                  <a:srgbClr val="E42D38"/>
                </a:solidFill>
                <a:latin typeface="Open sans" panose="020B0606030504020204" pitchFamily="34" charset="0"/>
                <a:ea typeface="Open sans" panose="020B0606030504020204" pitchFamily="34" charset="0"/>
                <a:cs typeface="Open sans" panose="020B0606030504020204" pitchFamily="34" charset="0"/>
                <a:sym typeface="Arial"/>
              </a:rPr>
              <a:t>Stay out</a:t>
            </a:r>
            <a:r>
              <a:rPr lang="en-US" sz="2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of the disaster area.</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1"/>
          <p:cNvSpPr/>
          <p:nvPr/>
        </p:nvSpPr>
        <p:spPr>
          <a:xfrm>
            <a:off x="7030106" y="1004719"/>
            <a:ext cx="5161893" cy="1485070"/>
          </a:xfrm>
          <a:prstGeom prst="leftArrow">
            <a:avLst>
              <a:gd name="adj1" fmla="val 50000"/>
              <a:gd name="adj2" fmla="val 50000"/>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2" name="Google Shape;362;p61" descr="A large number of fish in the water&#10;&#10;Description automatically generated"/>
          <p:cNvPicPr preferRelativeResize="0"/>
          <p:nvPr/>
        </p:nvPicPr>
        <p:blipFill rotWithShape="1">
          <a:blip r:embed="rId3">
            <a:alphaModFix/>
          </a:blip>
          <a:srcRect/>
          <a:stretch/>
        </p:blipFill>
        <p:spPr>
          <a:xfrm>
            <a:off x="0" y="546262"/>
            <a:ext cx="7030107" cy="4249258"/>
          </a:xfrm>
          <a:prstGeom prst="rect">
            <a:avLst/>
          </a:prstGeom>
          <a:noFill/>
          <a:ln>
            <a:noFill/>
          </a:ln>
        </p:spPr>
      </p:pic>
      <p:pic>
        <p:nvPicPr>
          <p:cNvPr id="363" name="Google Shape;363;p61" descr="A group of people in white protective suits on a beach&#10;&#10;Description automatically generated"/>
          <p:cNvPicPr preferRelativeResize="0"/>
          <p:nvPr/>
        </p:nvPicPr>
        <p:blipFill rotWithShape="1">
          <a:blip r:embed="rId4">
            <a:alphaModFix/>
          </a:blip>
          <a:srcRect/>
          <a:stretch/>
        </p:blipFill>
        <p:spPr>
          <a:xfrm>
            <a:off x="5161893" y="2975236"/>
            <a:ext cx="7030107" cy="3882764"/>
          </a:xfrm>
          <a:prstGeom prst="rect">
            <a:avLst/>
          </a:prstGeom>
          <a:noFill/>
          <a:ln>
            <a:noFill/>
          </a:ln>
        </p:spPr>
      </p:pic>
      <p:sp>
        <p:nvSpPr>
          <p:cNvPr id="364" name="Google Shape;364;p61"/>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61"/>
          <p:cNvSpPr txBox="1"/>
          <p:nvPr/>
        </p:nvSpPr>
        <p:spPr>
          <a:xfrm>
            <a:off x="-81281" y="94543"/>
            <a:ext cx="12273279" cy="61665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Man-made Hazards</a:t>
            </a:r>
            <a:endParaRPr sz="3200" b="0" i="0" u="none" strike="noStrike" cap="none">
              <a:solidFill>
                <a:srgbClr val="000000"/>
              </a:solidFill>
              <a:latin typeface="Open Sans"/>
              <a:ea typeface="Open Sans"/>
              <a:cs typeface="Open Sans"/>
              <a:sym typeface="Open Sans"/>
            </a:endParaRPr>
          </a:p>
        </p:txBody>
      </p:sp>
      <p:sp>
        <p:nvSpPr>
          <p:cNvPr id="366" name="Google Shape;366;p61"/>
          <p:cNvSpPr txBox="1"/>
          <p:nvPr/>
        </p:nvSpPr>
        <p:spPr>
          <a:xfrm>
            <a:off x="7420302" y="1490166"/>
            <a:ext cx="4466898" cy="8790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i="0" u="none" strike="noStrike" cap="none">
                <a:solidFill>
                  <a:schemeClr val="lt1"/>
                </a:solidFill>
                <a:latin typeface="Open Sans"/>
                <a:ea typeface="Open Sans"/>
                <a:cs typeface="Open Sans"/>
                <a:sym typeface="Open Sans"/>
              </a:rPr>
              <a:t>Fish kill in Jamaica due to pollutants </a:t>
            </a:r>
            <a:endParaRPr/>
          </a:p>
          <a:p>
            <a:pPr marL="342900" marR="0" lvl="0" indent="-215900" algn="ctr" rtl="0">
              <a:lnSpc>
                <a:spcPct val="150000"/>
              </a:lnSpc>
              <a:spcBef>
                <a:spcPts val="0"/>
              </a:spcBef>
              <a:spcAft>
                <a:spcPts val="0"/>
              </a:spcAft>
              <a:buClr>
                <a:schemeClr val="lt1"/>
              </a:buClr>
              <a:buSzPts val="2000"/>
              <a:buFont typeface="Noto Sans Symbols"/>
              <a:buNone/>
            </a:pPr>
            <a:endParaRPr sz="1800" b="1" i="0" u="none" strike="noStrike" cap="none">
              <a:solidFill>
                <a:schemeClr val="lt1"/>
              </a:solidFill>
              <a:latin typeface="Open Sans"/>
              <a:ea typeface="Open Sans"/>
              <a:cs typeface="Open Sans"/>
              <a:sym typeface="Open Sans"/>
            </a:endParaRPr>
          </a:p>
        </p:txBody>
      </p:sp>
      <p:sp>
        <p:nvSpPr>
          <p:cNvPr id="367" name="Google Shape;367;p61"/>
          <p:cNvSpPr/>
          <p:nvPr/>
        </p:nvSpPr>
        <p:spPr>
          <a:xfrm rot="10800000">
            <a:off x="0" y="5140826"/>
            <a:ext cx="5161893" cy="1485070"/>
          </a:xfrm>
          <a:prstGeom prst="leftArrow">
            <a:avLst>
              <a:gd name="adj1" fmla="val 50000"/>
              <a:gd name="adj2" fmla="val 50000"/>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61"/>
          <p:cNvSpPr txBox="1"/>
          <p:nvPr/>
        </p:nvSpPr>
        <p:spPr>
          <a:xfrm>
            <a:off x="1635867" y="5622104"/>
            <a:ext cx="2601973" cy="8790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i="0" u="none" strike="noStrike" cap="none">
                <a:solidFill>
                  <a:schemeClr val="lt1"/>
                </a:solidFill>
                <a:latin typeface="Open Sans"/>
                <a:ea typeface="Open Sans"/>
                <a:cs typeface="Open Sans"/>
                <a:sym typeface="Open Sans"/>
              </a:rPr>
              <a:t>Oil spill in Tobago</a:t>
            </a:r>
            <a:endParaRPr/>
          </a:p>
          <a:p>
            <a:pPr marL="342900" marR="0" lvl="0" indent="-215900" algn="ctr" rtl="0">
              <a:lnSpc>
                <a:spcPct val="150000"/>
              </a:lnSpc>
              <a:spcBef>
                <a:spcPts val="0"/>
              </a:spcBef>
              <a:spcAft>
                <a:spcPts val="0"/>
              </a:spcAft>
              <a:buClr>
                <a:schemeClr val="lt1"/>
              </a:buClr>
              <a:buSzPts val="2000"/>
              <a:buFont typeface="Noto Sans Symbols"/>
              <a:buNone/>
            </a:pPr>
            <a:endParaRPr sz="1800" b="1" i="0" u="none" strike="noStrike" cap="none">
              <a:solidFill>
                <a:schemeClr val="lt1"/>
              </a:solidFill>
              <a:latin typeface="Open Sans"/>
              <a:ea typeface="Open Sans"/>
              <a:cs typeface="Open Sans"/>
              <a:sym typeface="Open Sans"/>
            </a:endParaRPr>
          </a:p>
        </p:txBody>
      </p:sp>
      <p:sp>
        <p:nvSpPr>
          <p:cNvPr id="369" name="Google Shape;369;p61"/>
          <p:cNvSpPr/>
          <p:nvPr/>
        </p:nvSpPr>
        <p:spPr>
          <a:xfrm rot="5400000">
            <a:off x="4144094" y="3971988"/>
            <a:ext cx="3882764" cy="1889260"/>
          </a:xfrm>
          <a:prstGeom prst="corner">
            <a:avLst>
              <a:gd name="adj1" fmla="val 3977"/>
              <a:gd name="adj2" fmla="val 4129"/>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8" descr="A red building next to a rocky hill&#10;&#10;Description automatically generated"/>
          <p:cNvPicPr preferRelativeResize="0"/>
          <p:nvPr/>
        </p:nvPicPr>
        <p:blipFill rotWithShape="1">
          <a:blip r:embed="rId3">
            <a:alphaModFix/>
          </a:blip>
          <a:srcRect/>
          <a:stretch/>
        </p:blipFill>
        <p:spPr>
          <a:xfrm>
            <a:off x="0" y="-5347"/>
            <a:ext cx="12192000" cy="6858000"/>
          </a:xfrm>
          <a:prstGeom prst="rect">
            <a:avLst/>
          </a:prstGeom>
          <a:noFill/>
          <a:ln>
            <a:noFill/>
          </a:ln>
        </p:spPr>
      </p:pic>
      <p:sp>
        <p:nvSpPr>
          <p:cNvPr id="376" name="Google Shape;376;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7" name="Google Shape;377;p8"/>
          <p:cNvSpPr txBox="1"/>
          <p:nvPr/>
        </p:nvSpPr>
        <p:spPr>
          <a:xfrm>
            <a:off x="399872" y="3404058"/>
            <a:ext cx="2998784"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Open Sans"/>
                <a:ea typeface="Open Sans"/>
                <a:cs typeface="Open Sans"/>
                <a:sym typeface="Open Sans"/>
              </a:rPr>
              <a:t>Conditions that increase risk to hazard impacts.</a:t>
            </a:r>
            <a:endParaRPr sz="2800" b="0" i="0" u="none" strike="noStrike" cap="none">
              <a:solidFill>
                <a:schemeClr val="dk1"/>
              </a:solidFill>
              <a:latin typeface="Open Sans"/>
              <a:ea typeface="Open Sans"/>
              <a:cs typeface="Open Sans"/>
              <a:sym typeface="Open Sans"/>
            </a:endParaRPr>
          </a:p>
          <a:p>
            <a:pPr marL="0" marR="0" lvl="0" indent="0" algn="l" rtl="0">
              <a:lnSpc>
                <a:spcPct val="150000"/>
              </a:lnSpc>
              <a:spcBef>
                <a:spcPts val="1000"/>
              </a:spcBef>
              <a:spcAft>
                <a:spcPts val="0"/>
              </a:spcAft>
              <a:buClr>
                <a:schemeClr val="dk1"/>
              </a:buClr>
              <a:buSzPts val="2400"/>
              <a:buFont typeface="Arial"/>
              <a:buNone/>
            </a:pPr>
            <a:endParaRPr sz="2400" b="0" i="0" u="none" strike="noStrike" cap="none">
              <a:solidFill>
                <a:schemeClr val="lt1"/>
              </a:solidFill>
              <a:latin typeface="Open Sans"/>
              <a:ea typeface="Open Sans"/>
              <a:cs typeface="Open Sans"/>
              <a:sym typeface="Open Sans"/>
            </a:endParaRPr>
          </a:p>
        </p:txBody>
      </p:sp>
      <p:sp>
        <p:nvSpPr>
          <p:cNvPr id="378" name="Google Shape;378;p8"/>
          <p:cNvSpPr txBox="1"/>
          <p:nvPr/>
        </p:nvSpPr>
        <p:spPr>
          <a:xfrm>
            <a:off x="325120" y="1861190"/>
            <a:ext cx="374033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rgbClr val="F5333F"/>
                </a:solidFill>
                <a:latin typeface="Open Sans"/>
                <a:ea typeface="Open Sans"/>
                <a:cs typeface="Open Sans"/>
                <a:sym typeface="Open Sans"/>
              </a:rPr>
              <a:t>What Is</a:t>
            </a:r>
            <a:endParaRPr sz="4000" b="0" i="0" u="none" strike="noStrike" cap="none">
              <a:solidFill>
                <a:srgbClr val="F5333F"/>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rgbClr val="F5333F"/>
                </a:solidFill>
                <a:latin typeface="Open Sans"/>
                <a:ea typeface="Open Sans"/>
                <a:cs typeface="Open Sans"/>
                <a:sym typeface="Open Sans"/>
              </a:rPr>
              <a:t>Vulnerability?</a:t>
            </a:r>
            <a:endParaRPr sz="4000" b="0" i="0" u="none" strike="noStrike" cap="none">
              <a:solidFill>
                <a:srgbClr val="F5333F"/>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9" descr="A picture containing person, outdoor, grass, woman&#10;&#10;Description automatically generated"/>
          <p:cNvPicPr preferRelativeResize="0"/>
          <p:nvPr/>
        </p:nvPicPr>
        <p:blipFill rotWithShape="1">
          <a:blip r:embed="rId3">
            <a:alphaModFix/>
          </a:blip>
          <a:srcRect r="6152"/>
          <a:stretch/>
        </p:blipFill>
        <p:spPr>
          <a:xfrm>
            <a:off x="8123927" y="3932"/>
            <a:ext cx="4068073" cy="2871510"/>
          </a:xfrm>
          <a:prstGeom prst="rect">
            <a:avLst/>
          </a:prstGeom>
          <a:noFill/>
          <a:ln>
            <a:noFill/>
          </a:ln>
        </p:spPr>
      </p:pic>
      <p:sp>
        <p:nvSpPr>
          <p:cNvPr id="385" name="Google Shape;385;p9"/>
          <p:cNvSpPr/>
          <p:nvPr/>
        </p:nvSpPr>
        <p:spPr>
          <a:xfrm>
            <a:off x="8123057" y="2876713"/>
            <a:ext cx="4077803" cy="55663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6" name="Google Shape;386;p9" descr="A dirty old room&#10;&#10;Description automatically generated"/>
          <p:cNvPicPr preferRelativeResize="0"/>
          <p:nvPr/>
        </p:nvPicPr>
        <p:blipFill rotWithShape="1">
          <a:blip r:embed="rId4">
            <a:alphaModFix/>
          </a:blip>
          <a:srcRect r="6152"/>
          <a:stretch/>
        </p:blipFill>
        <p:spPr>
          <a:xfrm>
            <a:off x="8120439" y="3429000"/>
            <a:ext cx="4068073" cy="3425068"/>
          </a:xfrm>
          <a:prstGeom prst="rect">
            <a:avLst/>
          </a:prstGeom>
          <a:noFill/>
          <a:ln>
            <a:noFill/>
          </a:ln>
        </p:spPr>
      </p:pic>
      <p:sp>
        <p:nvSpPr>
          <p:cNvPr id="387" name="Google Shape;387;p9"/>
          <p:cNvSpPr/>
          <p:nvPr/>
        </p:nvSpPr>
        <p:spPr>
          <a:xfrm>
            <a:off x="8119569" y="6311926"/>
            <a:ext cx="4068944" cy="55663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8" name="Google Shape;388;p9" descr="A picture containing indoor, table, desk, small&#10;&#10;Description automatically generated"/>
          <p:cNvPicPr preferRelativeResize="0"/>
          <p:nvPr/>
        </p:nvPicPr>
        <p:blipFill rotWithShape="1">
          <a:blip r:embed="rId5">
            <a:alphaModFix/>
          </a:blip>
          <a:srcRect/>
          <a:stretch/>
        </p:blipFill>
        <p:spPr>
          <a:xfrm>
            <a:off x="3788852" y="3429001"/>
            <a:ext cx="4331587" cy="3425068"/>
          </a:xfrm>
          <a:prstGeom prst="rect">
            <a:avLst/>
          </a:prstGeom>
          <a:noFill/>
          <a:ln>
            <a:noFill/>
          </a:ln>
        </p:spPr>
      </p:pic>
      <p:sp>
        <p:nvSpPr>
          <p:cNvPr id="389" name="Google Shape;389;p9"/>
          <p:cNvSpPr/>
          <p:nvPr/>
        </p:nvSpPr>
        <p:spPr>
          <a:xfrm>
            <a:off x="4191090" y="6311926"/>
            <a:ext cx="3929349" cy="55663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9" descr="A group of people looking at the camera&#10;&#10;Description automatically generated"/>
          <p:cNvPicPr preferRelativeResize="0"/>
          <p:nvPr/>
        </p:nvPicPr>
        <p:blipFill rotWithShape="1">
          <a:blip r:embed="rId6">
            <a:alphaModFix/>
          </a:blip>
          <a:srcRect/>
          <a:stretch/>
        </p:blipFill>
        <p:spPr>
          <a:xfrm>
            <a:off x="3788852" y="-5347"/>
            <a:ext cx="4335075" cy="2890052"/>
          </a:xfrm>
          <a:prstGeom prst="rect">
            <a:avLst/>
          </a:prstGeom>
          <a:noFill/>
          <a:ln>
            <a:noFill/>
          </a:ln>
        </p:spPr>
      </p:pic>
      <p:sp>
        <p:nvSpPr>
          <p:cNvPr id="391" name="Google Shape;391;p9"/>
          <p:cNvSpPr/>
          <p:nvPr/>
        </p:nvSpPr>
        <p:spPr>
          <a:xfrm>
            <a:off x="4194578" y="2876713"/>
            <a:ext cx="3929349" cy="556632"/>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p9"/>
          <p:cNvSpPr txBox="1"/>
          <p:nvPr/>
        </p:nvSpPr>
        <p:spPr>
          <a:xfrm>
            <a:off x="4710212" y="2954994"/>
            <a:ext cx="289808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Open Sans"/>
                <a:ea typeface="Open Sans"/>
                <a:cs typeface="Open Sans"/>
                <a:sym typeface="Open Sans"/>
              </a:rPr>
              <a:t>Social Vulnerability </a:t>
            </a:r>
            <a:endParaRPr sz="1600" b="0" i="0" u="none" strike="noStrike" cap="none">
              <a:solidFill>
                <a:schemeClr val="lt1"/>
              </a:solidFill>
              <a:latin typeface="Open Sans"/>
              <a:ea typeface="Open Sans"/>
              <a:cs typeface="Open Sans"/>
              <a:sym typeface="Open Sans"/>
            </a:endParaRPr>
          </a:p>
        </p:txBody>
      </p:sp>
      <p:sp>
        <p:nvSpPr>
          <p:cNvPr id="393" name="Google Shape;393;p9"/>
          <p:cNvSpPr txBox="1"/>
          <p:nvPr/>
        </p:nvSpPr>
        <p:spPr>
          <a:xfrm>
            <a:off x="4570855" y="6367801"/>
            <a:ext cx="316894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Open Sans"/>
                <a:ea typeface="Open Sans"/>
                <a:cs typeface="Open Sans"/>
                <a:sym typeface="Open Sans"/>
              </a:rPr>
              <a:t>Economic  Vulnerability </a:t>
            </a:r>
            <a:endParaRPr sz="1600" b="0" i="0" u="none" strike="noStrike" cap="none">
              <a:solidFill>
                <a:schemeClr val="lt1"/>
              </a:solidFill>
              <a:latin typeface="Open Sans"/>
              <a:ea typeface="Open Sans"/>
              <a:cs typeface="Open Sans"/>
              <a:sym typeface="Open Sans"/>
            </a:endParaRPr>
          </a:p>
        </p:txBody>
      </p:sp>
      <p:sp>
        <p:nvSpPr>
          <p:cNvPr id="394" name="Google Shape;394;p9"/>
          <p:cNvSpPr txBox="1"/>
          <p:nvPr/>
        </p:nvSpPr>
        <p:spPr>
          <a:xfrm>
            <a:off x="8588537" y="6373059"/>
            <a:ext cx="328832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Open Sans"/>
                <a:ea typeface="Open Sans"/>
                <a:cs typeface="Open Sans"/>
                <a:sym typeface="Open Sans"/>
              </a:rPr>
              <a:t>Physical  Vulnerability </a:t>
            </a:r>
            <a:endParaRPr sz="1600" b="0" i="0" u="none" strike="noStrike" cap="none">
              <a:solidFill>
                <a:schemeClr val="lt1"/>
              </a:solidFill>
              <a:latin typeface="Open Sans"/>
              <a:ea typeface="Open Sans"/>
              <a:cs typeface="Open Sans"/>
              <a:sym typeface="Open Sans"/>
            </a:endParaRPr>
          </a:p>
        </p:txBody>
      </p:sp>
      <p:sp>
        <p:nvSpPr>
          <p:cNvPr id="395" name="Google Shape;395;p9"/>
          <p:cNvSpPr txBox="1"/>
          <p:nvPr/>
        </p:nvSpPr>
        <p:spPr>
          <a:xfrm>
            <a:off x="8328144" y="2954994"/>
            <a:ext cx="365876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1800" b="1" i="0" u="none" strike="noStrike" cap="none">
                <a:solidFill>
                  <a:schemeClr val="lt1"/>
                </a:solidFill>
                <a:latin typeface="Open Sans"/>
                <a:ea typeface="Open Sans"/>
                <a:cs typeface="Open Sans"/>
                <a:sym typeface="Open Sans"/>
              </a:rPr>
              <a:t>Environmental  Vulnerability </a:t>
            </a:r>
            <a:endParaRPr sz="1600" b="0" i="0" u="none" strike="noStrike" cap="none">
              <a:solidFill>
                <a:schemeClr val="lt1"/>
              </a:solidFill>
              <a:latin typeface="Open Sans"/>
              <a:ea typeface="Open Sans"/>
              <a:cs typeface="Open Sans"/>
              <a:sym typeface="Open Sans"/>
            </a:endParaRPr>
          </a:p>
        </p:txBody>
      </p:sp>
      <p:sp>
        <p:nvSpPr>
          <p:cNvPr id="396" name="Google Shape;396;p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7" name="Google Shape;397;p9"/>
          <p:cNvSpPr txBox="1"/>
          <p:nvPr/>
        </p:nvSpPr>
        <p:spPr>
          <a:xfrm>
            <a:off x="416560" y="2222792"/>
            <a:ext cx="351681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rgbClr val="F5333F"/>
                </a:solidFill>
                <a:latin typeface="Open Sans"/>
                <a:ea typeface="Open Sans"/>
                <a:cs typeface="Open Sans"/>
                <a:sym typeface="Open Sans"/>
              </a:rPr>
              <a:t>Types of Vulnerability</a:t>
            </a:r>
            <a:endParaRPr sz="4000" b="0" i="0" u="none" strike="noStrike" cap="none">
              <a:solidFill>
                <a:srgbClr val="F5333F"/>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63"/>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0" name="Google Shape;410;p63"/>
          <p:cNvSpPr/>
          <p:nvPr/>
        </p:nvSpPr>
        <p:spPr>
          <a:xfrm>
            <a:off x="-2228" y="0"/>
            <a:ext cx="12192000"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1" name="Google Shape;411;p63" descr="A group of houses on a hill&#10;&#10;Description automatically generated"/>
          <p:cNvPicPr preferRelativeResize="0"/>
          <p:nvPr/>
        </p:nvPicPr>
        <p:blipFill rotWithShape="1">
          <a:blip r:embed="rId3">
            <a:alphaModFix/>
          </a:blip>
          <a:srcRect t="11281" r="-2" b="6654"/>
          <a:stretch/>
        </p:blipFill>
        <p:spPr>
          <a:xfrm>
            <a:off x="198739" y="171717"/>
            <a:ext cx="5804105" cy="3167426"/>
          </a:xfrm>
          <a:prstGeom prst="rect">
            <a:avLst/>
          </a:prstGeom>
          <a:noFill/>
          <a:ln>
            <a:noFill/>
          </a:ln>
        </p:spPr>
      </p:pic>
      <p:pic>
        <p:nvPicPr>
          <p:cNvPr id="412" name="Google Shape;412;p63" descr="A person and a child playing in a river&#10;&#10;Description automatically generated"/>
          <p:cNvPicPr preferRelativeResize="0"/>
          <p:nvPr/>
        </p:nvPicPr>
        <p:blipFill rotWithShape="1">
          <a:blip r:embed="rId4">
            <a:alphaModFix/>
          </a:blip>
          <a:srcRect t="4230" r="2" b="13619"/>
          <a:stretch/>
        </p:blipFill>
        <p:spPr>
          <a:xfrm>
            <a:off x="6195373" y="171717"/>
            <a:ext cx="5797883" cy="3167426"/>
          </a:xfrm>
          <a:prstGeom prst="rect">
            <a:avLst/>
          </a:prstGeom>
          <a:noFill/>
          <a:ln>
            <a:noFill/>
          </a:ln>
        </p:spPr>
      </p:pic>
      <p:pic>
        <p:nvPicPr>
          <p:cNvPr id="413" name="Google Shape;413;p63" descr="A road with a car on the side&#10;&#10;Description automatically generated"/>
          <p:cNvPicPr preferRelativeResize="0"/>
          <p:nvPr/>
        </p:nvPicPr>
        <p:blipFill rotWithShape="1">
          <a:blip r:embed="rId5">
            <a:alphaModFix/>
          </a:blip>
          <a:srcRect r="-2" b="14542"/>
          <a:stretch/>
        </p:blipFill>
        <p:spPr>
          <a:xfrm>
            <a:off x="198739" y="3510857"/>
            <a:ext cx="5804105" cy="3167425"/>
          </a:xfrm>
          <a:prstGeom prst="rect">
            <a:avLst/>
          </a:prstGeom>
          <a:noFill/>
          <a:ln>
            <a:noFill/>
          </a:ln>
        </p:spPr>
      </p:pic>
      <p:pic>
        <p:nvPicPr>
          <p:cNvPr id="414" name="Google Shape;414;p63" descr="A forest with trees and a forest floor&#10;&#10;Description automatically generated with low confidence"/>
          <p:cNvPicPr preferRelativeResize="0"/>
          <p:nvPr/>
        </p:nvPicPr>
        <p:blipFill rotWithShape="1">
          <a:blip r:embed="rId6">
            <a:alphaModFix/>
          </a:blip>
          <a:srcRect t="1615" r="2" b="12839"/>
          <a:stretch/>
        </p:blipFill>
        <p:spPr>
          <a:xfrm>
            <a:off x="6195372" y="3510858"/>
            <a:ext cx="5797883" cy="31674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p:nvPr/>
        </p:nvSpPr>
        <p:spPr>
          <a:xfrm>
            <a:off x="227366" y="2162908"/>
            <a:ext cx="3723371" cy="17879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rgbClr val="F5333F"/>
                </a:solidFill>
                <a:latin typeface="Open Sans"/>
                <a:ea typeface="Open Sans"/>
                <a:cs typeface="Open Sans"/>
                <a:sym typeface="Open Sans"/>
              </a:rPr>
              <a:t>The Disaster Management Cycle</a:t>
            </a:r>
            <a:endParaRPr sz="4000" b="0" i="0" u="none" strike="noStrike" cap="none">
              <a:solidFill>
                <a:srgbClr val="F5333F"/>
              </a:solidFill>
              <a:latin typeface="Open Sans"/>
              <a:ea typeface="Open Sans"/>
              <a:cs typeface="Open Sans"/>
              <a:sym typeface="Open Sans"/>
            </a:endParaRPr>
          </a:p>
        </p:txBody>
      </p:sp>
      <p:grpSp>
        <p:nvGrpSpPr>
          <p:cNvPr id="147" name="Google Shape;147;p5"/>
          <p:cNvGrpSpPr/>
          <p:nvPr/>
        </p:nvGrpSpPr>
        <p:grpSpPr>
          <a:xfrm>
            <a:off x="4296678" y="544244"/>
            <a:ext cx="7844522" cy="5764163"/>
            <a:chOff x="2960996" y="680720"/>
            <a:chExt cx="7844522" cy="5764163"/>
          </a:xfrm>
        </p:grpSpPr>
        <p:sp>
          <p:nvSpPr>
            <p:cNvPr id="148" name="Google Shape;148;p5"/>
            <p:cNvSpPr/>
            <p:nvPr/>
          </p:nvSpPr>
          <p:spPr>
            <a:xfrm>
              <a:off x="4361359" y="1153160"/>
              <a:ext cx="4805680" cy="4734560"/>
            </a:xfrm>
            <a:prstGeom prst="ellipse">
              <a:avLst/>
            </a:prstGeom>
            <a:solidFill>
              <a:schemeClr val="lt1"/>
            </a:solidFill>
            <a:ln w="25400" cap="flat" cmpd="sng">
              <a:solidFill>
                <a:srgbClr val="F533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5"/>
            <p:cNvSpPr/>
            <p:nvPr/>
          </p:nvSpPr>
          <p:spPr>
            <a:xfrm>
              <a:off x="3667760" y="38303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0" name="Google Shape;150;p5" descr="A black background with a black square&#10;&#10;Description automatically generated with medium confidence"/>
            <p:cNvPicPr preferRelativeResize="0"/>
            <p:nvPr/>
          </p:nvPicPr>
          <p:blipFill rotWithShape="1">
            <a:blip r:embed="rId3">
              <a:alphaModFix/>
            </a:blip>
            <a:srcRect/>
            <a:stretch/>
          </p:blipFill>
          <p:spPr>
            <a:xfrm>
              <a:off x="4127984" y="4216401"/>
              <a:ext cx="736600" cy="736600"/>
            </a:xfrm>
            <a:prstGeom prst="rect">
              <a:avLst/>
            </a:prstGeom>
            <a:noFill/>
            <a:ln>
              <a:noFill/>
            </a:ln>
          </p:spPr>
        </p:pic>
        <p:sp>
          <p:nvSpPr>
            <p:cNvPr id="151" name="Google Shape;151;p5"/>
            <p:cNvSpPr/>
            <p:nvPr/>
          </p:nvSpPr>
          <p:spPr>
            <a:xfrm>
              <a:off x="5976799" y="6807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5"/>
            <p:cNvSpPr/>
            <p:nvPr/>
          </p:nvSpPr>
          <p:spPr>
            <a:xfrm>
              <a:off x="6031319" y="48463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53;p5"/>
            <p:cNvSpPr/>
            <p:nvPr/>
          </p:nvSpPr>
          <p:spPr>
            <a:xfrm>
              <a:off x="8285838" y="38303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54;p5"/>
            <p:cNvSpPr/>
            <p:nvPr/>
          </p:nvSpPr>
          <p:spPr>
            <a:xfrm>
              <a:off x="3840480" y="16078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5" name="Google Shape;155;p5"/>
            <p:cNvSpPr/>
            <p:nvPr/>
          </p:nvSpPr>
          <p:spPr>
            <a:xfrm>
              <a:off x="7691120" y="1607820"/>
              <a:ext cx="1574800" cy="15138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6" name="Google Shape;156;p5"/>
            <p:cNvSpPr txBox="1"/>
            <p:nvPr/>
          </p:nvSpPr>
          <p:spPr>
            <a:xfrm>
              <a:off x="2960996" y="4487446"/>
              <a:ext cx="13275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Recovery</a:t>
              </a:r>
              <a:endParaRPr/>
            </a:p>
          </p:txBody>
        </p:sp>
        <p:sp>
          <p:nvSpPr>
            <p:cNvPr id="157" name="Google Shape;157;p5"/>
            <p:cNvSpPr txBox="1"/>
            <p:nvPr/>
          </p:nvSpPr>
          <p:spPr>
            <a:xfrm>
              <a:off x="3247479" y="2018566"/>
              <a:ext cx="13275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Prevention</a:t>
              </a:r>
              <a:endParaRPr/>
            </a:p>
          </p:txBody>
        </p:sp>
        <p:sp>
          <p:nvSpPr>
            <p:cNvPr id="158" name="Google Shape;158;p5"/>
            <p:cNvSpPr txBox="1"/>
            <p:nvPr/>
          </p:nvSpPr>
          <p:spPr>
            <a:xfrm>
              <a:off x="6246887" y="1764566"/>
              <a:ext cx="13275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Mitigation</a:t>
              </a:r>
              <a:endParaRPr/>
            </a:p>
          </p:txBody>
        </p:sp>
        <p:sp>
          <p:nvSpPr>
            <p:cNvPr id="159" name="Google Shape;159;p5"/>
            <p:cNvSpPr txBox="1"/>
            <p:nvPr/>
          </p:nvSpPr>
          <p:spPr>
            <a:xfrm>
              <a:off x="9230718" y="2054127"/>
              <a:ext cx="1574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Preparedness</a:t>
              </a:r>
              <a:endParaRPr/>
            </a:p>
          </p:txBody>
        </p:sp>
        <p:sp>
          <p:nvSpPr>
            <p:cNvPr id="160" name="Google Shape;160;p5"/>
            <p:cNvSpPr txBox="1"/>
            <p:nvPr/>
          </p:nvSpPr>
          <p:spPr>
            <a:xfrm>
              <a:off x="9274773" y="4426486"/>
              <a:ext cx="13275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Event</a:t>
              </a:r>
              <a:endParaRPr/>
            </a:p>
          </p:txBody>
        </p:sp>
        <p:sp>
          <p:nvSpPr>
            <p:cNvPr id="161" name="Google Shape;161;p5"/>
            <p:cNvSpPr txBox="1"/>
            <p:nvPr/>
          </p:nvSpPr>
          <p:spPr>
            <a:xfrm>
              <a:off x="6363575" y="6106329"/>
              <a:ext cx="13275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Response</a:t>
              </a:r>
              <a:endParaRPr/>
            </a:p>
          </p:txBody>
        </p:sp>
        <p:pic>
          <p:nvPicPr>
            <p:cNvPr id="162" name="Google Shape;162;p5" descr="A black background with a black square&#10;&#10;Description automatically generated with medium confidence"/>
            <p:cNvPicPr preferRelativeResize="0"/>
            <p:nvPr/>
          </p:nvPicPr>
          <p:blipFill rotWithShape="1">
            <a:blip r:embed="rId4">
              <a:alphaModFix/>
            </a:blip>
            <a:srcRect/>
            <a:stretch/>
          </p:blipFill>
          <p:spPr>
            <a:xfrm>
              <a:off x="8533093" y="4100268"/>
              <a:ext cx="746052" cy="746052"/>
            </a:xfrm>
            <a:prstGeom prst="rect">
              <a:avLst/>
            </a:prstGeom>
            <a:noFill/>
            <a:ln>
              <a:noFill/>
            </a:ln>
          </p:spPr>
        </p:pic>
        <p:pic>
          <p:nvPicPr>
            <p:cNvPr id="163" name="Google Shape;163;p5" descr="A black background with a black square&#10;&#10;Description automatically generated with medium confidence"/>
            <p:cNvPicPr preferRelativeResize="0"/>
            <p:nvPr/>
          </p:nvPicPr>
          <p:blipFill rotWithShape="1">
            <a:blip r:embed="rId5">
              <a:alphaModFix/>
            </a:blip>
            <a:srcRect/>
            <a:stretch/>
          </p:blipFill>
          <p:spPr>
            <a:xfrm>
              <a:off x="6481505" y="5388243"/>
              <a:ext cx="829681" cy="829681"/>
            </a:xfrm>
            <a:prstGeom prst="rect">
              <a:avLst/>
            </a:prstGeom>
            <a:noFill/>
            <a:ln>
              <a:noFill/>
            </a:ln>
          </p:spPr>
        </p:pic>
        <p:pic>
          <p:nvPicPr>
            <p:cNvPr id="164" name="Google Shape;164;p5" descr="A black background with a black square&#10;&#10;Description automatically generated with medium confidence"/>
            <p:cNvPicPr preferRelativeResize="0"/>
            <p:nvPr/>
          </p:nvPicPr>
          <p:blipFill rotWithShape="1">
            <a:blip r:embed="rId6">
              <a:alphaModFix/>
            </a:blip>
            <a:srcRect/>
            <a:stretch/>
          </p:blipFill>
          <p:spPr>
            <a:xfrm>
              <a:off x="6415514" y="853271"/>
              <a:ext cx="836732" cy="836732"/>
            </a:xfrm>
            <a:prstGeom prst="rect">
              <a:avLst/>
            </a:prstGeom>
            <a:noFill/>
            <a:ln>
              <a:noFill/>
            </a:ln>
          </p:spPr>
        </p:pic>
        <p:pic>
          <p:nvPicPr>
            <p:cNvPr id="165" name="Google Shape;165;p5" descr="A black background with a black square&#10;&#10;Description automatically generated with medium confidence"/>
            <p:cNvPicPr preferRelativeResize="0"/>
            <p:nvPr/>
          </p:nvPicPr>
          <p:blipFill rotWithShape="1">
            <a:blip r:embed="rId7">
              <a:alphaModFix/>
            </a:blip>
            <a:srcRect/>
            <a:stretch/>
          </p:blipFill>
          <p:spPr>
            <a:xfrm>
              <a:off x="4387422" y="1856006"/>
              <a:ext cx="659379" cy="659379"/>
            </a:xfrm>
            <a:prstGeom prst="rect">
              <a:avLst/>
            </a:prstGeom>
            <a:noFill/>
            <a:ln>
              <a:noFill/>
            </a:ln>
          </p:spPr>
        </p:pic>
        <p:pic>
          <p:nvPicPr>
            <p:cNvPr id="166" name="Google Shape;166;p5" descr="A black background with a black square&#10;&#10;Description automatically generated with medium confidence"/>
            <p:cNvPicPr preferRelativeResize="0"/>
            <p:nvPr/>
          </p:nvPicPr>
          <p:blipFill rotWithShape="1">
            <a:blip r:embed="rId8">
              <a:alphaModFix/>
            </a:blip>
            <a:srcRect/>
            <a:stretch/>
          </p:blipFill>
          <p:spPr>
            <a:xfrm>
              <a:off x="8403984" y="1764566"/>
              <a:ext cx="832815" cy="832815"/>
            </a:xfrm>
            <a:prstGeom prst="rect">
              <a:avLst/>
            </a:prstGeom>
            <a:noFill/>
            <a:ln>
              <a:noFill/>
            </a:ln>
          </p:spPr>
        </p:pic>
        <p:sp>
          <p:nvSpPr>
            <p:cNvPr id="167" name="Google Shape;167;p5"/>
            <p:cNvSpPr txBox="1"/>
            <p:nvPr/>
          </p:nvSpPr>
          <p:spPr>
            <a:xfrm>
              <a:off x="4982885" y="2739701"/>
              <a:ext cx="3587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011E41"/>
                  </a:solidFill>
                  <a:latin typeface="Arial"/>
                  <a:ea typeface="Arial"/>
                  <a:cs typeface="Arial"/>
                  <a:sym typeface="Arial"/>
                </a:rPr>
                <a:t>DI</a:t>
              </a:r>
              <a:r>
                <a:rPr lang="en-US" sz="3600" b="1">
                  <a:solidFill>
                    <a:srgbClr val="011E41"/>
                  </a:solidFill>
                </a:rPr>
                <a:t>S</a:t>
              </a:r>
              <a:r>
                <a:rPr lang="en-US" sz="3600" b="1" i="0" u="none" strike="noStrike" cap="none">
                  <a:solidFill>
                    <a:srgbClr val="011E41"/>
                  </a:solidFill>
                  <a:latin typeface="Arial"/>
                  <a:ea typeface="Arial"/>
                  <a:cs typeface="Arial"/>
                  <a:sym typeface="Arial"/>
                </a:rPr>
                <a:t>ASTER MANAGEMENT CYCLE</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2"/>
          <p:cNvSpPr txBox="1"/>
          <p:nvPr/>
        </p:nvSpPr>
        <p:spPr>
          <a:xfrm>
            <a:off x="4853861" y="1533520"/>
            <a:ext cx="6628563"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b="1" i="0" u="none" strike="noStrike" cap="none" dirty="0">
                <a:solidFill>
                  <a:schemeClr val="dk1"/>
                </a:solidFill>
                <a:latin typeface="Arial"/>
                <a:ea typeface="Arial"/>
                <a:cs typeface="Arial"/>
                <a:sym typeface="Arial"/>
              </a:rPr>
              <a:t>Think about your community and </a:t>
            </a:r>
            <a:r>
              <a:rPr lang="en-US" sz="2400" b="1" i="0" u="none" strike="noStrike" cap="none" dirty="0">
                <a:solidFill>
                  <a:srgbClr val="F5333F"/>
                </a:solidFill>
                <a:latin typeface="Arial"/>
                <a:ea typeface="Arial"/>
                <a:cs typeface="Arial"/>
                <a:sym typeface="Arial"/>
              </a:rPr>
              <a:t>identify</a:t>
            </a:r>
            <a:r>
              <a:rPr lang="en-US" sz="2400" b="1" i="0" u="none" strike="noStrike" cap="none" dirty="0">
                <a:solidFill>
                  <a:schemeClr val="dk1"/>
                </a:solidFill>
                <a:latin typeface="Arial"/>
                <a:ea typeface="Arial"/>
                <a:cs typeface="Arial"/>
                <a:sym typeface="Arial"/>
              </a:rPr>
              <a:t> the different types of </a:t>
            </a:r>
            <a:r>
              <a:rPr lang="en-US" sz="2400" b="1" i="0" u="none" strike="noStrike" cap="none" dirty="0">
                <a:solidFill>
                  <a:srgbClr val="F5333F"/>
                </a:solidFill>
                <a:latin typeface="Arial"/>
                <a:ea typeface="Arial"/>
                <a:cs typeface="Arial"/>
                <a:sym typeface="Arial"/>
              </a:rPr>
              <a:t>vulnerabilities </a:t>
            </a:r>
            <a:r>
              <a:rPr lang="en-US" sz="2400" b="1" i="0" u="none" strike="noStrike" cap="none" dirty="0">
                <a:solidFill>
                  <a:schemeClr val="tx1"/>
                </a:solidFill>
                <a:latin typeface="Arial"/>
                <a:ea typeface="Arial"/>
                <a:cs typeface="Arial"/>
                <a:sym typeface="Arial"/>
              </a:rPr>
              <a:t>and the </a:t>
            </a:r>
            <a:r>
              <a:rPr lang="en-US" sz="2400" b="1" i="0" u="none" strike="noStrike" cap="none" dirty="0">
                <a:solidFill>
                  <a:srgbClr val="F5333F"/>
                </a:solidFill>
                <a:latin typeface="Arial"/>
                <a:ea typeface="Arial"/>
                <a:cs typeface="Arial"/>
                <a:sym typeface="Arial"/>
              </a:rPr>
              <a:t>hazards </a:t>
            </a:r>
            <a:r>
              <a:rPr lang="en-US" sz="2400" b="1" i="0" u="none" strike="noStrike" cap="none" dirty="0">
                <a:solidFill>
                  <a:schemeClr val="tx1"/>
                </a:solidFill>
                <a:latin typeface="Arial"/>
                <a:ea typeface="Arial"/>
                <a:cs typeface="Arial"/>
                <a:sym typeface="Arial"/>
              </a:rPr>
              <a:t>that can affect your community</a:t>
            </a:r>
            <a:r>
              <a:rPr lang="en-US" sz="2400" b="1" i="0" u="none" strike="noStrike" cap="none" dirty="0">
                <a:solidFill>
                  <a:schemeClr val="dk1"/>
                </a:solidFill>
                <a:latin typeface="Arial"/>
                <a:ea typeface="Arial"/>
                <a:cs typeface="Arial"/>
                <a:sym typeface="Arial"/>
              </a:rPr>
              <a:t>.</a:t>
            </a:r>
          </a:p>
          <a:p>
            <a:pPr marL="0" marR="0" lvl="0" indent="0" algn="ctr" rtl="0">
              <a:lnSpc>
                <a:spcPct val="150000"/>
              </a:lnSpc>
              <a:spcBef>
                <a:spcPts val="0"/>
              </a:spcBef>
              <a:spcAft>
                <a:spcPts val="0"/>
              </a:spcAft>
              <a:buNone/>
            </a:pPr>
            <a:endParaRPr lang="en-US" sz="2400" b="1" dirty="0">
              <a:solidFill>
                <a:schemeClr val="dk1"/>
              </a:solidFill>
            </a:endParaRPr>
          </a:p>
          <a:p>
            <a:pPr marL="0" marR="0" lvl="0" indent="0" algn="ctr" rtl="0">
              <a:lnSpc>
                <a:spcPct val="150000"/>
              </a:lnSpc>
              <a:spcBef>
                <a:spcPts val="0"/>
              </a:spcBef>
              <a:spcAft>
                <a:spcPts val="0"/>
              </a:spcAft>
              <a:buNone/>
            </a:pPr>
            <a:r>
              <a:rPr lang="en-US" sz="2400" b="1" u="none" strike="noStrike" cap="none" dirty="0">
                <a:solidFill>
                  <a:schemeClr val="dk1"/>
                </a:solidFill>
                <a:latin typeface="Arial"/>
                <a:ea typeface="Arial"/>
                <a:cs typeface="Arial"/>
                <a:sym typeface="Arial"/>
              </a:rPr>
              <a:t>Make a list of these.</a:t>
            </a:r>
            <a:endParaRPr sz="2400" b="1" u="none" strike="noStrike" cap="none" dirty="0">
              <a:solidFill>
                <a:srgbClr val="F5333F"/>
              </a:solidFill>
              <a:latin typeface="Arial"/>
              <a:ea typeface="Arial"/>
              <a:cs typeface="Arial"/>
              <a:sym typeface="Arial"/>
            </a:endParaRPr>
          </a:p>
          <a:p>
            <a:pPr marL="342900" marR="0" lvl="0" indent="-215900" algn="l" rtl="0">
              <a:lnSpc>
                <a:spcPct val="150000"/>
              </a:lnSpc>
              <a:spcBef>
                <a:spcPts val="0"/>
              </a:spcBef>
              <a:spcAft>
                <a:spcPts val="0"/>
              </a:spcAft>
              <a:buClr>
                <a:srgbClr val="F5333F"/>
              </a:buClr>
              <a:buSzPts val="2000"/>
              <a:buFont typeface="Noto Sans Symbols"/>
              <a:buNone/>
            </a:pPr>
            <a:endParaRPr sz="2000" b="1" i="1" u="none" strike="noStrike" cap="none" dirty="0">
              <a:solidFill>
                <a:srgbClr val="F5333F"/>
              </a:solidFill>
              <a:latin typeface="Arial"/>
              <a:ea typeface="Arial"/>
              <a:cs typeface="Arial"/>
              <a:sym typeface="Arial"/>
            </a:endParaRPr>
          </a:p>
          <a:p>
            <a:pPr marL="342900" marR="0" lvl="0" indent="-215900" algn="ctr" rtl="0">
              <a:lnSpc>
                <a:spcPct val="150000"/>
              </a:lnSpc>
              <a:spcBef>
                <a:spcPts val="0"/>
              </a:spcBef>
              <a:spcAft>
                <a:spcPts val="0"/>
              </a:spcAft>
              <a:buClr>
                <a:schemeClr val="lt1"/>
              </a:buClr>
              <a:buSzPts val="2000"/>
              <a:buFont typeface="Noto Sans Symbols"/>
              <a:buNone/>
            </a:pPr>
            <a:endParaRPr sz="2000" b="1" i="1" u="none" strike="noStrike" cap="none" dirty="0">
              <a:solidFill>
                <a:srgbClr val="F5333F"/>
              </a:solidFill>
              <a:latin typeface="Arial"/>
              <a:ea typeface="Arial"/>
              <a:cs typeface="Arial"/>
              <a:sym typeface="Arial"/>
            </a:endParaRPr>
          </a:p>
        </p:txBody>
      </p:sp>
      <p:sp>
        <p:nvSpPr>
          <p:cNvPr id="403" name="Google Shape;403;p62"/>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04" name="Google Shape;404;p62"/>
          <p:cNvSpPr txBox="1"/>
          <p:nvPr/>
        </p:nvSpPr>
        <p:spPr>
          <a:xfrm>
            <a:off x="845597" y="2780036"/>
            <a:ext cx="248690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4000" b="1" i="0" u="none" strike="noStrike" cap="none">
                <a:solidFill>
                  <a:schemeClr val="lt1"/>
                </a:solidFill>
                <a:latin typeface="Open Sans"/>
                <a:ea typeface="Open Sans"/>
                <a:cs typeface="Open Sans"/>
                <a:sym typeface="Open Sans"/>
              </a:rPr>
              <a:t>Activity</a:t>
            </a:r>
            <a:endParaRPr sz="4000" b="0" i="0" u="none" strike="noStrike" cap="none">
              <a:solidFill>
                <a:schemeClr val="dk1"/>
              </a:solidFill>
              <a:latin typeface="Open Sans"/>
              <a:ea typeface="Open Sans"/>
              <a:cs typeface="Open Sans"/>
              <a:sym typeface="Open Sans"/>
            </a:endParaRPr>
          </a:p>
        </p:txBody>
      </p:sp>
      <p:sp>
        <p:nvSpPr>
          <p:cNvPr id="2" name="TextBox 2">
            <a:extLst>
              <a:ext uri="{FF2B5EF4-FFF2-40B4-BE49-F238E27FC236}">
                <a16:creationId xmlns:a16="http://schemas.microsoft.com/office/drawing/2014/main" id="{57252A4B-3F5C-9BA3-4F04-A46F278B228E}"/>
              </a:ext>
            </a:extLst>
          </p:cNvPr>
          <p:cNvSpPr txBox="1"/>
          <p:nvPr/>
        </p:nvSpPr>
        <p:spPr>
          <a:xfrm>
            <a:off x="4990184" y="5566794"/>
            <a:ext cx="6492240" cy="984885"/>
          </a:xfrm>
          <a:prstGeom prst="rect">
            <a:avLst/>
          </a:prstGeom>
          <a:solidFill>
            <a:srgbClr val="F5333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highlight>
                  <a:srgbClr val="F5333F"/>
                </a:highlight>
                <a:latin typeface="Open sans" panose="020B0606030504020204" pitchFamily="34" charset="0"/>
                <a:ea typeface="Open sans" panose="020B0606030504020204" pitchFamily="34" charset="0"/>
                <a:cs typeface="Open sans" panose="020B0606030504020204" pitchFamily="34" charset="0"/>
              </a:rPr>
              <a:t>Note: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You can also reference Unit 1 on page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 of the CDRT Workbook</a:t>
            </a:r>
          </a:p>
          <a:p>
            <a:endParaRPr lang="en-GB" dirty="0"/>
          </a:p>
        </p:txBody>
      </p:sp>
    </p:spTree>
    <p:extLst>
      <p:ext uri="{BB962C8B-B14F-4D97-AF65-F5344CB8AC3E}">
        <p14:creationId xmlns:p14="http://schemas.microsoft.com/office/powerpoint/2010/main" val="2811392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0"/>
          <p:cNvSpPr/>
          <p:nvPr/>
        </p:nvSpPr>
        <p:spPr>
          <a:xfrm>
            <a:off x="0" y="6258560"/>
            <a:ext cx="934720" cy="5493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0" name="Google Shape;450;p40"/>
          <p:cNvSpPr/>
          <p:nvPr/>
        </p:nvSpPr>
        <p:spPr>
          <a:xfrm>
            <a:off x="-16474" y="-5346"/>
            <a:ext cx="12208474" cy="92806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51" name="Google Shape;451;p40"/>
          <p:cNvSpPr txBox="1"/>
          <p:nvPr/>
        </p:nvSpPr>
        <p:spPr>
          <a:xfrm>
            <a:off x="-91440" y="316718"/>
            <a:ext cx="12283440" cy="4656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Disaster Impacts On Community Resources </a:t>
            </a:r>
            <a:endParaRPr sz="1200" b="0" i="0" u="none" strike="noStrike" cap="none">
              <a:solidFill>
                <a:srgbClr val="000000"/>
              </a:solidFill>
              <a:latin typeface="Open Sans"/>
              <a:ea typeface="Open Sans"/>
              <a:cs typeface="Open Sans"/>
              <a:sym typeface="Open Sans"/>
            </a:endParaRPr>
          </a:p>
        </p:txBody>
      </p:sp>
      <p:graphicFrame>
        <p:nvGraphicFramePr>
          <p:cNvPr id="452" name="Google Shape;452;p40"/>
          <p:cNvGraphicFramePr/>
          <p:nvPr/>
        </p:nvGraphicFramePr>
        <p:xfrm>
          <a:off x="314960" y="1146235"/>
          <a:ext cx="11643350" cy="5661660"/>
        </p:xfrm>
        <a:graphic>
          <a:graphicData uri="http://schemas.openxmlformats.org/drawingml/2006/table">
            <a:tbl>
              <a:tblPr>
                <a:noFill/>
                <a:tableStyleId>{704B0CD8-48E0-4953-AD17-C80BFC3A13BA}</a:tableStyleId>
              </a:tblPr>
              <a:tblGrid>
                <a:gridCol w="1676400">
                  <a:extLst>
                    <a:ext uri="{9D8B030D-6E8A-4147-A177-3AD203B41FA5}">
                      <a16:colId xmlns:a16="http://schemas.microsoft.com/office/drawing/2014/main" val="20000"/>
                    </a:ext>
                  </a:extLst>
                </a:gridCol>
                <a:gridCol w="9966950">
                  <a:extLst>
                    <a:ext uri="{9D8B030D-6E8A-4147-A177-3AD203B41FA5}">
                      <a16:colId xmlns:a16="http://schemas.microsoft.com/office/drawing/2014/main" val="20001"/>
                    </a:ext>
                  </a:extLst>
                </a:gridCol>
              </a:tblGrid>
              <a:tr h="339750">
                <a:tc>
                  <a:txBody>
                    <a:bodyPr/>
                    <a:lstStyle/>
                    <a:p>
                      <a:pPr marL="0" marR="0" lvl="0" indent="0" algn="l" rtl="0">
                        <a:lnSpc>
                          <a:spcPct val="107000"/>
                        </a:lnSpc>
                        <a:spcBef>
                          <a:spcPts val="0"/>
                        </a:spcBef>
                        <a:spcAft>
                          <a:spcPts val="0"/>
                        </a:spcAft>
                        <a:buNone/>
                      </a:pPr>
                      <a:endParaRPr sz="16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5333F"/>
                    </a:solidFill>
                  </a:tcPr>
                </a:tc>
                <a:tc>
                  <a:txBody>
                    <a:bodyPr/>
                    <a:lstStyle/>
                    <a:p>
                      <a:pPr marL="0" marR="0" lvl="0" indent="0" algn="l" rtl="0">
                        <a:lnSpc>
                          <a:spcPct val="107000"/>
                        </a:lnSpc>
                        <a:spcBef>
                          <a:spcPts val="0"/>
                        </a:spcBef>
                        <a:spcAft>
                          <a:spcPts val="0"/>
                        </a:spcAft>
                        <a:buNone/>
                      </a:pPr>
                      <a:r>
                        <a:rPr lang="en-US" sz="1600" b="1" u="none" strike="noStrike" cap="none">
                          <a:solidFill>
                            <a:schemeClr val="lt1"/>
                          </a:solidFill>
                          <a:latin typeface="Open Sans"/>
                          <a:ea typeface="Open Sans"/>
                          <a:cs typeface="Open Sans"/>
                          <a:sym typeface="Open Sans"/>
                        </a:rPr>
                        <a:t>Effects</a:t>
                      </a:r>
                      <a:endParaRPr sz="1600" u="none" strike="noStrike" cap="none">
                        <a:solidFill>
                          <a:schemeClr val="lt1"/>
                        </a:solidFill>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5333F"/>
                    </a:solidFill>
                  </a:tcPr>
                </a:tc>
                <a:extLst>
                  <a:ext uri="{0D108BD9-81ED-4DB2-BD59-A6C34878D82A}">
                    <a16:rowId xmlns:a16="http://schemas.microsoft.com/office/drawing/2014/main" val="10000"/>
                  </a:ext>
                </a:extLst>
              </a:tr>
              <a:tr h="128775">
                <a:tc>
                  <a:txBody>
                    <a:bodyPr/>
                    <a:lstStyle/>
                    <a:p>
                      <a:pPr marL="0" marR="0" lvl="0" indent="0" algn="l" rtl="0">
                        <a:lnSpc>
                          <a:spcPct val="107000"/>
                        </a:lnSpc>
                        <a:spcBef>
                          <a:spcPts val="0"/>
                        </a:spcBef>
                        <a:spcAft>
                          <a:spcPts val="0"/>
                        </a:spcAft>
                        <a:buNone/>
                      </a:pPr>
                      <a:r>
                        <a:rPr lang="en-US" sz="1600" b="1" u="none" strike="noStrike" cap="none">
                          <a:solidFill>
                            <a:srgbClr val="000000"/>
                          </a:solidFill>
                          <a:latin typeface="Open Sans"/>
                          <a:ea typeface="Open Sans"/>
                          <a:cs typeface="Open Sans"/>
                          <a:sym typeface="Open Sans"/>
                        </a:rPr>
                        <a:t>Transportation</a:t>
                      </a:r>
                      <a:endParaRPr sz="1600" b="1"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1600" u="none" strike="noStrike" cap="none">
                          <a:solidFill>
                            <a:srgbClr val="000000"/>
                          </a:solidFill>
                          <a:latin typeface="Open Sans"/>
                          <a:ea typeface="Open Sans"/>
                          <a:cs typeface="Open Sans"/>
                          <a:sym typeface="Open Sans"/>
                        </a:rPr>
                        <a:t>  Inability to get emergency service personnel into the affected area.</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Inability to transport victims away from the area.</a:t>
                      </a:r>
                      <a:endParaRPr/>
                    </a:p>
                    <a:p>
                      <a:pPr marL="0" marR="0" lvl="0" indent="0" algn="l" rtl="0">
                        <a:lnSpc>
                          <a:spcPct val="107000"/>
                        </a:lnSpc>
                        <a:spcBef>
                          <a:spcPts val="800"/>
                        </a:spcBef>
                        <a:spcAft>
                          <a:spcPts val="0"/>
                        </a:spcAft>
                        <a:buNone/>
                      </a:pPr>
                      <a:endParaRPr sz="8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46550">
                <a:tc>
                  <a:txBody>
                    <a:bodyPr/>
                    <a:lstStyle/>
                    <a:p>
                      <a:pPr marL="0" marR="0" lvl="0" indent="0" algn="l" rtl="0">
                        <a:lnSpc>
                          <a:spcPct val="107000"/>
                        </a:lnSpc>
                        <a:spcBef>
                          <a:spcPts val="0"/>
                        </a:spcBef>
                        <a:spcAft>
                          <a:spcPts val="0"/>
                        </a:spcAft>
                        <a:buNone/>
                      </a:pPr>
                      <a:r>
                        <a:rPr lang="en-US" sz="1600" b="1" u="none" strike="noStrike" cap="none">
                          <a:solidFill>
                            <a:srgbClr val="000000"/>
                          </a:solidFill>
                          <a:latin typeface="Open Sans"/>
                          <a:ea typeface="Open Sans"/>
                          <a:cs typeface="Open Sans"/>
                          <a:sym typeface="Open Sans"/>
                        </a:rPr>
                        <a:t>Electrical</a:t>
                      </a:r>
                      <a:endParaRPr sz="1600" b="1"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1600" u="none" strike="noStrike" cap="none">
                          <a:solidFill>
                            <a:srgbClr val="000000"/>
                          </a:solidFill>
                          <a:latin typeface="Open Sans"/>
                          <a:ea typeface="Open Sans"/>
                          <a:cs typeface="Open Sans"/>
                          <a:sym typeface="Open Sans"/>
                        </a:rPr>
                        <a:t>  Increased risk of fire and electrical shock.</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Possible disruption to transportation system if downed lines are across roads.</a:t>
                      </a:r>
                      <a:endParaRPr/>
                    </a:p>
                    <a:p>
                      <a:pPr marL="0" marR="0" lvl="0" indent="0" algn="l" rtl="0">
                        <a:lnSpc>
                          <a:spcPct val="107000"/>
                        </a:lnSpc>
                        <a:spcBef>
                          <a:spcPts val="800"/>
                        </a:spcBef>
                        <a:spcAft>
                          <a:spcPts val="0"/>
                        </a:spcAft>
                        <a:buNone/>
                      </a:pPr>
                      <a:endParaRPr sz="8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45375">
                <a:tc>
                  <a:txBody>
                    <a:bodyPr/>
                    <a:lstStyle/>
                    <a:p>
                      <a:pPr marL="0" marR="0" lvl="0" indent="0" algn="l" rtl="0">
                        <a:lnSpc>
                          <a:spcPct val="107000"/>
                        </a:lnSpc>
                        <a:spcBef>
                          <a:spcPts val="0"/>
                        </a:spcBef>
                        <a:spcAft>
                          <a:spcPts val="0"/>
                        </a:spcAft>
                        <a:buNone/>
                      </a:pPr>
                      <a:r>
                        <a:rPr lang="en-US" sz="1600" b="1" u="none" strike="noStrike" cap="none">
                          <a:solidFill>
                            <a:srgbClr val="000000"/>
                          </a:solidFill>
                          <a:latin typeface="Open Sans"/>
                          <a:ea typeface="Open Sans"/>
                          <a:cs typeface="Open Sans"/>
                          <a:sym typeface="Open Sans"/>
                        </a:rPr>
                        <a:t>Telephone</a:t>
                      </a:r>
                      <a:endParaRPr sz="1600" b="1"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1600" u="none" strike="noStrike" cap="none">
                          <a:solidFill>
                            <a:srgbClr val="000000"/>
                          </a:solidFill>
                          <a:latin typeface="Open Sans"/>
                          <a:ea typeface="Open Sans"/>
                          <a:cs typeface="Open Sans"/>
                          <a:sym typeface="Open Sans"/>
                        </a:rPr>
                        <a:t>  Lost contact between victims, service providers, and family members.</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System overload due to calls from or to friends or relatives. </a:t>
                      </a:r>
                      <a:endParaRPr/>
                    </a:p>
                    <a:p>
                      <a:pPr marL="0" marR="0" lvl="0" indent="0" algn="l" rtl="0">
                        <a:lnSpc>
                          <a:spcPct val="107000"/>
                        </a:lnSpc>
                        <a:spcBef>
                          <a:spcPts val="800"/>
                        </a:spcBef>
                        <a:spcAft>
                          <a:spcPts val="0"/>
                        </a:spcAft>
                        <a:buNone/>
                      </a:pPr>
                      <a:endParaRPr sz="8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77050">
                <a:tc>
                  <a:txBody>
                    <a:bodyPr/>
                    <a:lstStyle/>
                    <a:p>
                      <a:pPr marL="0" marR="0" lvl="0" indent="0" algn="l" rtl="0">
                        <a:lnSpc>
                          <a:spcPct val="107000"/>
                        </a:lnSpc>
                        <a:spcBef>
                          <a:spcPts val="0"/>
                        </a:spcBef>
                        <a:spcAft>
                          <a:spcPts val="0"/>
                        </a:spcAft>
                        <a:buNone/>
                      </a:pPr>
                      <a:r>
                        <a:rPr lang="en-US" sz="1600" b="1" u="none" strike="noStrike" cap="none">
                          <a:solidFill>
                            <a:srgbClr val="000000"/>
                          </a:solidFill>
                          <a:latin typeface="Open Sans"/>
                          <a:ea typeface="Open Sans"/>
                          <a:cs typeface="Open Sans"/>
                          <a:sym typeface="Open Sans"/>
                        </a:rPr>
                        <a:t>Water </a:t>
                      </a:r>
                      <a:endParaRPr sz="1600" b="1"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1600" u="none" strike="noStrike" cap="none">
                          <a:solidFill>
                            <a:srgbClr val="000000"/>
                          </a:solidFill>
                          <a:latin typeface="Open Sans"/>
                          <a:ea typeface="Open Sans"/>
                          <a:cs typeface="Open Sans"/>
                          <a:sym typeface="Open Sans"/>
                        </a:rPr>
                        <a:t>  Disruption of service to homes, businesses, and medical providers.</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Inadequate water supply for firefighting.</a:t>
                      </a:r>
                      <a:endParaRPr sz="1600" u="none" strike="noStrike" cap="none">
                        <a:latin typeface="Open Sans"/>
                        <a:ea typeface="Open Sans"/>
                        <a:cs typeface="Open Sans"/>
                        <a:sym typeface="Open Sans"/>
                      </a:endParaRPr>
                    </a:p>
                    <a:p>
                      <a:pPr marL="284163" marR="0" lvl="0" indent="-284163"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Increased risk to public health if there is damage to the water supply or if it becomes  contaminated.</a:t>
                      </a:r>
                      <a:endParaRPr/>
                    </a:p>
                    <a:p>
                      <a:pPr marL="284163" marR="0" lvl="0" indent="-284163" algn="l" rtl="0">
                        <a:lnSpc>
                          <a:spcPct val="107000"/>
                        </a:lnSpc>
                        <a:spcBef>
                          <a:spcPts val="800"/>
                        </a:spcBef>
                        <a:spcAft>
                          <a:spcPts val="0"/>
                        </a:spcAft>
                        <a:buNone/>
                      </a:pPr>
                      <a:endParaRPr sz="8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524800">
                <a:tc>
                  <a:txBody>
                    <a:bodyPr/>
                    <a:lstStyle/>
                    <a:p>
                      <a:pPr marL="0" marR="0" lvl="0" indent="0" algn="l" rtl="0">
                        <a:lnSpc>
                          <a:spcPct val="107000"/>
                        </a:lnSpc>
                        <a:spcBef>
                          <a:spcPts val="0"/>
                        </a:spcBef>
                        <a:spcAft>
                          <a:spcPts val="0"/>
                        </a:spcAft>
                        <a:buNone/>
                      </a:pPr>
                      <a:r>
                        <a:rPr lang="en-US" sz="1600" b="1" u="none" strike="noStrike" cap="none">
                          <a:solidFill>
                            <a:srgbClr val="000000"/>
                          </a:solidFill>
                          <a:latin typeface="Open Sans"/>
                          <a:ea typeface="Open Sans"/>
                          <a:cs typeface="Open Sans"/>
                          <a:sym typeface="Open Sans"/>
                        </a:rPr>
                        <a:t>Livelihoods</a:t>
                      </a:r>
                      <a:endParaRPr sz="1600" b="1"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7000"/>
                        </a:lnSpc>
                        <a:spcBef>
                          <a:spcPts val="0"/>
                        </a:spcBef>
                        <a:spcAft>
                          <a:spcPts val="0"/>
                        </a:spcAft>
                        <a:buNone/>
                      </a:pPr>
                      <a:r>
                        <a:rPr lang="en-US" sz="1600" u="none" strike="noStrike" cap="none">
                          <a:solidFill>
                            <a:srgbClr val="000000"/>
                          </a:solidFill>
                          <a:latin typeface="Open Sans"/>
                          <a:ea typeface="Open Sans"/>
                          <a:cs typeface="Open Sans"/>
                          <a:sym typeface="Open Sans"/>
                        </a:rPr>
                        <a:t>  Loss of capital</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Reduced ability to make an income.</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Disruption of services from businesses.</a:t>
                      </a:r>
                      <a:endParaRPr sz="1600" u="none" strike="noStrike" cap="none">
                        <a:latin typeface="Open Sans"/>
                        <a:ea typeface="Open Sans"/>
                        <a:cs typeface="Open Sans"/>
                        <a:sym typeface="Open Sans"/>
                      </a:endParaRPr>
                    </a:p>
                    <a:p>
                      <a:pPr marL="0" marR="0" lvl="0" indent="0" algn="l" rtl="0">
                        <a:lnSpc>
                          <a:spcPct val="107000"/>
                        </a:lnSpc>
                        <a:spcBef>
                          <a:spcPts val="800"/>
                        </a:spcBef>
                        <a:spcAft>
                          <a:spcPts val="0"/>
                        </a:spcAft>
                        <a:buNone/>
                      </a:pPr>
                      <a:r>
                        <a:rPr lang="en-US" sz="1600" u="none" strike="noStrike" cap="none">
                          <a:solidFill>
                            <a:srgbClr val="000000"/>
                          </a:solidFill>
                          <a:latin typeface="Open Sans"/>
                          <a:ea typeface="Open Sans"/>
                          <a:cs typeface="Open Sans"/>
                          <a:sym typeface="Open Sans"/>
                        </a:rPr>
                        <a:t>  Inability to reach markets.</a:t>
                      </a:r>
                      <a:endParaRPr sz="1600" u="none" strike="noStrike" cap="none">
                        <a:latin typeface="Open Sans"/>
                        <a:ea typeface="Open Sans"/>
                        <a:cs typeface="Open Sans"/>
                        <a:sym typeface="Open Sans"/>
                      </a:endParaRPr>
                    </a:p>
                  </a:txBody>
                  <a:tcPr marL="68575" marR="68575" marT="9525"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1"/>
          <p:cNvSpPr/>
          <p:nvPr/>
        </p:nvSpPr>
        <p:spPr>
          <a:xfrm>
            <a:off x="-16474" y="-5347"/>
            <a:ext cx="12208474" cy="11200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58" name="Google Shape;458;p41"/>
          <p:cNvSpPr txBox="1"/>
          <p:nvPr/>
        </p:nvSpPr>
        <p:spPr>
          <a:xfrm>
            <a:off x="-16474" y="316717"/>
            <a:ext cx="12192000" cy="57370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Disaster Impacts On Community Resources </a:t>
            </a:r>
            <a:endParaRPr sz="3200" b="0" i="0" u="none" strike="noStrike" cap="none">
              <a:solidFill>
                <a:srgbClr val="000000"/>
              </a:solidFill>
              <a:latin typeface="Open Sans"/>
              <a:ea typeface="Open Sans"/>
              <a:cs typeface="Open Sans"/>
              <a:sym typeface="Open Sans"/>
            </a:endParaRPr>
          </a:p>
        </p:txBody>
      </p:sp>
      <p:graphicFrame>
        <p:nvGraphicFramePr>
          <p:cNvPr id="459" name="Google Shape;459;p41"/>
          <p:cNvGraphicFramePr/>
          <p:nvPr/>
        </p:nvGraphicFramePr>
        <p:xfrm>
          <a:off x="873760" y="1538344"/>
          <a:ext cx="10444475" cy="4809130"/>
        </p:xfrm>
        <a:graphic>
          <a:graphicData uri="http://schemas.openxmlformats.org/drawingml/2006/table">
            <a:tbl>
              <a:tblPr>
                <a:noFill/>
                <a:tableStyleId>{704B0CD8-48E0-4953-AD17-C80BFC3A13BA}</a:tableStyleId>
              </a:tblPr>
              <a:tblGrid>
                <a:gridCol w="3331750">
                  <a:extLst>
                    <a:ext uri="{9D8B030D-6E8A-4147-A177-3AD203B41FA5}">
                      <a16:colId xmlns:a16="http://schemas.microsoft.com/office/drawing/2014/main" val="20000"/>
                    </a:ext>
                  </a:extLst>
                </a:gridCol>
                <a:gridCol w="7112725">
                  <a:extLst>
                    <a:ext uri="{9D8B030D-6E8A-4147-A177-3AD203B41FA5}">
                      <a16:colId xmlns:a16="http://schemas.microsoft.com/office/drawing/2014/main" val="20001"/>
                    </a:ext>
                  </a:extLst>
                </a:gridCol>
              </a:tblGrid>
              <a:tr h="555050">
                <a:tc>
                  <a:txBody>
                    <a:bodyPr/>
                    <a:lstStyle/>
                    <a:p>
                      <a:pPr marL="0" marR="0" lvl="0" indent="0" algn="l" rtl="0">
                        <a:lnSpc>
                          <a:spcPct val="150000"/>
                        </a:lnSpc>
                        <a:spcBef>
                          <a:spcPts val="0"/>
                        </a:spcBef>
                        <a:spcAft>
                          <a:spcPts val="0"/>
                        </a:spcAft>
                        <a:buClr>
                          <a:srgbClr val="000000"/>
                        </a:buClr>
                        <a:buSzPts val="1800"/>
                        <a:buFont typeface="Arial"/>
                        <a:buNone/>
                      </a:pPr>
                      <a:r>
                        <a:rPr lang="en-US" sz="1800" b="1" u="none" strike="noStrike" cap="none">
                          <a:solidFill>
                            <a:schemeClr val="lt1"/>
                          </a:solidFill>
                          <a:latin typeface="Open Sans"/>
                          <a:ea typeface="Open Sans"/>
                          <a:cs typeface="Open Sans"/>
                          <a:sym typeface="Open Sans"/>
                        </a:rPr>
                        <a:t>Type Of Damage</a:t>
                      </a:r>
                      <a:endParaRPr sz="1800" b="1" u="none" strike="noStrike" cap="none">
                        <a:solidFill>
                          <a:schemeClr val="lt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5333F"/>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b="1" u="none" strike="noStrike" cap="none">
                          <a:solidFill>
                            <a:schemeClr val="lt1"/>
                          </a:solidFill>
                          <a:latin typeface="Open Sans"/>
                          <a:ea typeface="Open Sans"/>
                          <a:cs typeface="Open Sans"/>
                          <a:sym typeface="Open Sans"/>
                        </a:rPr>
                        <a:t>Effect On Disaster Services</a:t>
                      </a:r>
                      <a:endParaRPr sz="1800" b="1" u="none" strike="noStrike" cap="none">
                        <a:solidFill>
                          <a:schemeClr val="lt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5333F"/>
                    </a:solidFill>
                  </a:tcPr>
                </a:tc>
                <a:extLst>
                  <a:ext uri="{0D108BD9-81ED-4DB2-BD59-A6C34878D82A}">
                    <a16:rowId xmlns:a16="http://schemas.microsoft.com/office/drawing/2014/main" val="10000"/>
                  </a:ext>
                </a:extLst>
              </a:tr>
              <a:tr h="17267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Open Sans"/>
                          <a:ea typeface="Open Sans"/>
                          <a:cs typeface="Open Sans"/>
                          <a:sym typeface="Open Sans"/>
                        </a:rPr>
                        <a:t>Road </a:t>
                      </a:r>
                      <a:endParaRPr sz="1600" b="1" u="none" strike="noStrike" cap="none">
                        <a:solidFill>
                          <a:schemeClr val="dk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tc>
                  <a:txBody>
                    <a:bodyPr/>
                    <a:lstStyle/>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Inability to assess damage accurately.</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Ambulances prevented from reaching victims and/or victims prevented from reaching emergency medical services.</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Police prevented from reaching areas of civil unrest. </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Fire departments prevented from getting to fires. </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Flow of needed supplies is interrupted.</a:t>
                      </a:r>
                      <a:endParaRPr sz="1600" u="none" strike="noStrike" cap="none">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extLst>
                  <a:ext uri="{0D108BD9-81ED-4DB2-BD59-A6C34878D82A}">
                    <a16:rowId xmlns:a16="http://schemas.microsoft.com/office/drawing/2014/main" val="10001"/>
                  </a:ext>
                </a:extLst>
              </a:tr>
              <a:tr h="6798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Open Sans"/>
                          <a:ea typeface="Open Sans"/>
                          <a:cs typeface="Open Sans"/>
                          <a:sym typeface="Open Sans"/>
                        </a:rPr>
                        <a:t>Structural</a:t>
                      </a:r>
                      <a:endParaRPr sz="1600" b="1" u="none" strike="noStrike" cap="none">
                        <a:solidFill>
                          <a:schemeClr val="dk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tc>
                  <a:txBody>
                    <a:bodyPr/>
                    <a:lstStyle/>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Damaged hospitals unable to receive patients.</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Increased risk of injury from falling debris.</a:t>
                      </a:r>
                      <a:endParaRPr sz="1600" u="none" strike="noStrike" cap="none">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extLst>
                  <a:ext uri="{0D108BD9-81ED-4DB2-BD59-A6C34878D82A}">
                    <a16:rowId xmlns:a16="http://schemas.microsoft.com/office/drawing/2014/main" val="10002"/>
                  </a:ext>
                </a:extLst>
              </a:tr>
              <a:tr h="6798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Open Sans"/>
                          <a:ea typeface="Open Sans"/>
                          <a:cs typeface="Open Sans"/>
                          <a:sym typeface="Open Sans"/>
                        </a:rPr>
                        <a:t>Disrupted Communication </a:t>
                      </a:r>
                      <a:endParaRPr sz="1600" b="1" u="none" strike="noStrike" cap="none">
                        <a:solidFill>
                          <a:schemeClr val="dk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tc>
                  <a:txBody>
                    <a:bodyPr/>
                    <a:lstStyle/>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Victims unable to call for help.</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Coordination of services is hampered.</a:t>
                      </a:r>
                      <a:endParaRPr sz="1600" u="none" strike="noStrike" cap="none">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33992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Open Sans"/>
                          <a:ea typeface="Open Sans"/>
                          <a:cs typeface="Open Sans"/>
                          <a:sym typeface="Open Sans"/>
                        </a:rPr>
                        <a:t>Fuel Line Damage</a:t>
                      </a:r>
                      <a:endParaRPr sz="1600" b="1" u="none" strike="noStrike" cap="none">
                        <a:solidFill>
                          <a:schemeClr val="dk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tc>
                  <a:txBody>
                    <a:bodyPr/>
                    <a:lstStyle/>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Fire and paramedic services overburdened.</a:t>
                      </a:r>
                      <a:endParaRPr/>
                    </a:p>
                    <a:p>
                      <a:pPr marL="320040" marR="0" lvl="0" indent="-320040" algn="l" rtl="0">
                        <a:lnSpc>
                          <a:spcPct val="100000"/>
                        </a:lnSpc>
                        <a:spcBef>
                          <a:spcPts val="0"/>
                        </a:spcBef>
                        <a:spcAft>
                          <a:spcPts val="0"/>
                        </a:spcAft>
                        <a:buClr>
                          <a:srgbClr val="000000"/>
                        </a:buClr>
                        <a:buSzPts val="1600"/>
                        <a:buFont typeface="Arial"/>
                        <a:buNone/>
                      </a:pPr>
                      <a:endParaRPr sz="1600" u="none" strike="noStrike" cap="none">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6798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Open Sans"/>
                          <a:ea typeface="Open Sans"/>
                          <a:cs typeface="Open Sans"/>
                          <a:sym typeface="Open Sans"/>
                        </a:rPr>
                        <a:t>Disrupted Water Service</a:t>
                      </a:r>
                      <a:endParaRPr sz="1600" b="1" u="none" strike="noStrike" cap="none">
                        <a:solidFill>
                          <a:schemeClr val="dk1"/>
                        </a:solidFill>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tc>
                  <a:txBody>
                    <a:bodyPr/>
                    <a:lstStyle/>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Firefighting capabilities restricted. </a:t>
                      </a:r>
                      <a:endParaRPr sz="1600" u="none" strike="noStrike" cap="none">
                        <a:latin typeface="Open Sans"/>
                        <a:ea typeface="Open Sans"/>
                        <a:cs typeface="Open Sans"/>
                        <a:sym typeface="Open Sans"/>
                      </a:endParaRPr>
                    </a:p>
                    <a:p>
                      <a:pPr marL="320040" marR="0" lvl="0" indent="-320040" algn="l"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	Medical facilities hampered.</a:t>
                      </a:r>
                      <a:endParaRPr sz="1600" u="none" strike="noStrike" cap="none">
                        <a:latin typeface="Open Sans"/>
                        <a:ea typeface="Open Sans"/>
                        <a:cs typeface="Open Sans"/>
                        <a:sym typeface="Open Sans"/>
                      </a:endParaRPr>
                    </a:p>
                  </a:txBody>
                  <a:tcPr marL="68575" marR="68575" marT="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2" descr="A picture containing outdoor, sky&#10;&#10;Description automatically generated"/>
          <p:cNvPicPr preferRelativeResize="0"/>
          <p:nvPr/>
        </p:nvPicPr>
        <p:blipFill rotWithShape="1">
          <a:blip r:embed="rId3">
            <a:alphaModFix/>
          </a:blip>
          <a:srcRect r="3321"/>
          <a:stretch/>
        </p:blipFill>
        <p:spPr>
          <a:xfrm>
            <a:off x="2239041" y="-5347"/>
            <a:ext cx="9952959" cy="6863347"/>
          </a:xfrm>
          <a:prstGeom prst="rect">
            <a:avLst/>
          </a:prstGeom>
          <a:noFill/>
          <a:ln>
            <a:noFill/>
          </a:ln>
        </p:spPr>
      </p:pic>
      <p:sp>
        <p:nvSpPr>
          <p:cNvPr id="466" name="Google Shape;466;p4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7" name="Google Shape;467;p42"/>
          <p:cNvSpPr txBox="1"/>
          <p:nvPr/>
        </p:nvSpPr>
        <p:spPr>
          <a:xfrm>
            <a:off x="5903" y="1579379"/>
            <a:ext cx="3776036" cy="3486150"/>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4400"/>
            </a:pPr>
            <a:r>
              <a:rPr lang="en-US" sz="4000" b="1" i="0" u="none" strike="noStrike" cap="none" dirty="0">
                <a:solidFill>
                  <a:srgbClr val="F5333F"/>
                </a:solidFill>
                <a:latin typeface="Open Sans"/>
                <a:ea typeface="Open Sans"/>
                <a:cs typeface="Open Sans"/>
                <a:sym typeface="Open Sans"/>
              </a:rPr>
              <a:t>What Is</a:t>
            </a:r>
            <a:r>
              <a:rPr lang="en-US" sz="4000" b="1" dirty="0">
                <a:solidFill>
                  <a:srgbClr val="F5333F"/>
                </a:solidFill>
                <a:latin typeface="Open Sans"/>
                <a:ea typeface="Open Sans"/>
                <a:cs typeface="Open Sans"/>
                <a:sym typeface="Open Sans"/>
              </a:rPr>
              <a:t> </a:t>
            </a:r>
            <a:endParaRPr sz="4000" b="0" i="0" u="none" strike="noStrike" cap="none">
              <a:solidFill>
                <a:srgbClr val="F5333F"/>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dirty="0">
                <a:solidFill>
                  <a:srgbClr val="F5333F"/>
                </a:solidFill>
                <a:latin typeface="Open Sans"/>
                <a:ea typeface="Open Sans"/>
                <a:cs typeface="Open Sans"/>
                <a:sym typeface="Open Sans"/>
              </a:rPr>
              <a:t>Climate Change?</a:t>
            </a:r>
            <a:endParaRPr sz="4000" b="0" i="0" u="none" strike="noStrike" cap="none" dirty="0">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Calibri"/>
              <a:buNone/>
            </a:pPr>
            <a:endParaRPr sz="18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Arial"/>
              <a:buNone/>
            </a:pPr>
            <a:endParaRPr sz="1800" b="0" i="0" u="none" strike="noStrike" cap="none">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Arial"/>
              <a:buNone/>
            </a:pPr>
            <a:r>
              <a:rPr lang="en-US" sz="1800" b="0" i="0" u="none" strike="noStrike" cap="none" dirty="0">
                <a:solidFill>
                  <a:schemeClr val="lt1"/>
                </a:solidFill>
                <a:latin typeface="Open Sans"/>
                <a:ea typeface="Open Sans"/>
                <a:cs typeface="Open Sans"/>
                <a:sym typeface="Open Sans"/>
              </a:rPr>
              <a:t>Climate change is a long-term change in the </a:t>
            </a:r>
            <a:r>
              <a:rPr lang="en-US" sz="1800" b="1" u="sng" strike="noStrike" cap="none" dirty="0">
                <a:solidFill>
                  <a:schemeClr val="lt1"/>
                </a:solidFill>
                <a:latin typeface="Open Sans"/>
                <a:ea typeface="Open Sans"/>
                <a:cs typeface="Open Sans"/>
                <a:sym typeface="Open Sans"/>
              </a:rPr>
              <a:t>average weather</a:t>
            </a:r>
            <a:r>
              <a:rPr lang="en-US" sz="1800" b="0" i="0" u="none" strike="noStrike" cap="none" dirty="0">
                <a:solidFill>
                  <a:schemeClr val="lt1"/>
                </a:solidFill>
                <a:latin typeface="Open Sans"/>
                <a:ea typeface="Open Sans"/>
                <a:cs typeface="Open Sans"/>
                <a:sym typeface="Open Sans"/>
              </a:rPr>
              <a:t> patterns that have come to define local, regional and </a:t>
            </a:r>
            <a:r>
              <a:rPr lang="en-US" sz="1800" b="1" i="0" u="sng" strike="noStrike" cap="none" dirty="0">
                <a:solidFill>
                  <a:schemeClr val="lt1"/>
                </a:solidFill>
                <a:latin typeface="Open Sans"/>
                <a:ea typeface="Open Sans"/>
                <a:cs typeface="Open Sans"/>
                <a:sym typeface="Open Sans"/>
              </a:rPr>
              <a:t>global</a:t>
            </a:r>
            <a:r>
              <a:rPr lang="en-US" sz="1800" b="0" i="0" u="sng" strike="noStrike" cap="none" dirty="0">
                <a:solidFill>
                  <a:schemeClr val="lt1"/>
                </a:solidFill>
                <a:latin typeface="Open Sans"/>
                <a:ea typeface="Open Sans"/>
                <a:cs typeface="Open Sans"/>
                <a:sym typeface="Open Sans"/>
              </a:rPr>
              <a:t> </a:t>
            </a:r>
            <a:r>
              <a:rPr lang="en-US" sz="1800" b="1" i="0" u="sng" strike="noStrike" cap="none" dirty="0">
                <a:solidFill>
                  <a:schemeClr val="lt1"/>
                </a:solidFill>
                <a:latin typeface="Open Sans"/>
                <a:ea typeface="Open Sans"/>
                <a:cs typeface="Open Sans"/>
                <a:sym typeface="Open Sans"/>
              </a:rPr>
              <a:t>climates.</a:t>
            </a:r>
            <a:endParaRPr sz="1400" b="1" i="0" u="sng" strike="noStrike" cap="none">
              <a:solidFill>
                <a:schemeClr val="lt1"/>
              </a:solidFill>
              <a:latin typeface="Open Sans"/>
              <a:ea typeface="Open Sans"/>
              <a:cs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73" name="Google Shape;473;p43"/>
          <p:cNvSpPr txBox="1"/>
          <p:nvPr/>
        </p:nvSpPr>
        <p:spPr>
          <a:xfrm>
            <a:off x="332776" y="1142499"/>
            <a:ext cx="3644900" cy="34861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Effects of</a:t>
            </a:r>
            <a:endParaRPr sz="4000" b="0" i="0" u="none" strike="noStrike" cap="none">
              <a:solidFill>
                <a:srgbClr val="000000"/>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Climate Change</a:t>
            </a:r>
            <a:endParaRPr sz="4000" b="0" i="0" u="none" strike="noStrike" cap="none">
              <a:solidFill>
                <a:schemeClr val="lt1"/>
              </a:solidFill>
              <a:latin typeface="Open Sans"/>
              <a:ea typeface="Open Sans"/>
              <a:cs typeface="Open Sans"/>
              <a:sym typeface="Open Sans"/>
            </a:endParaRPr>
          </a:p>
        </p:txBody>
      </p:sp>
      <p:sp>
        <p:nvSpPr>
          <p:cNvPr id="474" name="Google Shape;474;p43"/>
          <p:cNvSpPr txBox="1"/>
          <p:nvPr/>
        </p:nvSpPr>
        <p:spPr>
          <a:xfrm>
            <a:off x="5679130" y="1535828"/>
            <a:ext cx="19281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5333F"/>
                </a:solidFill>
                <a:latin typeface="Open Sans"/>
                <a:ea typeface="Open Sans"/>
                <a:cs typeface="Open Sans"/>
                <a:sym typeface="Open Sans"/>
              </a:rPr>
              <a:t>Increase</a:t>
            </a:r>
            <a:r>
              <a:rPr lang="en-US" sz="1800" b="1" i="0" u="none" strike="noStrike" cap="none">
                <a:solidFill>
                  <a:schemeClr val="dk1"/>
                </a:solidFill>
                <a:latin typeface="Open Sans"/>
                <a:ea typeface="Open Sans"/>
                <a:cs typeface="Open Sans"/>
                <a:sym typeface="Open Sans"/>
              </a:rPr>
              <a:t> In Temperature</a:t>
            </a:r>
            <a:endParaRPr sz="1400" b="0" i="0" u="none" strike="noStrike" cap="none">
              <a:solidFill>
                <a:srgbClr val="000000"/>
              </a:solidFill>
              <a:latin typeface="Open Sans"/>
              <a:ea typeface="Open Sans"/>
              <a:cs typeface="Open Sans"/>
              <a:sym typeface="Open Sans"/>
            </a:endParaRPr>
          </a:p>
        </p:txBody>
      </p:sp>
      <p:sp>
        <p:nvSpPr>
          <p:cNvPr id="475" name="Google Shape;475;p43"/>
          <p:cNvSpPr txBox="1"/>
          <p:nvPr/>
        </p:nvSpPr>
        <p:spPr>
          <a:xfrm>
            <a:off x="9215163" y="1518462"/>
            <a:ext cx="266518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5333F"/>
                </a:solidFill>
                <a:latin typeface="Open Sans"/>
                <a:ea typeface="Open Sans"/>
                <a:cs typeface="Open Sans"/>
                <a:sym typeface="Open Sans"/>
              </a:rPr>
              <a:t>Changes</a:t>
            </a:r>
            <a:r>
              <a:rPr lang="en-US" sz="1800" b="1" i="0" u="none" strike="noStrike" cap="none">
                <a:solidFill>
                  <a:schemeClr val="dk1"/>
                </a:solidFill>
                <a:latin typeface="Open Sans"/>
                <a:ea typeface="Open Sans"/>
                <a:cs typeface="Open Sans"/>
                <a:sym typeface="Open Sans"/>
              </a:rPr>
              <a:t> In Precipitation Patterns</a:t>
            </a:r>
            <a:endParaRPr sz="1400" b="0" i="0" u="none" strike="noStrike" cap="none">
              <a:solidFill>
                <a:srgbClr val="000000"/>
              </a:solidFill>
              <a:latin typeface="Open Sans"/>
              <a:ea typeface="Open Sans"/>
              <a:cs typeface="Open Sans"/>
              <a:sym typeface="Open Sans"/>
            </a:endParaRPr>
          </a:p>
        </p:txBody>
      </p:sp>
      <p:sp>
        <p:nvSpPr>
          <p:cNvPr id="476" name="Google Shape;476;p43"/>
          <p:cNvSpPr txBox="1"/>
          <p:nvPr/>
        </p:nvSpPr>
        <p:spPr>
          <a:xfrm>
            <a:off x="5679130" y="3194806"/>
            <a:ext cx="21648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5333F"/>
                </a:solidFill>
                <a:latin typeface="Open Sans"/>
                <a:ea typeface="Open Sans"/>
                <a:cs typeface="Open Sans"/>
                <a:sym typeface="Open Sans"/>
              </a:rPr>
              <a:t>More</a:t>
            </a:r>
            <a:r>
              <a:rPr lang="en-US" sz="1800" b="1" i="0" u="none" strike="noStrike" cap="none">
                <a:solidFill>
                  <a:schemeClr val="dk1"/>
                </a:solidFill>
                <a:latin typeface="Open Sans"/>
                <a:ea typeface="Open Sans"/>
                <a:cs typeface="Open Sans"/>
                <a:sym typeface="Open Sans"/>
              </a:rPr>
              <a:t> Droughts </a:t>
            </a:r>
            <a:endParaRPr sz="14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&amp; Heat Waves</a:t>
            </a:r>
            <a:endParaRPr sz="1400" b="0" i="0" u="none" strike="noStrike" cap="none">
              <a:solidFill>
                <a:srgbClr val="000000"/>
              </a:solidFill>
              <a:latin typeface="Open Sans"/>
              <a:ea typeface="Open Sans"/>
              <a:cs typeface="Open Sans"/>
              <a:sym typeface="Open Sans"/>
            </a:endParaRPr>
          </a:p>
        </p:txBody>
      </p:sp>
      <p:sp>
        <p:nvSpPr>
          <p:cNvPr id="477" name="Google Shape;477;p43"/>
          <p:cNvSpPr txBox="1"/>
          <p:nvPr/>
        </p:nvSpPr>
        <p:spPr>
          <a:xfrm>
            <a:off x="9223975" y="3194806"/>
            <a:ext cx="21648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5333F"/>
                </a:solidFill>
                <a:latin typeface="Open Sans"/>
                <a:ea typeface="Open Sans"/>
                <a:cs typeface="Open Sans"/>
                <a:sym typeface="Open Sans"/>
              </a:rPr>
              <a:t>Stronger And More Intense </a:t>
            </a:r>
            <a:r>
              <a:rPr lang="en-US" sz="1800" b="1" i="0" u="none" strike="noStrike" cap="none">
                <a:solidFill>
                  <a:schemeClr val="dk1"/>
                </a:solidFill>
                <a:latin typeface="Open Sans"/>
                <a:ea typeface="Open Sans"/>
                <a:cs typeface="Open Sans"/>
                <a:sym typeface="Open Sans"/>
              </a:rPr>
              <a:t>Hurricanes</a:t>
            </a:r>
            <a:endParaRPr sz="1400" b="0" i="0" u="none" strike="noStrike" cap="none">
              <a:solidFill>
                <a:srgbClr val="000000"/>
              </a:solidFill>
              <a:latin typeface="Open Sans"/>
              <a:ea typeface="Open Sans"/>
              <a:cs typeface="Open Sans"/>
              <a:sym typeface="Open Sans"/>
            </a:endParaRPr>
          </a:p>
        </p:txBody>
      </p:sp>
      <p:sp>
        <p:nvSpPr>
          <p:cNvPr id="478" name="Google Shape;478;p43"/>
          <p:cNvSpPr txBox="1"/>
          <p:nvPr/>
        </p:nvSpPr>
        <p:spPr>
          <a:xfrm>
            <a:off x="5679130" y="4978741"/>
            <a:ext cx="216480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Sea Level </a:t>
            </a:r>
            <a:r>
              <a:rPr lang="en-US" sz="1800" b="1" i="0" u="none" strike="noStrike" cap="none">
                <a:solidFill>
                  <a:srgbClr val="F5333F"/>
                </a:solidFill>
                <a:latin typeface="Open Sans"/>
                <a:ea typeface="Open Sans"/>
                <a:cs typeface="Open Sans"/>
                <a:sym typeface="Open Sans"/>
              </a:rPr>
              <a:t>Rise</a:t>
            </a:r>
            <a:endParaRPr sz="1400" b="0" i="0" u="none" strike="noStrike" cap="none">
              <a:solidFill>
                <a:srgbClr val="F5333F"/>
              </a:solidFill>
              <a:latin typeface="Open Sans"/>
              <a:ea typeface="Open Sans"/>
              <a:cs typeface="Open Sans"/>
              <a:sym typeface="Open Sans"/>
            </a:endParaRPr>
          </a:p>
        </p:txBody>
      </p:sp>
      <p:sp>
        <p:nvSpPr>
          <p:cNvPr id="479" name="Google Shape;479;p43"/>
          <p:cNvSpPr txBox="1"/>
          <p:nvPr/>
        </p:nvSpPr>
        <p:spPr>
          <a:xfrm>
            <a:off x="9223975" y="4871150"/>
            <a:ext cx="21648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5333F"/>
                </a:solidFill>
                <a:latin typeface="Open Sans"/>
                <a:ea typeface="Open Sans"/>
                <a:cs typeface="Open Sans"/>
                <a:sym typeface="Open Sans"/>
              </a:rPr>
              <a:t>Increase</a:t>
            </a:r>
            <a:r>
              <a:rPr lang="en-US" sz="1800" b="1" i="0" u="none" strike="noStrike" cap="none">
                <a:solidFill>
                  <a:schemeClr val="dk1"/>
                </a:solidFill>
                <a:latin typeface="Open Sans"/>
                <a:ea typeface="Open Sans"/>
                <a:cs typeface="Open Sans"/>
                <a:sym typeface="Open Sans"/>
              </a:rPr>
              <a:t> Ocean Acidification</a:t>
            </a:r>
            <a:endParaRPr sz="1400" b="0" i="0" u="none" strike="noStrike" cap="none">
              <a:solidFill>
                <a:srgbClr val="000000"/>
              </a:solidFill>
              <a:latin typeface="Open Sans"/>
              <a:ea typeface="Open Sans"/>
              <a:cs typeface="Open Sans"/>
              <a:sym typeface="Open Sans"/>
            </a:endParaRPr>
          </a:p>
        </p:txBody>
      </p:sp>
      <p:pic>
        <p:nvPicPr>
          <p:cNvPr id="480" name="Google Shape;480;p43"/>
          <p:cNvPicPr preferRelativeResize="0"/>
          <p:nvPr/>
        </p:nvPicPr>
        <p:blipFill rotWithShape="1">
          <a:blip r:embed="rId3">
            <a:alphaModFix amt="85000"/>
          </a:blip>
          <a:srcRect/>
          <a:stretch/>
        </p:blipFill>
        <p:spPr>
          <a:xfrm>
            <a:off x="4582918" y="3194806"/>
            <a:ext cx="1011292" cy="816455"/>
          </a:xfrm>
          <a:prstGeom prst="rect">
            <a:avLst/>
          </a:prstGeom>
          <a:noFill/>
          <a:ln>
            <a:noFill/>
          </a:ln>
        </p:spPr>
      </p:pic>
      <p:pic>
        <p:nvPicPr>
          <p:cNvPr id="481" name="Google Shape;481;p43"/>
          <p:cNvPicPr preferRelativeResize="0"/>
          <p:nvPr/>
        </p:nvPicPr>
        <p:blipFill rotWithShape="1">
          <a:blip r:embed="rId4">
            <a:alphaModFix amt="85000"/>
          </a:blip>
          <a:srcRect/>
          <a:stretch/>
        </p:blipFill>
        <p:spPr>
          <a:xfrm>
            <a:off x="4652503" y="4813921"/>
            <a:ext cx="872123" cy="760788"/>
          </a:xfrm>
          <a:prstGeom prst="rect">
            <a:avLst/>
          </a:prstGeom>
          <a:noFill/>
          <a:ln>
            <a:noFill/>
          </a:ln>
        </p:spPr>
      </p:pic>
      <p:pic>
        <p:nvPicPr>
          <p:cNvPr id="482" name="Google Shape;482;p43"/>
          <p:cNvPicPr preferRelativeResize="0"/>
          <p:nvPr/>
        </p:nvPicPr>
        <p:blipFill rotWithShape="1">
          <a:blip r:embed="rId5">
            <a:alphaModFix amt="85000"/>
          </a:blip>
          <a:srcRect/>
          <a:stretch/>
        </p:blipFill>
        <p:spPr>
          <a:xfrm>
            <a:off x="8130157" y="1630179"/>
            <a:ext cx="779344" cy="770066"/>
          </a:xfrm>
          <a:prstGeom prst="rect">
            <a:avLst/>
          </a:prstGeom>
          <a:noFill/>
          <a:ln>
            <a:noFill/>
          </a:ln>
        </p:spPr>
      </p:pic>
      <p:pic>
        <p:nvPicPr>
          <p:cNvPr id="483" name="Google Shape;483;p43"/>
          <p:cNvPicPr preferRelativeResize="0"/>
          <p:nvPr/>
        </p:nvPicPr>
        <p:blipFill rotWithShape="1">
          <a:blip r:embed="rId6">
            <a:alphaModFix amt="85000"/>
          </a:blip>
          <a:srcRect/>
          <a:stretch/>
        </p:blipFill>
        <p:spPr>
          <a:xfrm>
            <a:off x="8157991" y="3194806"/>
            <a:ext cx="723676" cy="779344"/>
          </a:xfrm>
          <a:prstGeom prst="rect">
            <a:avLst/>
          </a:prstGeom>
          <a:noFill/>
          <a:ln>
            <a:noFill/>
          </a:ln>
        </p:spPr>
      </p:pic>
      <p:pic>
        <p:nvPicPr>
          <p:cNvPr id="484" name="Google Shape;484;p43"/>
          <p:cNvPicPr preferRelativeResize="0"/>
          <p:nvPr/>
        </p:nvPicPr>
        <p:blipFill rotWithShape="1">
          <a:blip r:embed="rId7">
            <a:alphaModFix amt="85000"/>
          </a:blip>
          <a:srcRect/>
          <a:stretch/>
        </p:blipFill>
        <p:spPr>
          <a:xfrm>
            <a:off x="4698892" y="1473744"/>
            <a:ext cx="779344" cy="909234"/>
          </a:xfrm>
          <a:prstGeom prst="rect">
            <a:avLst/>
          </a:prstGeom>
          <a:noFill/>
          <a:ln>
            <a:noFill/>
          </a:ln>
        </p:spPr>
      </p:pic>
      <p:pic>
        <p:nvPicPr>
          <p:cNvPr id="485" name="Google Shape;485;p43"/>
          <p:cNvPicPr preferRelativeResize="0"/>
          <p:nvPr/>
        </p:nvPicPr>
        <p:blipFill rotWithShape="1">
          <a:blip r:embed="rId8">
            <a:alphaModFix amt="85000"/>
          </a:blip>
          <a:srcRect/>
          <a:stretch/>
        </p:blipFill>
        <p:spPr>
          <a:xfrm>
            <a:off x="8023461" y="4712740"/>
            <a:ext cx="992736" cy="8071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44" descr="Image result for climate change adaptation Caribbean"/>
          <p:cNvPicPr preferRelativeResize="0"/>
          <p:nvPr/>
        </p:nvPicPr>
        <p:blipFill rotWithShape="1">
          <a:blip r:embed="rId3">
            <a:alphaModFix/>
          </a:blip>
          <a:srcRect b="22781"/>
          <a:stretch/>
        </p:blipFill>
        <p:spPr>
          <a:xfrm>
            <a:off x="3901712" y="3522969"/>
            <a:ext cx="8290288" cy="3329951"/>
          </a:xfrm>
          <a:prstGeom prst="rect">
            <a:avLst/>
          </a:prstGeom>
          <a:noFill/>
          <a:ln>
            <a:noFill/>
          </a:ln>
        </p:spPr>
      </p:pic>
      <p:sp>
        <p:nvSpPr>
          <p:cNvPr id="491" name="Google Shape;491;p44"/>
          <p:cNvSpPr txBox="1"/>
          <p:nvPr/>
        </p:nvSpPr>
        <p:spPr>
          <a:xfrm>
            <a:off x="5294514" y="1250994"/>
            <a:ext cx="6102350"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Arial"/>
              <a:buNone/>
            </a:pPr>
            <a:r>
              <a:rPr lang="en-US" sz="2000" b="1" i="0" u="none" strike="noStrike" cap="none">
                <a:solidFill>
                  <a:srgbClr val="F5333F"/>
                </a:solidFill>
                <a:latin typeface="Open Sans"/>
                <a:ea typeface="Open Sans"/>
                <a:cs typeface="Open Sans"/>
                <a:sym typeface="Open Sans"/>
              </a:rPr>
              <a:t>Climate change adaptation </a:t>
            </a:r>
            <a:r>
              <a:rPr lang="en-US" sz="2000" b="0" i="0" u="none" strike="noStrike" cap="none">
                <a:solidFill>
                  <a:schemeClr val="dk1"/>
                </a:solidFill>
                <a:latin typeface="Open Sans"/>
                <a:ea typeface="Open Sans"/>
                <a:cs typeface="Open Sans"/>
                <a:sym typeface="Open Sans"/>
              </a:rPr>
              <a:t>involves reducing the risk and vulnerabilities by putting measures in place or by building the capacity of cities, communities and individuals to cope with adverse climate impacts.</a:t>
            </a:r>
            <a:endParaRPr sz="1600" b="0" i="0" u="none" strike="noStrike" cap="none">
              <a:solidFill>
                <a:schemeClr val="dk1"/>
              </a:solidFill>
              <a:latin typeface="Open Sans"/>
              <a:ea typeface="Open Sans"/>
              <a:cs typeface="Open Sans"/>
              <a:sym typeface="Open Sans"/>
            </a:endParaRPr>
          </a:p>
        </p:txBody>
      </p:sp>
      <p:sp>
        <p:nvSpPr>
          <p:cNvPr id="492" name="Google Shape;492;p44"/>
          <p:cNvSpPr/>
          <p:nvPr/>
        </p:nvSpPr>
        <p:spPr>
          <a:xfrm>
            <a:off x="-16474" y="-43447"/>
            <a:ext cx="4211052" cy="69014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Arial"/>
              <a:ea typeface="Arial"/>
              <a:cs typeface="Arial"/>
              <a:sym typeface="Arial"/>
            </a:endParaRPr>
          </a:p>
        </p:txBody>
      </p:sp>
      <p:sp>
        <p:nvSpPr>
          <p:cNvPr id="493" name="Google Shape;493;p44"/>
          <p:cNvSpPr txBox="1"/>
          <p:nvPr/>
        </p:nvSpPr>
        <p:spPr>
          <a:xfrm>
            <a:off x="332776" y="1434599"/>
            <a:ext cx="3680424" cy="34861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Climate Change</a:t>
            </a:r>
            <a:endParaRPr sz="4000" b="0" i="0" u="none" strike="noStrike" cap="none">
              <a:solidFill>
                <a:srgbClr val="000000"/>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Adaptation</a:t>
            </a:r>
            <a:endParaRPr sz="40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ad184e0394_0_1"/>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11E41"/>
              </a:solidFill>
              <a:latin typeface="Calibri"/>
              <a:ea typeface="Calibri"/>
              <a:cs typeface="Calibri"/>
              <a:sym typeface="Calibri"/>
            </a:endParaRPr>
          </a:p>
        </p:txBody>
      </p:sp>
      <p:sp>
        <p:nvSpPr>
          <p:cNvPr id="499" name="Google Shape;499;g2ad184e0394_0_1"/>
          <p:cNvSpPr txBox="1"/>
          <p:nvPr/>
        </p:nvSpPr>
        <p:spPr>
          <a:xfrm>
            <a:off x="332776" y="1434599"/>
            <a:ext cx="3680400" cy="3486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rgbClr val="F5333F"/>
                </a:solidFill>
                <a:latin typeface="Open Sans"/>
                <a:ea typeface="Open Sans"/>
                <a:cs typeface="Open Sans"/>
                <a:sym typeface="Open Sans"/>
              </a:rPr>
              <a:t>Nature-Based Solutions</a:t>
            </a:r>
            <a:endParaRPr sz="1600" b="0" i="0" u="none" strike="noStrike" cap="none">
              <a:solidFill>
                <a:srgbClr val="F5333F"/>
              </a:solidFill>
              <a:latin typeface="Open Sans"/>
              <a:ea typeface="Open Sans"/>
              <a:cs typeface="Open Sans"/>
              <a:sym typeface="Open Sans"/>
            </a:endParaRPr>
          </a:p>
        </p:txBody>
      </p:sp>
      <p:sp>
        <p:nvSpPr>
          <p:cNvPr id="500" name="Google Shape;500;g2ad184e0394_0_1"/>
          <p:cNvSpPr txBox="1"/>
          <p:nvPr/>
        </p:nvSpPr>
        <p:spPr>
          <a:xfrm>
            <a:off x="4368800" y="520339"/>
            <a:ext cx="7490424" cy="11546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1600" b="0" i="0" u="none" strike="noStrike" cap="none">
                <a:solidFill>
                  <a:schemeClr val="dk1"/>
                </a:solidFill>
                <a:latin typeface="Open Sans"/>
                <a:ea typeface="Open Sans"/>
                <a:cs typeface="Open Sans"/>
                <a:sym typeface="Open Sans"/>
              </a:rPr>
              <a:t>Nature-Based Solutions (NBS) is used to tackle climate change impacts and make communities stronger.</a:t>
            </a:r>
            <a:endParaRPr/>
          </a:p>
          <a:p>
            <a:pPr marL="342900" marR="0" lvl="0" indent="-215900" algn="l" rtl="0">
              <a:lnSpc>
                <a:spcPct val="150000"/>
              </a:lnSpc>
              <a:spcBef>
                <a:spcPts val="0"/>
              </a:spcBef>
              <a:spcAft>
                <a:spcPts val="0"/>
              </a:spcAft>
              <a:buClr>
                <a:srgbClr val="F5333F"/>
              </a:buClr>
              <a:buSzPts val="2000"/>
              <a:buFont typeface="Noto Sans Symbols"/>
              <a:buNone/>
            </a:pPr>
            <a:endParaRPr sz="1600" b="0" i="0" u="none" strike="noStrike" cap="none">
              <a:solidFill>
                <a:schemeClr val="dk1"/>
              </a:solidFill>
              <a:latin typeface="Open Sans"/>
              <a:ea typeface="Open Sans"/>
              <a:cs typeface="Open Sans"/>
              <a:sym typeface="Open Sans"/>
            </a:endParaRPr>
          </a:p>
        </p:txBody>
      </p:sp>
      <p:sp>
        <p:nvSpPr>
          <p:cNvPr id="501" name="Google Shape;501;g2ad184e0394_0_1"/>
          <p:cNvSpPr txBox="1"/>
          <p:nvPr/>
        </p:nvSpPr>
        <p:spPr>
          <a:xfrm>
            <a:off x="4368800" y="1532786"/>
            <a:ext cx="7081520" cy="15303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1600" b="0" i="0" u="none" strike="noStrike" cap="none">
                <a:solidFill>
                  <a:schemeClr val="dk1"/>
                </a:solidFill>
                <a:latin typeface="Open Sans"/>
                <a:ea typeface="Open Sans"/>
                <a:cs typeface="Open Sans"/>
                <a:sym typeface="Open Sans"/>
              </a:rPr>
              <a:t>Nature-Based Solutions uses nature, like plants and trees, to shield communities from disasters. For example, growing mangroves helps protect against storms.</a:t>
            </a:r>
            <a:endParaRPr/>
          </a:p>
          <a:p>
            <a:pPr marL="342900" marR="0" lvl="0" indent="-215900" algn="l" rtl="0">
              <a:lnSpc>
                <a:spcPct val="150000"/>
              </a:lnSpc>
              <a:spcBef>
                <a:spcPts val="0"/>
              </a:spcBef>
              <a:spcAft>
                <a:spcPts val="0"/>
              </a:spcAft>
              <a:buClr>
                <a:srgbClr val="F5333F"/>
              </a:buClr>
              <a:buSzPts val="2000"/>
              <a:buFont typeface="Noto Sans Symbols"/>
              <a:buNone/>
            </a:pPr>
            <a:endParaRPr sz="1600" b="0" i="0" u="none" strike="noStrike" cap="none">
              <a:solidFill>
                <a:schemeClr val="dk1"/>
              </a:solidFill>
              <a:latin typeface="Open Sans"/>
              <a:ea typeface="Open Sans"/>
              <a:cs typeface="Open Sans"/>
              <a:sym typeface="Open Sans"/>
            </a:endParaRPr>
          </a:p>
        </p:txBody>
      </p:sp>
      <p:sp>
        <p:nvSpPr>
          <p:cNvPr id="502" name="Google Shape;502;g2ad184e0394_0_1"/>
          <p:cNvSpPr txBox="1"/>
          <p:nvPr/>
        </p:nvSpPr>
        <p:spPr>
          <a:xfrm>
            <a:off x="4362426" y="2816644"/>
            <a:ext cx="7382534" cy="15303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1600" b="0" i="0" u="none" strike="noStrike" cap="none">
                <a:solidFill>
                  <a:schemeClr val="dk1"/>
                </a:solidFill>
                <a:latin typeface="Open Sans"/>
                <a:ea typeface="Open Sans"/>
                <a:cs typeface="Open Sans"/>
                <a:sym typeface="Open Sans"/>
              </a:rPr>
              <a:t>‘Green infrastructure'—making strong things (like buildings) that work with nature. For instance, using special pavements and green roofs to stop floods in cities.</a:t>
            </a:r>
            <a:endParaRPr/>
          </a:p>
          <a:p>
            <a:pPr marL="342900" marR="0" lvl="0" indent="-215900" algn="l" rtl="0">
              <a:lnSpc>
                <a:spcPct val="150000"/>
              </a:lnSpc>
              <a:spcBef>
                <a:spcPts val="0"/>
              </a:spcBef>
              <a:spcAft>
                <a:spcPts val="0"/>
              </a:spcAft>
              <a:buClr>
                <a:srgbClr val="F5333F"/>
              </a:buClr>
              <a:buSzPts val="2000"/>
              <a:buFont typeface="Noto Sans Symbols"/>
              <a:buNone/>
            </a:pPr>
            <a:endParaRPr sz="1600" b="0" i="0" u="none" strike="noStrike" cap="none">
              <a:solidFill>
                <a:schemeClr val="dk1"/>
              </a:solidFill>
              <a:latin typeface="Open Sans"/>
              <a:ea typeface="Open Sans"/>
              <a:cs typeface="Open Sans"/>
              <a:sym typeface="Open Sans"/>
            </a:endParaRPr>
          </a:p>
        </p:txBody>
      </p:sp>
      <p:sp>
        <p:nvSpPr>
          <p:cNvPr id="503" name="Google Shape;503;g2ad184e0394_0_1"/>
          <p:cNvSpPr txBox="1"/>
          <p:nvPr/>
        </p:nvSpPr>
        <p:spPr>
          <a:xfrm>
            <a:off x="4362426" y="4075588"/>
            <a:ext cx="7496798" cy="15303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1600" b="0" i="0" u="none" strike="noStrike" cap="none">
                <a:solidFill>
                  <a:schemeClr val="dk1"/>
                </a:solidFill>
                <a:latin typeface="Open Sans"/>
                <a:ea typeface="Open Sans"/>
                <a:cs typeface="Open Sans"/>
                <a:sym typeface="Open Sans"/>
              </a:rPr>
              <a:t>‘Agroecology’ is supported, which means food is grown by working with nature. It's like making friends with the environment. For example, planting trees with crops to make farming better.</a:t>
            </a:r>
            <a:endParaRPr/>
          </a:p>
          <a:p>
            <a:pPr marL="342900" marR="0" lvl="0" indent="-215900" algn="l" rtl="0">
              <a:lnSpc>
                <a:spcPct val="150000"/>
              </a:lnSpc>
              <a:spcBef>
                <a:spcPts val="0"/>
              </a:spcBef>
              <a:spcAft>
                <a:spcPts val="0"/>
              </a:spcAft>
              <a:buClr>
                <a:srgbClr val="F5333F"/>
              </a:buClr>
              <a:buSzPts val="2000"/>
              <a:buFont typeface="Noto Sans Symbols"/>
              <a:buNone/>
            </a:pPr>
            <a:endParaRPr sz="1600" b="0" i="0" u="none" strike="noStrike" cap="none">
              <a:solidFill>
                <a:schemeClr val="dk1"/>
              </a:solidFill>
              <a:latin typeface="Open Sans"/>
              <a:ea typeface="Open Sans"/>
              <a:cs typeface="Open Sans"/>
              <a:sym typeface="Open Sans"/>
            </a:endParaRPr>
          </a:p>
        </p:txBody>
      </p:sp>
      <p:sp>
        <p:nvSpPr>
          <p:cNvPr id="504" name="Google Shape;504;g2ad184e0394_0_1"/>
          <p:cNvSpPr txBox="1"/>
          <p:nvPr/>
        </p:nvSpPr>
        <p:spPr>
          <a:xfrm>
            <a:off x="4362426" y="5443099"/>
            <a:ext cx="7382534" cy="116102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en-US" sz="1600" b="0" i="0" u="none" strike="noStrike" cap="none">
                <a:solidFill>
                  <a:schemeClr val="dk1"/>
                </a:solidFill>
                <a:latin typeface="Open Sans"/>
                <a:ea typeface="Open Sans"/>
                <a:cs typeface="Open Sans"/>
                <a:sym typeface="Open Sans"/>
              </a:rPr>
              <a:t>IFRC believes communities can lead the way. We help people take care of nature around them. For example, communities planting more trees together to keep their area healthy.</a:t>
            </a:r>
            <a:endParaRPr sz="1600" b="0" i="0" u="none"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4"/>
          <p:cNvSpPr/>
          <p:nvPr/>
        </p:nvSpPr>
        <p:spPr>
          <a:xfrm>
            <a:off x="-16475" y="2495577"/>
            <a:ext cx="12208475" cy="3388403"/>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1" name="Google Shape;511;p64"/>
          <p:cNvSpPr txBox="1"/>
          <p:nvPr/>
        </p:nvSpPr>
        <p:spPr>
          <a:xfrm>
            <a:off x="873760" y="2972335"/>
            <a:ext cx="10124391" cy="205074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Let’s Hear From You!</a:t>
            </a:r>
            <a:endParaRPr sz="40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Calibri"/>
              <a:buNone/>
            </a:pPr>
            <a:endParaRPr sz="1800" b="0"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chemeClr val="lt1"/>
              </a:buClr>
              <a:buSzPts val="4400"/>
              <a:buFont typeface="Arial"/>
              <a:buNone/>
            </a:pPr>
            <a:r>
              <a:rPr lang="en-US" sz="1800" b="0" i="0" u="none" strike="noStrike" cap="none">
                <a:solidFill>
                  <a:schemeClr val="lt1"/>
                </a:solidFill>
                <a:latin typeface="Open Sans"/>
                <a:ea typeface="Open Sans"/>
                <a:cs typeface="Open Sans"/>
                <a:sym typeface="Open Sans"/>
              </a:rPr>
              <a:t>Do you think the implementation of Nature-Based Solution Activities can enhance Livelihoods in your country?</a:t>
            </a:r>
            <a:endParaRPr sz="1400" b="0" i="0" u="none" strike="noStrike" cap="none">
              <a:solidFill>
                <a:srgbClr val="000000"/>
              </a:solidFill>
              <a:latin typeface="Open Sans"/>
              <a:ea typeface="Open Sans"/>
              <a:cs typeface="Open Sans"/>
              <a:sym typeface="Open Sans"/>
            </a:endParaRPr>
          </a:p>
        </p:txBody>
      </p:sp>
      <p:grpSp>
        <p:nvGrpSpPr>
          <p:cNvPr id="512" name="Google Shape;512;p64"/>
          <p:cNvGrpSpPr/>
          <p:nvPr/>
        </p:nvGrpSpPr>
        <p:grpSpPr>
          <a:xfrm>
            <a:off x="4609379" y="184389"/>
            <a:ext cx="3212709" cy="2327086"/>
            <a:chOff x="1051184" y="139391"/>
            <a:chExt cx="3212709" cy="2327086"/>
          </a:xfrm>
        </p:grpSpPr>
        <p:sp>
          <p:nvSpPr>
            <p:cNvPr id="513" name="Google Shape;513;p64"/>
            <p:cNvSpPr/>
            <p:nvPr/>
          </p:nvSpPr>
          <p:spPr>
            <a:xfrm>
              <a:off x="1769237" y="803464"/>
              <a:ext cx="2010283" cy="1534160"/>
            </a:xfrm>
            <a:prstGeom prst="wedgeEllipseCallout">
              <a:avLst>
                <a:gd name="adj1" fmla="val -35307"/>
                <a:gd name="adj2" fmla="val 65149"/>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4" name="Google Shape;514;p64"/>
            <p:cNvSpPr/>
            <p:nvPr/>
          </p:nvSpPr>
          <p:spPr>
            <a:xfrm flipH="1">
              <a:off x="1051184" y="539930"/>
              <a:ext cx="1137920" cy="868180"/>
            </a:xfrm>
            <a:prstGeom prst="wedgeEllipseCallout">
              <a:avLst>
                <a:gd name="adj1" fmla="val -35307"/>
                <a:gd name="adj2" fmla="val 65149"/>
              </a:avLst>
            </a:prstGeom>
            <a:solidFill>
              <a:srgbClr val="323232">
                <a:alpha val="8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5" name="Google Shape;515;p64"/>
            <p:cNvSpPr/>
            <p:nvPr/>
          </p:nvSpPr>
          <p:spPr>
            <a:xfrm>
              <a:off x="2907157" y="213751"/>
              <a:ext cx="1356736" cy="1044362"/>
            </a:xfrm>
            <a:prstGeom prst="wedgeEllipseCallout">
              <a:avLst>
                <a:gd name="adj1" fmla="val -35307"/>
                <a:gd name="adj2" fmla="val 65149"/>
              </a:avLst>
            </a:prstGeom>
            <a:solidFill>
              <a:srgbClr val="BFBFBF">
                <a:alpha val="8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6" name="Google Shape;516;p64"/>
            <p:cNvSpPr txBox="1"/>
            <p:nvPr/>
          </p:nvSpPr>
          <p:spPr>
            <a:xfrm rot="-836973">
              <a:off x="1374221" y="539930"/>
              <a:ext cx="6604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1" i="0" u="none" strike="noStrike" cap="none">
                  <a:solidFill>
                    <a:schemeClr val="lt1"/>
                  </a:solidFill>
                  <a:latin typeface="Arial"/>
                  <a:ea typeface="Arial"/>
                  <a:cs typeface="Arial"/>
                  <a:sym typeface="Arial"/>
                </a:rPr>
                <a:t>?</a:t>
              </a:r>
              <a:endParaRPr sz="4000" b="1" i="0" u="none" strike="noStrike" cap="none">
                <a:solidFill>
                  <a:schemeClr val="lt1"/>
                </a:solidFill>
                <a:latin typeface="Arial"/>
                <a:ea typeface="Arial"/>
                <a:cs typeface="Arial"/>
                <a:sym typeface="Arial"/>
              </a:endParaRPr>
            </a:p>
          </p:txBody>
        </p:sp>
        <p:sp>
          <p:nvSpPr>
            <p:cNvPr id="517" name="Google Shape;517;p64"/>
            <p:cNvSpPr txBox="1"/>
            <p:nvPr/>
          </p:nvSpPr>
          <p:spPr>
            <a:xfrm rot="176829">
              <a:off x="2282414" y="819363"/>
              <a:ext cx="66040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0" b="1" i="0" u="none" strike="noStrike" cap="none">
                  <a:solidFill>
                    <a:schemeClr val="lt1"/>
                  </a:solidFill>
                  <a:latin typeface="Arial"/>
                  <a:ea typeface="Arial"/>
                  <a:cs typeface="Arial"/>
                  <a:sym typeface="Arial"/>
                </a:rPr>
                <a:t>?</a:t>
              </a:r>
              <a:endParaRPr/>
            </a:p>
          </p:txBody>
        </p:sp>
        <p:sp>
          <p:nvSpPr>
            <p:cNvPr id="518" name="Google Shape;518;p64"/>
            <p:cNvSpPr txBox="1"/>
            <p:nvPr/>
          </p:nvSpPr>
          <p:spPr>
            <a:xfrm>
              <a:off x="3333338" y="139391"/>
              <a:ext cx="660400"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500" b="1" i="0" u="none" strike="noStrike" cap="none">
                  <a:solidFill>
                    <a:schemeClr val="lt1"/>
                  </a:solidFill>
                  <a:latin typeface="Arial"/>
                  <a:ea typeface="Arial"/>
                  <a:cs typeface="Arial"/>
                  <a:sym typeface="Arial"/>
                </a:rPr>
                <a:t>?</a:t>
              </a: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5"/>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11E41"/>
              </a:solidFill>
              <a:latin typeface="Calibri"/>
              <a:ea typeface="Calibri"/>
              <a:cs typeface="Calibri"/>
              <a:sym typeface="Calibri"/>
            </a:endParaRPr>
          </a:p>
        </p:txBody>
      </p:sp>
      <p:sp>
        <p:nvSpPr>
          <p:cNvPr id="524" name="Google Shape;524;p45"/>
          <p:cNvSpPr/>
          <p:nvPr/>
        </p:nvSpPr>
        <p:spPr>
          <a:xfrm>
            <a:off x="4194626" y="-1"/>
            <a:ext cx="7997374" cy="3232299"/>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25" name="Google Shape;525;p45"/>
          <p:cNvGrpSpPr/>
          <p:nvPr/>
        </p:nvGrpSpPr>
        <p:grpSpPr>
          <a:xfrm>
            <a:off x="353987" y="1838509"/>
            <a:ext cx="3470177" cy="2777796"/>
            <a:chOff x="508819" y="2450303"/>
            <a:chExt cx="4403225" cy="2777796"/>
          </a:xfrm>
        </p:grpSpPr>
        <p:sp>
          <p:nvSpPr>
            <p:cNvPr id="526" name="Google Shape;526;p45"/>
            <p:cNvSpPr/>
            <p:nvPr/>
          </p:nvSpPr>
          <p:spPr>
            <a:xfrm>
              <a:off x="513332" y="2450303"/>
              <a:ext cx="343581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4000"/>
                <a:buFont typeface="Arial"/>
                <a:buNone/>
              </a:pPr>
              <a:r>
                <a:rPr lang="en-US" sz="4000" b="1" i="0" u="none" strike="noStrike" cap="none">
                  <a:solidFill>
                    <a:srgbClr val="F5333F"/>
                  </a:solidFill>
                  <a:latin typeface="Open Sans"/>
                  <a:ea typeface="Open Sans"/>
                  <a:cs typeface="Open Sans"/>
                  <a:sym typeface="Open Sans"/>
                </a:rPr>
                <a:t>Get Involved</a:t>
              </a:r>
              <a:endParaRPr sz="4000" b="1" i="0" u="none" strike="noStrike" cap="none">
                <a:solidFill>
                  <a:srgbClr val="F5333F"/>
                </a:solidFill>
                <a:latin typeface="Open Sans"/>
                <a:ea typeface="Open Sans"/>
                <a:cs typeface="Open Sans"/>
                <a:sym typeface="Open Sans"/>
              </a:endParaRPr>
            </a:p>
          </p:txBody>
        </p:sp>
        <p:sp>
          <p:nvSpPr>
            <p:cNvPr id="527" name="Google Shape;527;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n-US" sz="2200" b="0" i="0" u="none" strike="noStrike" cap="none">
                  <a:solidFill>
                    <a:schemeClr val="lt1"/>
                  </a:solidFill>
                  <a:latin typeface="Open Sans"/>
                  <a:ea typeface="Open Sans"/>
                  <a:cs typeface="Open Sans"/>
                  <a:sym typeface="Open Sans"/>
                </a:rPr>
                <a:t>There are many ways of becoming a part  of the world’s largest humanitarian network</a:t>
              </a:r>
              <a:endParaRPr sz="2200" b="0" i="0" u="none" strike="noStrike" cap="none">
                <a:solidFill>
                  <a:schemeClr val="lt1"/>
                </a:solidFill>
                <a:latin typeface="Open Sans"/>
                <a:ea typeface="Open Sans"/>
                <a:cs typeface="Open Sans"/>
                <a:sym typeface="Open Sans"/>
              </a:endParaRPr>
            </a:p>
          </p:txBody>
        </p:sp>
      </p:grpSp>
      <p:sp>
        <p:nvSpPr>
          <p:cNvPr id="528" name="Google Shape;528;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7030A0"/>
              </a:buClr>
              <a:buSzPts val="1800"/>
              <a:buFont typeface="Arial"/>
              <a:buNone/>
            </a:pPr>
            <a:r>
              <a:rPr lang="en-US" sz="1800" b="1" i="0" u="none" strike="noStrike" cap="none">
                <a:solidFill>
                  <a:schemeClr val="lt1"/>
                </a:solidFill>
                <a:latin typeface="Open Sans"/>
                <a:ea typeface="Open Sans"/>
                <a:cs typeface="Open Sans"/>
                <a:sym typeface="Open Sans"/>
              </a:rPr>
              <a:t>Volunteer, Donate, Join Us In Partnership</a:t>
            </a:r>
            <a:r>
              <a:rPr lang="en-US" sz="1800" b="0" i="0" u="none" strike="noStrike" cap="none">
                <a:solidFill>
                  <a:schemeClr val="lt1"/>
                </a:solidFill>
                <a:latin typeface="Open Sans"/>
                <a:ea typeface="Open Sans"/>
                <a:cs typeface="Open Sans"/>
                <a:sym typeface="Open Sans"/>
              </a:rPr>
              <a:t>, or share our appeals and stories on social media. Find out more about IFRC and learn how to contact your National Red Cross or Red Crescent Society, at </a:t>
            </a:r>
            <a:r>
              <a:rPr lang="en-US" sz="1800" b="1" i="0" u="none" strike="noStrike" cap="none">
                <a:solidFill>
                  <a:schemeClr val="lt1"/>
                </a:solidFill>
                <a:latin typeface="Open Sans"/>
                <a:ea typeface="Open Sans"/>
                <a:cs typeface="Open Sans"/>
                <a:sym typeface="Open Sans"/>
              </a:rPr>
              <a:t>www.ifrc.org.</a:t>
            </a:r>
            <a:endParaRPr sz="1800" b="1" i="0" u="none" strike="noStrike" cap="none">
              <a:solidFill>
                <a:schemeClr val="lt1"/>
              </a:solidFill>
              <a:latin typeface="Open Sans"/>
              <a:ea typeface="Open Sans"/>
              <a:cs typeface="Open Sans"/>
              <a:sym typeface="Open Sans"/>
            </a:endParaRPr>
          </a:p>
        </p:txBody>
      </p:sp>
      <p:sp>
        <p:nvSpPr>
          <p:cNvPr id="529" name="Google Shape;529;p45"/>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7030A0"/>
              </a:buClr>
              <a:buSzPts val="1800"/>
              <a:buFont typeface="Arial"/>
              <a:buNone/>
            </a:pPr>
            <a:r>
              <a:rPr lang="en-US" sz="1800" b="0" i="0" u="none" strike="noStrike" cap="none">
                <a:solidFill>
                  <a:schemeClr val="dk1"/>
                </a:solidFill>
                <a:latin typeface="Open Sans"/>
                <a:ea typeface="Open Sans"/>
                <a:cs typeface="Open Sans"/>
                <a:sym typeface="Open Sans"/>
              </a:rPr>
              <a:t>To stay informed about Caribbean disaster response activities or to access additional information on available trainings, training materials, research and information management tools, visit: </a:t>
            </a:r>
            <a:r>
              <a:rPr lang="en-US" sz="1800" b="1" i="0" u="sng" strike="noStrike" cap="none">
                <a:solidFill>
                  <a:srgbClr val="F5333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www.cadrim.org</a:t>
            </a:r>
            <a:r>
              <a:rPr lang="en-US" sz="1800" b="1" i="0" u="none" strike="noStrike" cap="none">
                <a:solidFill>
                  <a:srgbClr val="F5333F"/>
                </a:solidFill>
                <a:latin typeface="Open Sans"/>
                <a:ea typeface="Open Sans"/>
                <a:cs typeface="Open Sans"/>
                <a:sym typeface="Open Sans"/>
              </a:rPr>
              <a:t>.   </a:t>
            </a:r>
            <a:endParaRPr/>
          </a:p>
          <a:p>
            <a:pPr marL="0" marR="0" lvl="0" indent="0" algn="l" rtl="0">
              <a:lnSpc>
                <a:spcPct val="150000"/>
              </a:lnSpc>
              <a:spcBef>
                <a:spcPts val="0"/>
              </a:spcBef>
              <a:spcAft>
                <a:spcPts val="0"/>
              </a:spcAft>
              <a:buClr>
                <a:srgbClr val="7030A0"/>
              </a:buClr>
              <a:buSzPts val="1800"/>
              <a:buFont typeface="Arial"/>
              <a:buNone/>
            </a:pPr>
            <a:endParaRPr sz="1800" b="1" i="0" u="none" strike="noStrike" cap="none">
              <a:solidFill>
                <a:srgbClr val="F5333F"/>
              </a:solidFill>
              <a:latin typeface="Open Sans"/>
              <a:ea typeface="Open Sans"/>
              <a:cs typeface="Open Sans"/>
              <a:sym typeface="Open Sans"/>
            </a:endParaRPr>
          </a:p>
        </p:txBody>
      </p:sp>
      <p:grpSp>
        <p:nvGrpSpPr>
          <p:cNvPr id="530" name="Google Shape;530;p45"/>
          <p:cNvGrpSpPr/>
          <p:nvPr/>
        </p:nvGrpSpPr>
        <p:grpSpPr>
          <a:xfrm>
            <a:off x="4565087" y="6069157"/>
            <a:ext cx="7276475" cy="442432"/>
            <a:chOff x="5661849" y="6150081"/>
            <a:chExt cx="7276475" cy="442432"/>
          </a:xfrm>
        </p:grpSpPr>
        <p:grpSp>
          <p:nvGrpSpPr>
            <p:cNvPr id="531" name="Google Shape;531;p45"/>
            <p:cNvGrpSpPr/>
            <p:nvPr/>
          </p:nvGrpSpPr>
          <p:grpSpPr>
            <a:xfrm>
              <a:off x="5661849" y="6191033"/>
              <a:ext cx="2365687" cy="401480"/>
              <a:chOff x="3600424" y="6121566"/>
              <a:chExt cx="2365687" cy="401480"/>
            </a:xfrm>
          </p:grpSpPr>
          <p:sp>
            <p:nvSpPr>
              <p:cNvPr id="532" name="Google Shape;532;p45"/>
              <p:cNvSpPr txBox="1"/>
              <p:nvPr/>
            </p:nvSpPr>
            <p:spPr>
              <a:xfrm>
                <a:off x="3944171" y="6139074"/>
                <a:ext cx="202194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 CADRIM.IFRC</a:t>
                </a:r>
                <a:endParaRPr/>
              </a:p>
            </p:txBody>
          </p:sp>
          <p:pic>
            <p:nvPicPr>
              <p:cNvPr id="533" name="Google Shape;533;p45" descr="A black background with a black square&#10;&#10;Description automatically generated with medium confidence"/>
              <p:cNvPicPr preferRelativeResize="0"/>
              <p:nvPr/>
            </p:nvPicPr>
            <p:blipFill rotWithShape="1">
              <a:blip r:embed="rId4">
                <a:alphaModFix/>
              </a:blip>
              <a:srcRect/>
              <a:stretch/>
            </p:blipFill>
            <p:spPr>
              <a:xfrm>
                <a:off x="3600424" y="6121566"/>
                <a:ext cx="401480" cy="401480"/>
              </a:xfrm>
              <a:prstGeom prst="rect">
                <a:avLst/>
              </a:prstGeom>
              <a:noFill/>
              <a:ln>
                <a:noFill/>
              </a:ln>
            </p:spPr>
          </p:pic>
        </p:grpSp>
        <p:grpSp>
          <p:nvGrpSpPr>
            <p:cNvPr id="534" name="Google Shape;534;p45"/>
            <p:cNvGrpSpPr/>
            <p:nvPr/>
          </p:nvGrpSpPr>
          <p:grpSpPr>
            <a:xfrm>
              <a:off x="7807816" y="6175610"/>
              <a:ext cx="2381684" cy="385320"/>
              <a:chOff x="6117198" y="6121566"/>
              <a:chExt cx="2381684" cy="385320"/>
            </a:xfrm>
          </p:grpSpPr>
          <p:sp>
            <p:nvSpPr>
              <p:cNvPr id="535" name="Google Shape;535;p45"/>
              <p:cNvSpPr txBox="1"/>
              <p:nvPr/>
            </p:nvSpPr>
            <p:spPr>
              <a:xfrm>
                <a:off x="6476942" y="6137886"/>
                <a:ext cx="202194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 @cadrim_ifrc</a:t>
                </a:r>
                <a:endParaRPr/>
              </a:p>
            </p:txBody>
          </p:sp>
          <p:pic>
            <p:nvPicPr>
              <p:cNvPr id="536" name="Google Shape;536;p45" descr="A black background with a black square&#10;&#10;Description automatically generated with medium confidence"/>
              <p:cNvPicPr preferRelativeResize="0"/>
              <p:nvPr/>
            </p:nvPicPr>
            <p:blipFill rotWithShape="1">
              <a:blip r:embed="rId5">
                <a:alphaModFix/>
              </a:blip>
              <a:srcRect/>
              <a:stretch/>
            </p:blipFill>
            <p:spPr>
              <a:xfrm>
                <a:off x="6117198" y="6121566"/>
                <a:ext cx="385320" cy="385320"/>
              </a:xfrm>
              <a:prstGeom prst="rect">
                <a:avLst/>
              </a:prstGeom>
              <a:noFill/>
              <a:ln>
                <a:noFill/>
              </a:ln>
            </p:spPr>
          </p:pic>
        </p:grpSp>
        <p:grpSp>
          <p:nvGrpSpPr>
            <p:cNvPr id="537" name="Google Shape;537;p45"/>
            <p:cNvGrpSpPr/>
            <p:nvPr/>
          </p:nvGrpSpPr>
          <p:grpSpPr>
            <a:xfrm>
              <a:off x="9772023" y="6150081"/>
              <a:ext cx="3166301" cy="380403"/>
              <a:chOff x="8735549" y="6159657"/>
              <a:chExt cx="3166301" cy="380403"/>
            </a:xfrm>
          </p:grpSpPr>
          <p:sp>
            <p:nvSpPr>
              <p:cNvPr id="538" name="Google Shape;538;p45"/>
              <p:cNvSpPr txBox="1"/>
              <p:nvPr/>
            </p:nvSpPr>
            <p:spPr>
              <a:xfrm>
                <a:off x="9130726" y="6159657"/>
                <a:ext cx="277112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 @CADRIM_IFRC</a:t>
                </a:r>
                <a:endParaRPr/>
              </a:p>
            </p:txBody>
          </p:sp>
          <p:pic>
            <p:nvPicPr>
              <p:cNvPr id="539" name="Google Shape;539;p45" descr="Twitter Logo, Social Media Logo, Self Adhesive Sticker, New Twitter Logo, X  Logo, X Sticker, New Twitter Brand (Pack of 16) (Circle, 50mm x 50mm)  (S10040) : Amazon.co.uk: Automotive"/>
              <p:cNvPicPr preferRelativeResize="0"/>
              <p:nvPr/>
            </p:nvPicPr>
            <p:blipFill rotWithShape="1">
              <a:blip r:embed="rId6">
                <a:alphaModFix/>
              </a:blip>
              <a:srcRect/>
              <a:stretch/>
            </p:blipFill>
            <p:spPr>
              <a:xfrm>
                <a:off x="8735549" y="6175329"/>
                <a:ext cx="364731" cy="364731"/>
              </a:xfrm>
              <a:prstGeom prst="rect">
                <a:avLst/>
              </a:prstGeom>
              <a:noFill/>
              <a:ln>
                <a:noFill/>
              </a:ln>
            </p:spPr>
          </p:pic>
        </p:grpSp>
      </p:grpSp>
      <p:pic>
        <p:nvPicPr>
          <p:cNvPr id="540" name="Google Shape;540;p45" descr="A black and red logo&#10;&#10;Description automatically generated"/>
          <p:cNvPicPr preferRelativeResize="0"/>
          <p:nvPr/>
        </p:nvPicPr>
        <p:blipFill rotWithShape="1">
          <a:blip r:embed="rId7">
            <a:alphaModFix/>
          </a:blip>
          <a:srcRect t="23625" b="23226"/>
          <a:stretch/>
        </p:blipFill>
        <p:spPr>
          <a:xfrm>
            <a:off x="4381713" y="3499371"/>
            <a:ext cx="2021940" cy="585657"/>
          </a:xfrm>
          <a:prstGeom prst="rect">
            <a:avLst/>
          </a:prstGeom>
          <a:noFill/>
          <a:ln>
            <a:noFill/>
          </a:ln>
        </p:spPr>
      </p:pic>
      <p:pic>
        <p:nvPicPr>
          <p:cNvPr id="541" name="Google Shape;541;p45" descr="A black and red logo&#10;&#10;Description automatically generated"/>
          <p:cNvPicPr preferRelativeResize="0"/>
          <p:nvPr/>
        </p:nvPicPr>
        <p:blipFill rotWithShape="1">
          <a:blip r:embed="rId8">
            <a:alphaModFix/>
          </a:blip>
          <a:srcRect/>
          <a:stretch/>
        </p:blipFill>
        <p:spPr>
          <a:xfrm>
            <a:off x="4381713" y="240081"/>
            <a:ext cx="2250989" cy="10167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descr="Image result for hurricane dorian"/>
          <p:cNvPicPr preferRelativeResize="0"/>
          <p:nvPr/>
        </p:nvPicPr>
        <p:blipFill rotWithShape="1">
          <a:blip r:embed="rId3">
            <a:alphaModFix/>
          </a:blip>
          <a:srcRect/>
          <a:stretch/>
        </p:blipFill>
        <p:spPr>
          <a:xfrm>
            <a:off x="1750421" y="0"/>
            <a:ext cx="10441578" cy="6857999"/>
          </a:xfrm>
          <a:prstGeom prst="rect">
            <a:avLst/>
          </a:prstGeom>
          <a:noFill/>
          <a:ln>
            <a:noFill/>
          </a:ln>
        </p:spPr>
      </p:pic>
      <p:sp>
        <p:nvSpPr>
          <p:cNvPr id="130" name="Google Shape;130;p3"/>
          <p:cNvSpPr/>
          <p:nvPr/>
        </p:nvSpPr>
        <p:spPr>
          <a:xfrm>
            <a:off x="-16474" y="-5348"/>
            <a:ext cx="4832314"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1" name="Google Shape;131;p3"/>
          <p:cNvSpPr txBox="1"/>
          <p:nvPr/>
        </p:nvSpPr>
        <p:spPr>
          <a:xfrm>
            <a:off x="379294" y="904690"/>
            <a:ext cx="4040778" cy="534371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What Is </a:t>
            </a:r>
            <a:endParaRPr sz="4000" b="0" i="0" u="none" strike="noStrike" cap="none">
              <a:solidFill>
                <a:srgbClr val="000000"/>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A Disaster?</a:t>
            </a:r>
            <a:endParaRPr/>
          </a:p>
          <a:p>
            <a:pPr marL="0" marR="0" lvl="0" indent="0" algn="l" rtl="0">
              <a:lnSpc>
                <a:spcPct val="90000"/>
              </a:lnSpc>
              <a:spcBef>
                <a:spcPts val="0"/>
              </a:spcBef>
              <a:spcAft>
                <a:spcPts val="0"/>
              </a:spcAft>
              <a:buClr>
                <a:schemeClr val="lt1"/>
              </a:buClr>
              <a:buSzPts val="4400"/>
              <a:buFont typeface="Arial"/>
              <a:buNone/>
            </a:pPr>
            <a:endParaRPr sz="3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400"/>
              <a:buFont typeface="Calibri"/>
              <a:buNone/>
            </a:pPr>
            <a:endParaRPr sz="18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Noto Sans Symbols"/>
              <a:buChar char="✔"/>
            </a:pPr>
            <a:r>
              <a:rPr lang="en-US" sz="2000" b="0" i="0" u="none" strike="noStrike" cap="none">
                <a:solidFill>
                  <a:schemeClr val="lt1"/>
                </a:solidFill>
                <a:latin typeface="Open Sans"/>
                <a:ea typeface="Open Sans"/>
                <a:cs typeface="Open Sans"/>
                <a:sym typeface="Open Sans"/>
              </a:rPr>
              <a:t>A serious disruption of the </a:t>
            </a:r>
            <a:r>
              <a:rPr lang="en-US" sz="2000" b="0" i="0" u="none" strike="noStrike" cap="none">
                <a:solidFill>
                  <a:srgbClr val="F5333F"/>
                </a:solidFill>
                <a:latin typeface="Open Sans"/>
                <a:ea typeface="Open Sans"/>
                <a:cs typeface="Open Sans"/>
                <a:sym typeface="Open Sans"/>
              </a:rPr>
              <a:t>functioning</a:t>
            </a:r>
            <a:r>
              <a:rPr lang="en-US" sz="2000" b="0" i="0" u="none" strike="noStrike" cap="none">
                <a:solidFill>
                  <a:schemeClr val="lt1"/>
                </a:solidFill>
                <a:latin typeface="Open Sans"/>
                <a:ea typeface="Open Sans"/>
                <a:cs typeface="Open Sans"/>
                <a:sym typeface="Open Sans"/>
              </a:rPr>
              <a:t> of a community or a society.</a:t>
            </a:r>
            <a:endParaRPr/>
          </a:p>
          <a:p>
            <a:pPr marL="0" marR="0" lvl="0" indent="0" algn="l" rtl="0">
              <a:lnSpc>
                <a:spcPct val="100000"/>
              </a:lnSpc>
              <a:spcBef>
                <a:spcPts val="0"/>
              </a:spcBef>
              <a:spcAft>
                <a:spcPts val="0"/>
              </a:spcAft>
              <a:buNone/>
            </a:pPr>
            <a:endParaRPr sz="1600" b="0" i="0" u="none" strike="noStrike" cap="none">
              <a:solidFill>
                <a:srgbClr val="000000"/>
              </a:solidFill>
              <a:latin typeface="Open Sans"/>
              <a:ea typeface="Open Sans"/>
              <a:cs typeface="Open Sans"/>
              <a:sym typeface="Open Sans"/>
            </a:endParaRPr>
          </a:p>
          <a:p>
            <a:pPr marL="342900" marR="0" lvl="0" indent="-342900" algn="l" rtl="0">
              <a:lnSpc>
                <a:spcPct val="100000"/>
              </a:lnSpc>
              <a:spcBef>
                <a:spcPts val="0"/>
              </a:spcBef>
              <a:spcAft>
                <a:spcPts val="0"/>
              </a:spcAft>
              <a:buClr>
                <a:schemeClr val="lt1"/>
              </a:buClr>
              <a:buSzPts val="1800"/>
              <a:buFont typeface="Noto Sans Symbols"/>
              <a:buChar char="✔"/>
            </a:pPr>
            <a:r>
              <a:rPr lang="en-US" sz="2000" b="0" i="0" u="none" strike="noStrike" cap="none">
                <a:solidFill>
                  <a:srgbClr val="F5333F"/>
                </a:solidFill>
                <a:latin typeface="Open Sans"/>
                <a:ea typeface="Open Sans"/>
                <a:cs typeface="Open Sans"/>
                <a:sym typeface="Open Sans"/>
              </a:rPr>
              <a:t>Widespread effect </a:t>
            </a:r>
            <a:r>
              <a:rPr lang="en-US" sz="2000" b="0" i="0" u="none" strike="noStrike" cap="none">
                <a:solidFill>
                  <a:schemeClr val="lt1"/>
                </a:solidFill>
                <a:latin typeface="Open Sans"/>
                <a:ea typeface="Open Sans"/>
                <a:cs typeface="Open Sans"/>
                <a:sym typeface="Open Sans"/>
              </a:rPr>
              <a:t>that could last for a long period of time.</a:t>
            </a:r>
            <a:endParaRPr/>
          </a:p>
          <a:p>
            <a:pPr marL="285750" marR="0" lvl="0" indent="-171450" algn="l" rtl="0">
              <a:lnSpc>
                <a:spcPct val="100000"/>
              </a:lnSpc>
              <a:spcBef>
                <a:spcPts val="0"/>
              </a:spcBef>
              <a:spcAft>
                <a:spcPts val="0"/>
              </a:spcAft>
              <a:buClr>
                <a:schemeClr val="lt1"/>
              </a:buClr>
              <a:buSzPts val="1800"/>
              <a:buFont typeface="Noto Sans Symbols"/>
              <a:buNone/>
            </a:pPr>
            <a:endParaRPr sz="1600" b="0" i="0" u="none" strike="noStrike" cap="none">
              <a:solidFill>
                <a:srgbClr val="000000"/>
              </a:solidFill>
              <a:latin typeface="Open Sans"/>
              <a:ea typeface="Open Sans"/>
              <a:cs typeface="Open Sans"/>
              <a:sym typeface="Open Sans"/>
            </a:endParaRPr>
          </a:p>
          <a:p>
            <a:pPr marL="342900" marR="0" lvl="0" indent="-342900" algn="l" rtl="0">
              <a:lnSpc>
                <a:spcPct val="100000"/>
              </a:lnSpc>
              <a:spcBef>
                <a:spcPts val="0"/>
              </a:spcBef>
              <a:spcAft>
                <a:spcPts val="0"/>
              </a:spcAft>
              <a:buClr>
                <a:schemeClr val="lt1"/>
              </a:buClr>
              <a:buSzPts val="1800"/>
              <a:buFont typeface="Noto Sans Symbols"/>
              <a:buChar char="✔"/>
            </a:pPr>
            <a:r>
              <a:rPr lang="en-US" sz="2000" b="0" i="0" u="none" strike="noStrike" cap="none">
                <a:solidFill>
                  <a:schemeClr val="lt1"/>
                </a:solidFill>
                <a:latin typeface="Open Sans"/>
                <a:ea typeface="Open Sans"/>
                <a:cs typeface="Open Sans"/>
                <a:sym typeface="Open Sans"/>
              </a:rPr>
              <a:t>Any effect that may </a:t>
            </a:r>
            <a:r>
              <a:rPr lang="en-US" sz="2000" b="0" i="0" u="none" strike="noStrike" cap="none">
                <a:solidFill>
                  <a:srgbClr val="F5333F"/>
                </a:solidFill>
                <a:latin typeface="Open Sans"/>
                <a:ea typeface="Open Sans"/>
                <a:cs typeface="Open Sans"/>
                <a:sym typeface="Open Sans"/>
              </a:rPr>
              <a:t>exceed the capacity </a:t>
            </a:r>
            <a:r>
              <a:rPr lang="en-US" sz="2000" b="0" i="0" u="none" strike="noStrike" cap="none">
                <a:solidFill>
                  <a:schemeClr val="lt1"/>
                </a:solidFill>
                <a:latin typeface="Open Sans"/>
                <a:ea typeface="Open Sans"/>
                <a:cs typeface="Open Sans"/>
                <a:sym typeface="Open Sans"/>
              </a:rPr>
              <a:t>of a community or society to cope using its own resources.</a:t>
            </a:r>
            <a:endParaRPr sz="16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4" descr="A body of water&#10;&#10;Description automatically generated"/>
          <p:cNvPicPr preferRelativeResize="0"/>
          <p:nvPr/>
        </p:nvPicPr>
        <p:blipFill rotWithShape="1">
          <a:blip r:embed="rId3">
            <a:alphaModFix/>
          </a:blip>
          <a:srcRect/>
          <a:stretch/>
        </p:blipFill>
        <p:spPr>
          <a:xfrm>
            <a:off x="2577738" y="1"/>
            <a:ext cx="9614262" cy="6857999"/>
          </a:xfrm>
          <a:prstGeom prst="rect">
            <a:avLst/>
          </a:prstGeom>
          <a:noFill/>
          <a:ln>
            <a:noFill/>
          </a:ln>
        </p:spPr>
      </p:pic>
      <p:sp>
        <p:nvSpPr>
          <p:cNvPr id="138" name="Google Shape;138;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9" name="Google Shape;139;p4"/>
          <p:cNvSpPr txBox="1"/>
          <p:nvPr/>
        </p:nvSpPr>
        <p:spPr>
          <a:xfrm>
            <a:off x="460548" y="1290320"/>
            <a:ext cx="3257007" cy="453948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What Is </a:t>
            </a:r>
            <a:endParaRPr sz="4000" b="0" i="0" u="none" strike="noStrike" cap="none">
              <a:solidFill>
                <a:srgbClr val="000000"/>
              </a:solidFill>
              <a:latin typeface="Open Sans"/>
              <a:ea typeface="Open Sans"/>
              <a:cs typeface="Open Sans"/>
              <a:sym typeface="Open Sans"/>
            </a:endParaRPr>
          </a:p>
          <a:p>
            <a:pPr marL="0" marR="0" lvl="0" indent="0" algn="l" rtl="0">
              <a:lnSpc>
                <a:spcPct val="90000"/>
              </a:lnSpc>
              <a:spcBef>
                <a:spcPts val="0"/>
              </a:spcBef>
              <a:spcAft>
                <a:spcPts val="0"/>
              </a:spcAft>
              <a:buClr>
                <a:schemeClr val="lt1"/>
              </a:buClr>
              <a:buSzPts val="4400"/>
              <a:buFont typeface="Arial"/>
              <a:buNone/>
            </a:pPr>
            <a:r>
              <a:rPr lang="en-US" sz="4000" b="1" i="0" u="none" strike="noStrike" cap="none">
                <a:solidFill>
                  <a:schemeClr val="lt1"/>
                </a:solidFill>
                <a:latin typeface="Open Sans"/>
                <a:ea typeface="Open Sans"/>
                <a:cs typeface="Open Sans"/>
                <a:sym typeface="Open Sans"/>
              </a:rPr>
              <a:t>A Hazard?</a:t>
            </a:r>
            <a:endParaRPr/>
          </a:p>
          <a:p>
            <a:pPr marL="0" marR="0" lvl="0" indent="0" algn="l" rtl="0">
              <a:lnSpc>
                <a:spcPct val="90000"/>
              </a:lnSpc>
              <a:spcBef>
                <a:spcPts val="0"/>
              </a:spcBef>
              <a:spcAft>
                <a:spcPts val="0"/>
              </a:spcAft>
              <a:buClr>
                <a:schemeClr val="lt1"/>
              </a:buClr>
              <a:buSzPts val="4400"/>
              <a:buFont typeface="Arial"/>
              <a:buNone/>
            </a:pPr>
            <a:endParaRPr sz="3600" b="0"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Arial"/>
              <a:buNone/>
            </a:pPr>
            <a:r>
              <a:rPr lang="en-US" sz="2400" b="0" i="0" u="none" strike="noStrike" cap="none">
                <a:solidFill>
                  <a:schemeClr val="lt1"/>
                </a:solidFill>
                <a:latin typeface="Open Sans"/>
                <a:ea typeface="Open Sans"/>
                <a:cs typeface="Open Sans"/>
                <a:sym typeface="Open Sans"/>
              </a:rPr>
              <a:t>A dangerous event, </a:t>
            </a: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4400"/>
              <a:buFont typeface="Arial"/>
              <a:buNone/>
            </a:pPr>
            <a:r>
              <a:rPr lang="en-US" sz="2400" b="0" i="0" u="none" strike="noStrike" cap="none">
                <a:solidFill>
                  <a:schemeClr val="lt1"/>
                </a:solidFill>
                <a:latin typeface="Open Sans"/>
                <a:ea typeface="Open Sans"/>
                <a:cs typeface="Open Sans"/>
                <a:sym typeface="Open Sans"/>
              </a:rPr>
              <a:t>substance, human activity or condition that </a:t>
            </a:r>
            <a:r>
              <a:rPr lang="en-US" sz="2400" b="0" i="1" u="none" strike="noStrike" cap="none">
                <a:solidFill>
                  <a:srgbClr val="F5333F"/>
                </a:solidFill>
                <a:latin typeface="Open Sans"/>
                <a:ea typeface="Open Sans"/>
                <a:cs typeface="Open Sans"/>
                <a:sym typeface="Open Sans"/>
              </a:rPr>
              <a:t>causes</a:t>
            </a:r>
            <a:r>
              <a:rPr lang="en-US" sz="2400" b="0" i="0" u="none" strike="noStrike" cap="none">
                <a:solidFill>
                  <a:schemeClr val="lt1"/>
                </a:solidFill>
                <a:latin typeface="Open Sans"/>
                <a:ea typeface="Open Sans"/>
                <a:cs typeface="Open Sans"/>
                <a:sym typeface="Open Sans"/>
              </a:rPr>
              <a:t> loss.</a:t>
            </a:r>
            <a:endParaRPr sz="18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2"/>
          <p:cNvPicPr preferRelativeResize="0"/>
          <p:nvPr/>
        </p:nvPicPr>
        <p:blipFill rotWithShape="1">
          <a:blip r:embed="rId3">
            <a:alphaModFix/>
          </a:blip>
          <a:srcRect t="16648" r="28301"/>
          <a:stretch/>
        </p:blipFill>
        <p:spPr>
          <a:xfrm>
            <a:off x="4194577" y="3658135"/>
            <a:ext cx="4137219" cy="3217892"/>
          </a:xfrm>
          <a:prstGeom prst="rect">
            <a:avLst/>
          </a:prstGeom>
          <a:noFill/>
          <a:ln>
            <a:noFill/>
          </a:ln>
        </p:spPr>
      </p:pic>
      <p:pic>
        <p:nvPicPr>
          <p:cNvPr id="193" name="Google Shape;193;p12"/>
          <p:cNvPicPr preferRelativeResize="0"/>
          <p:nvPr/>
        </p:nvPicPr>
        <p:blipFill rotWithShape="1">
          <a:blip r:embed="rId4">
            <a:alphaModFix/>
          </a:blip>
          <a:srcRect l="29151" t="16322"/>
          <a:stretch/>
        </p:blipFill>
        <p:spPr>
          <a:xfrm>
            <a:off x="8260080" y="3643124"/>
            <a:ext cx="3930981" cy="3217892"/>
          </a:xfrm>
          <a:prstGeom prst="rect">
            <a:avLst/>
          </a:prstGeom>
          <a:noFill/>
          <a:ln>
            <a:noFill/>
          </a:ln>
        </p:spPr>
      </p:pic>
      <p:pic>
        <p:nvPicPr>
          <p:cNvPr id="194" name="Google Shape;194;p12" descr="A picture containing sky, outdoor, grass, old&#10;&#10;Description automatically generated"/>
          <p:cNvPicPr preferRelativeResize="0"/>
          <p:nvPr/>
        </p:nvPicPr>
        <p:blipFill rotWithShape="1">
          <a:blip r:embed="rId5">
            <a:alphaModFix/>
          </a:blip>
          <a:srcRect l="24630" t="9307" r="3841" b="4799"/>
          <a:stretch/>
        </p:blipFill>
        <p:spPr>
          <a:xfrm>
            <a:off x="8260079" y="-5347"/>
            <a:ext cx="3930982" cy="3701874"/>
          </a:xfrm>
          <a:prstGeom prst="rect">
            <a:avLst/>
          </a:prstGeom>
          <a:noFill/>
          <a:ln>
            <a:noFill/>
          </a:ln>
        </p:spPr>
      </p:pic>
      <p:pic>
        <p:nvPicPr>
          <p:cNvPr id="195" name="Google Shape;195;p12" descr="A picture containing outdoor, shore&#10;&#10;Description automatically generated"/>
          <p:cNvPicPr preferRelativeResize="0"/>
          <p:nvPr/>
        </p:nvPicPr>
        <p:blipFill rotWithShape="1">
          <a:blip r:embed="rId6">
            <a:alphaModFix/>
          </a:blip>
          <a:srcRect l="17884" r="13610" b="13853"/>
          <a:stretch/>
        </p:blipFill>
        <p:spPr>
          <a:xfrm>
            <a:off x="4193637" y="-5347"/>
            <a:ext cx="4066441" cy="3663482"/>
          </a:xfrm>
          <a:prstGeom prst="rect">
            <a:avLst/>
          </a:prstGeom>
          <a:noFill/>
          <a:ln>
            <a:noFill/>
          </a:ln>
        </p:spPr>
      </p:pic>
      <p:sp>
        <p:nvSpPr>
          <p:cNvPr id="196" name="Google Shape;196;p12"/>
          <p:cNvSpPr/>
          <p:nvPr/>
        </p:nvSpPr>
        <p:spPr>
          <a:xfrm>
            <a:off x="8178800" y="12679"/>
            <a:ext cx="81278" cy="6863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7" name="Google Shape;197;p12"/>
          <p:cNvSpPr/>
          <p:nvPr/>
        </p:nvSpPr>
        <p:spPr>
          <a:xfrm rot="5400000">
            <a:off x="8156694" y="-323768"/>
            <a:ext cx="73188" cy="79974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1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9" name="Google Shape;199;p12"/>
          <p:cNvSpPr txBox="1"/>
          <p:nvPr/>
        </p:nvSpPr>
        <p:spPr>
          <a:xfrm>
            <a:off x="761766" y="2475347"/>
            <a:ext cx="2204954" cy="13255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lt1"/>
              </a:buClr>
              <a:buSzPct val="118918"/>
              <a:buFont typeface="Arial"/>
              <a:buNone/>
            </a:pPr>
            <a:r>
              <a:rPr lang="en-US" sz="4000" b="1" i="0" u="none" strike="noStrike" cap="none">
                <a:solidFill>
                  <a:srgbClr val="F5333F"/>
                </a:solidFill>
                <a:latin typeface="Open Sans"/>
                <a:ea typeface="Open Sans"/>
                <a:cs typeface="Open Sans"/>
                <a:sym typeface="Open Sans"/>
              </a:rPr>
              <a:t>The Hazards</a:t>
            </a:r>
            <a:endParaRPr sz="1600" b="0" i="0" u="none" strike="noStrike" cap="none">
              <a:solidFill>
                <a:srgbClr val="F5333F"/>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4"/>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06" name="Google Shape;206;p14"/>
          <p:cNvSpPr txBox="1"/>
          <p:nvPr/>
        </p:nvSpPr>
        <p:spPr>
          <a:xfrm>
            <a:off x="0" y="25357"/>
            <a:ext cx="12192000" cy="84862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en-US" sz="3200" b="1" i="0" u="none" strike="noStrike" cap="none">
                <a:solidFill>
                  <a:schemeClr val="lt1"/>
                </a:solidFill>
                <a:latin typeface="Open Sans"/>
                <a:ea typeface="Open Sans"/>
                <a:cs typeface="Open Sans"/>
                <a:sym typeface="Open Sans"/>
              </a:rPr>
              <a:t>Hurricanes</a:t>
            </a:r>
            <a:endParaRPr sz="3200" b="0" i="0" u="none" strike="noStrike" cap="none">
              <a:solidFill>
                <a:srgbClr val="000000"/>
              </a:solidFill>
              <a:latin typeface="Open Sans"/>
              <a:ea typeface="Open Sans"/>
              <a:cs typeface="Open Sans"/>
              <a:sym typeface="Open Sans"/>
            </a:endParaRPr>
          </a:p>
        </p:txBody>
      </p:sp>
      <p:pic>
        <p:nvPicPr>
          <p:cNvPr id="1038" name="Picture 14" descr="Image result for image of hurricane">
            <a:extLst>
              <a:ext uri="{FF2B5EF4-FFF2-40B4-BE49-F238E27FC236}">
                <a16:creationId xmlns:a16="http://schemas.microsoft.com/office/drawing/2014/main" id="{EAA39DE4-0DFB-C8AF-4D62-0A65DC472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064" y="1566612"/>
            <a:ext cx="7524936" cy="462947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31;p3">
            <a:extLst>
              <a:ext uri="{FF2B5EF4-FFF2-40B4-BE49-F238E27FC236}">
                <a16:creationId xmlns:a16="http://schemas.microsoft.com/office/drawing/2014/main" id="{7347C945-2668-D2EA-4A96-25E173AB82F9}"/>
              </a:ext>
            </a:extLst>
          </p:cNvPr>
          <p:cNvSpPr txBox="1"/>
          <p:nvPr/>
        </p:nvSpPr>
        <p:spPr>
          <a:xfrm>
            <a:off x="217170" y="950751"/>
            <a:ext cx="4256299" cy="52453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endParaRPr sz="3600" b="0" i="0" u="none" strike="noStrike" cap="none" dirty="0">
              <a:solidFill>
                <a:schemeClr val="tx1"/>
              </a:solidFill>
              <a:latin typeface="Calibri"/>
              <a:ea typeface="Calibri"/>
              <a:cs typeface="Calibri"/>
              <a:sym typeface="Calibri"/>
            </a:endParaRPr>
          </a:p>
          <a:p>
            <a:pPr marL="0" marR="0" lvl="0" indent="0" algn="just" rtl="0">
              <a:lnSpc>
                <a:spcPct val="100000"/>
              </a:lnSpc>
              <a:spcBef>
                <a:spcPts val="0"/>
              </a:spcBef>
              <a:spcAft>
                <a:spcPts val="0"/>
              </a:spcAft>
              <a:buClr>
                <a:schemeClr val="lt1"/>
              </a:buClr>
              <a:buSzPts val="4400"/>
              <a:buFont typeface="Calibri"/>
              <a:buNone/>
            </a:pPr>
            <a:endParaRPr sz="1800" b="0" i="0" u="none" strike="noStrike" cap="none" dirty="0">
              <a:solidFill>
                <a:schemeClr val="tx1"/>
              </a:solidFill>
              <a:latin typeface="Arial"/>
              <a:ea typeface="Arial"/>
              <a:cs typeface="Arial"/>
              <a:sym typeface="Arial"/>
            </a:endParaRPr>
          </a:p>
          <a:p>
            <a:pPr marL="342900" marR="0" lvl="0" indent="-342900" rtl="0">
              <a:lnSpc>
                <a:spcPct val="100000"/>
              </a:lnSpc>
              <a:spcBef>
                <a:spcPts val="0"/>
              </a:spcBef>
              <a:spcAft>
                <a:spcPts val="0"/>
              </a:spcAft>
              <a:buClr>
                <a:schemeClr val="lt1"/>
              </a:buClr>
              <a:buSzPts val="1800"/>
              <a:buFont typeface="Noto Sans Symbols"/>
              <a:buChar char="✔"/>
            </a:pPr>
            <a:r>
              <a:rPr lang="en-US" sz="2400" dirty="0">
                <a:latin typeface="Open Sans" panose="020B0606030504020204" pitchFamily="34" charset="0"/>
                <a:ea typeface="Open Sans" panose="020B0606030504020204" pitchFamily="34" charset="0"/>
                <a:cs typeface="Open Sans" panose="020B0606030504020204" pitchFamily="34" charset="0"/>
              </a:rPr>
              <a:t>Hurricanes usually form in the tropical Atlantic Ocean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from June to November</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rtl="0">
              <a:lnSpc>
                <a:spcPct val="100000"/>
              </a:lnSpc>
              <a:spcBef>
                <a:spcPts val="0"/>
              </a:spcBef>
              <a:spcAft>
                <a:spcPts val="0"/>
              </a:spcAft>
              <a:buClr>
                <a:schemeClr val="lt1"/>
              </a:buClr>
              <a:buSzPts val="1800"/>
              <a:buFont typeface="Noto Sans Symbols"/>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rtl="0">
              <a:lnSpc>
                <a:spcPct val="100000"/>
              </a:lnSpc>
              <a:spcBef>
                <a:spcPts val="0"/>
              </a:spcBef>
              <a:spcAft>
                <a:spcPts val="0"/>
              </a:spcAft>
              <a:buClr>
                <a:schemeClr val="lt1"/>
              </a:buClr>
              <a:buSzPts val="1800"/>
              <a:buFont typeface="Noto Sans Symbols"/>
              <a:buChar char="✔"/>
            </a:pPr>
            <a:r>
              <a:rPr lang="en-US" sz="2400" dirty="0">
                <a:latin typeface="Open Sans" panose="020B0606030504020204" pitchFamily="34" charset="0"/>
                <a:ea typeface="Open Sans" panose="020B0606030504020204" pitchFamily="34" charset="0"/>
                <a:cs typeface="Open Sans" panose="020B0606030504020204" pitchFamily="34" charset="0"/>
              </a:rPr>
              <a:t>Hurricanes have sustained winds of at least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119 kilometers per hour </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are accompanied by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torrential rains </a:t>
            </a:r>
            <a:r>
              <a:rPr lang="en-US" sz="2400" dirty="0">
                <a:latin typeface="Open Sans" panose="020B0606030504020204" pitchFamily="34" charset="0"/>
                <a:ea typeface="Open Sans" panose="020B0606030504020204" pitchFamily="34" charset="0"/>
                <a:cs typeface="Open Sans" panose="020B0606030504020204" pitchFamily="34" charset="0"/>
              </a:rPr>
              <a:t>and </a:t>
            </a: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storm surges</a:t>
            </a:r>
            <a:r>
              <a:rPr lang="en-US" sz="2400" dirty="0">
                <a:solidFill>
                  <a:srgbClr val="F5333F"/>
                </a:solidFill>
                <a:latin typeface="Open Sans" panose="020B0606030504020204" pitchFamily="34" charset="0"/>
                <a:ea typeface="Open Sans" panose="020B0606030504020204" pitchFamily="34" charset="0"/>
                <a:cs typeface="Open Sans" panose="020B0606030504020204" pitchFamily="34" charset="0"/>
              </a:rPr>
              <a:t>.</a:t>
            </a:r>
            <a:r>
              <a:rPr lang="en-US" sz="2000" b="0" i="0" u="none" strike="noStrike" cap="none" dirty="0">
                <a:solidFill>
                  <a:schemeClr val="lt1"/>
                </a:solidFill>
                <a:latin typeface="Open Sans"/>
                <a:ea typeface="Open Sans"/>
                <a:cs typeface="Open Sans"/>
                <a:sym typeface="Open Sans"/>
              </a:rPr>
              <a:t>.</a:t>
            </a:r>
            <a:endParaRPr sz="1600" b="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6"/>
          <p:cNvPicPr preferRelativeResize="0"/>
          <p:nvPr/>
        </p:nvPicPr>
        <p:blipFill rotWithShape="1">
          <a:blip r:embed="rId3">
            <a:alphaModFix/>
          </a:blip>
          <a:srcRect/>
          <a:stretch/>
        </p:blipFill>
        <p:spPr>
          <a:xfrm>
            <a:off x="8305068" y="1644115"/>
            <a:ext cx="802525" cy="749023"/>
          </a:xfrm>
          <a:prstGeom prst="rect">
            <a:avLst/>
          </a:prstGeom>
          <a:noFill/>
          <a:ln>
            <a:noFill/>
          </a:ln>
        </p:spPr>
      </p:pic>
      <p:pic>
        <p:nvPicPr>
          <p:cNvPr id="214" name="Google Shape;214;p16"/>
          <p:cNvPicPr preferRelativeResize="0"/>
          <p:nvPr/>
        </p:nvPicPr>
        <p:blipFill rotWithShape="1">
          <a:blip r:embed="rId4">
            <a:alphaModFix/>
          </a:blip>
          <a:srcRect/>
          <a:stretch/>
        </p:blipFill>
        <p:spPr>
          <a:xfrm>
            <a:off x="3951098" y="4154377"/>
            <a:ext cx="749023" cy="749023"/>
          </a:xfrm>
          <a:prstGeom prst="rect">
            <a:avLst/>
          </a:prstGeom>
          <a:noFill/>
          <a:ln>
            <a:noFill/>
          </a:ln>
        </p:spPr>
      </p:pic>
      <p:pic>
        <p:nvPicPr>
          <p:cNvPr id="215" name="Google Shape;215;p16"/>
          <p:cNvPicPr preferRelativeResize="0"/>
          <p:nvPr/>
        </p:nvPicPr>
        <p:blipFill rotWithShape="1">
          <a:blip r:embed="rId5">
            <a:alphaModFix amt="50000"/>
          </a:blip>
          <a:srcRect/>
          <a:stretch/>
        </p:blipFill>
        <p:spPr>
          <a:xfrm>
            <a:off x="9673689" y="4164317"/>
            <a:ext cx="642019" cy="749022"/>
          </a:xfrm>
          <a:prstGeom prst="rect">
            <a:avLst/>
          </a:prstGeom>
          <a:noFill/>
          <a:ln>
            <a:noFill/>
          </a:ln>
        </p:spPr>
      </p:pic>
      <p:sp>
        <p:nvSpPr>
          <p:cNvPr id="216" name="Google Shape;216;p16"/>
          <p:cNvSpPr txBox="1"/>
          <p:nvPr/>
        </p:nvSpPr>
        <p:spPr>
          <a:xfrm>
            <a:off x="2337207" y="2607397"/>
            <a:ext cx="221134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Open Sans"/>
                <a:ea typeface="Open Sans"/>
                <a:cs typeface="Open Sans"/>
                <a:sym typeface="Open Sans"/>
              </a:rPr>
              <a:t>Tropical Disturbance</a:t>
            </a:r>
            <a:endParaRPr sz="1600" b="0" i="0" u="none" strike="noStrike" cap="none">
              <a:solidFill>
                <a:schemeClr val="dk1"/>
              </a:solidFill>
              <a:latin typeface="Open Sans"/>
              <a:ea typeface="Open Sans"/>
              <a:cs typeface="Open Sans"/>
              <a:sym typeface="Open Sans"/>
            </a:endParaRPr>
          </a:p>
        </p:txBody>
      </p:sp>
      <p:sp>
        <p:nvSpPr>
          <p:cNvPr id="217" name="Google Shape;217;p16"/>
          <p:cNvSpPr txBox="1"/>
          <p:nvPr/>
        </p:nvSpPr>
        <p:spPr>
          <a:xfrm>
            <a:off x="7115803" y="2614459"/>
            <a:ext cx="217561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Open Sans"/>
                <a:ea typeface="Open Sans"/>
                <a:cs typeface="Open Sans"/>
                <a:sym typeface="Open Sans"/>
              </a:rPr>
              <a:t>Tropical Depression</a:t>
            </a:r>
            <a:endParaRPr sz="1600" b="0" i="0" u="none" strike="noStrike" cap="none">
              <a:solidFill>
                <a:schemeClr val="dk1"/>
              </a:solidFill>
              <a:latin typeface="Open Sans"/>
              <a:ea typeface="Open Sans"/>
              <a:cs typeface="Open Sans"/>
              <a:sym typeface="Open Sans"/>
            </a:endParaRPr>
          </a:p>
        </p:txBody>
      </p:sp>
      <p:sp>
        <p:nvSpPr>
          <p:cNvPr id="218" name="Google Shape;218;p16"/>
          <p:cNvSpPr txBox="1"/>
          <p:nvPr/>
        </p:nvSpPr>
        <p:spPr>
          <a:xfrm>
            <a:off x="2486356" y="5175984"/>
            <a:ext cx="16645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Open Sans"/>
                <a:ea typeface="Open Sans"/>
                <a:cs typeface="Open Sans"/>
                <a:sym typeface="Open Sans"/>
              </a:rPr>
              <a:t>Tropical Storm</a:t>
            </a:r>
            <a:endParaRPr sz="1600" b="0" i="0" u="none" strike="noStrike" cap="none">
              <a:solidFill>
                <a:schemeClr val="dk1"/>
              </a:solidFill>
              <a:latin typeface="Open Sans"/>
              <a:ea typeface="Open Sans"/>
              <a:cs typeface="Open Sans"/>
              <a:sym typeface="Open Sans"/>
            </a:endParaRPr>
          </a:p>
        </p:txBody>
      </p:sp>
      <p:sp>
        <p:nvSpPr>
          <p:cNvPr id="219" name="Google Shape;219;p16"/>
          <p:cNvSpPr txBox="1"/>
          <p:nvPr/>
        </p:nvSpPr>
        <p:spPr>
          <a:xfrm>
            <a:off x="7582106" y="5175984"/>
            <a:ext cx="144592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Open Sans"/>
                <a:ea typeface="Open Sans"/>
                <a:cs typeface="Open Sans"/>
                <a:sym typeface="Open Sans"/>
              </a:rPr>
              <a:t>Hurricane</a:t>
            </a:r>
            <a:endParaRPr sz="1600" b="0" i="0" u="none" strike="noStrike" cap="none">
              <a:solidFill>
                <a:schemeClr val="dk1"/>
              </a:solidFill>
              <a:latin typeface="Open Sans"/>
              <a:ea typeface="Open Sans"/>
              <a:cs typeface="Open Sans"/>
              <a:sym typeface="Open Sans"/>
            </a:endParaRPr>
          </a:p>
        </p:txBody>
      </p:sp>
      <p:sp>
        <p:nvSpPr>
          <p:cNvPr id="220" name="Google Shape;220;p16"/>
          <p:cNvSpPr/>
          <p:nvPr/>
        </p:nvSpPr>
        <p:spPr>
          <a:xfrm>
            <a:off x="0" y="-5347"/>
            <a:ext cx="12192000" cy="84862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1" name="Google Shape;221;p16"/>
          <p:cNvSpPr txBox="1"/>
          <p:nvPr/>
        </p:nvSpPr>
        <p:spPr>
          <a:xfrm>
            <a:off x="0" y="114654"/>
            <a:ext cx="12191999" cy="61837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200"/>
              <a:buFont typeface="Arial"/>
              <a:buNone/>
            </a:pPr>
            <a:r>
              <a:rPr lang="en-US" sz="3200" b="1" dirty="0">
                <a:solidFill>
                  <a:schemeClr val="lt1"/>
                </a:solidFill>
                <a:latin typeface="Open Sans"/>
                <a:ea typeface="Open Sans"/>
                <a:cs typeface="Open Sans"/>
                <a:sym typeface="Open Sans"/>
              </a:rPr>
              <a:t>Stages of Development of A</a:t>
            </a:r>
            <a:r>
              <a:rPr lang="en-US" sz="3200" b="1" i="0" u="none" strike="noStrike" cap="none" dirty="0">
                <a:solidFill>
                  <a:schemeClr val="lt1"/>
                </a:solidFill>
                <a:latin typeface="Open Sans"/>
                <a:ea typeface="Open Sans"/>
                <a:cs typeface="Open Sans"/>
                <a:sym typeface="Open Sans"/>
              </a:rPr>
              <a:t> Hurricane</a:t>
            </a:r>
            <a:endParaRPr sz="1200" b="0" i="0" u="none" strike="noStrike" cap="none" dirty="0">
              <a:solidFill>
                <a:srgbClr val="000000"/>
              </a:solidFill>
              <a:latin typeface="Open Sans"/>
              <a:ea typeface="Open Sans"/>
              <a:cs typeface="Open Sans"/>
              <a:sym typeface="Open Sans"/>
            </a:endParaRPr>
          </a:p>
        </p:txBody>
      </p:sp>
      <p:pic>
        <p:nvPicPr>
          <p:cNvPr id="222" name="Google Shape;222;p16" descr="Cloud With Lightning And Rain with solid fill"/>
          <p:cNvPicPr preferRelativeResize="0"/>
          <p:nvPr/>
        </p:nvPicPr>
        <p:blipFill rotWithShape="1">
          <a:blip r:embed="rId6">
            <a:alphaModFix/>
          </a:blip>
          <a:srcRect/>
          <a:stretch/>
        </p:blipFill>
        <p:spPr>
          <a:xfrm>
            <a:off x="2790286" y="1506356"/>
            <a:ext cx="1056640" cy="1056640"/>
          </a:xfrm>
          <a:prstGeom prst="rect">
            <a:avLst/>
          </a:prstGeom>
          <a:noFill/>
          <a:ln>
            <a:noFill/>
          </a:ln>
        </p:spPr>
      </p:pic>
      <p:pic>
        <p:nvPicPr>
          <p:cNvPr id="223" name="Google Shape;223;p16" descr="Cloud With Lightning And Rain with solid fill"/>
          <p:cNvPicPr preferRelativeResize="0"/>
          <p:nvPr/>
        </p:nvPicPr>
        <p:blipFill rotWithShape="1">
          <a:blip r:embed="rId6">
            <a:alphaModFix/>
          </a:blip>
          <a:srcRect/>
          <a:stretch/>
        </p:blipFill>
        <p:spPr>
          <a:xfrm>
            <a:off x="7323989" y="1506356"/>
            <a:ext cx="1056640" cy="1056640"/>
          </a:xfrm>
          <a:prstGeom prst="rect">
            <a:avLst/>
          </a:prstGeom>
          <a:noFill/>
          <a:ln>
            <a:noFill/>
          </a:ln>
        </p:spPr>
      </p:pic>
      <p:pic>
        <p:nvPicPr>
          <p:cNvPr id="224" name="Google Shape;224;p16" descr="Cloud With Lightning And Rain with solid fill"/>
          <p:cNvPicPr preferRelativeResize="0"/>
          <p:nvPr/>
        </p:nvPicPr>
        <p:blipFill rotWithShape="1">
          <a:blip r:embed="rId6">
            <a:alphaModFix/>
          </a:blip>
          <a:srcRect/>
          <a:stretch/>
        </p:blipFill>
        <p:spPr>
          <a:xfrm>
            <a:off x="1900453" y="4119344"/>
            <a:ext cx="1056640" cy="1056640"/>
          </a:xfrm>
          <a:prstGeom prst="rect">
            <a:avLst/>
          </a:prstGeom>
          <a:noFill/>
          <a:ln>
            <a:noFill/>
          </a:ln>
        </p:spPr>
      </p:pic>
      <p:pic>
        <p:nvPicPr>
          <p:cNvPr id="225" name="Google Shape;225;p16"/>
          <p:cNvPicPr preferRelativeResize="0"/>
          <p:nvPr/>
        </p:nvPicPr>
        <p:blipFill rotWithShape="1">
          <a:blip r:embed="rId4">
            <a:alphaModFix/>
          </a:blip>
          <a:srcRect/>
          <a:stretch/>
        </p:blipFill>
        <p:spPr>
          <a:xfrm>
            <a:off x="8723627" y="4159971"/>
            <a:ext cx="749023" cy="749023"/>
          </a:xfrm>
          <a:prstGeom prst="rect">
            <a:avLst/>
          </a:prstGeom>
          <a:noFill/>
          <a:ln>
            <a:noFill/>
          </a:ln>
        </p:spPr>
      </p:pic>
      <p:pic>
        <p:nvPicPr>
          <p:cNvPr id="226" name="Google Shape;226;p16" descr="Cloud With Lightning And Rain with solid fill"/>
          <p:cNvPicPr preferRelativeResize="0"/>
          <p:nvPr/>
        </p:nvPicPr>
        <p:blipFill rotWithShape="1">
          <a:blip r:embed="rId6">
            <a:alphaModFix/>
          </a:blip>
          <a:srcRect/>
          <a:stretch/>
        </p:blipFill>
        <p:spPr>
          <a:xfrm>
            <a:off x="6672982" y="4124938"/>
            <a:ext cx="1056640" cy="1056640"/>
          </a:xfrm>
          <a:prstGeom prst="rect">
            <a:avLst/>
          </a:prstGeom>
          <a:noFill/>
          <a:ln>
            <a:noFill/>
          </a:ln>
        </p:spPr>
      </p:pic>
      <p:pic>
        <p:nvPicPr>
          <p:cNvPr id="227" name="Google Shape;227;p16"/>
          <p:cNvPicPr preferRelativeResize="0"/>
          <p:nvPr/>
        </p:nvPicPr>
        <p:blipFill rotWithShape="1">
          <a:blip r:embed="rId3">
            <a:alphaModFix/>
          </a:blip>
          <a:srcRect/>
          <a:stretch/>
        </p:blipFill>
        <p:spPr>
          <a:xfrm>
            <a:off x="2917343" y="4154376"/>
            <a:ext cx="802525" cy="749023"/>
          </a:xfrm>
          <a:prstGeom prst="rect">
            <a:avLst/>
          </a:prstGeom>
          <a:noFill/>
          <a:ln>
            <a:noFill/>
          </a:ln>
        </p:spPr>
      </p:pic>
      <p:pic>
        <p:nvPicPr>
          <p:cNvPr id="228" name="Google Shape;228;p16"/>
          <p:cNvPicPr preferRelativeResize="0"/>
          <p:nvPr/>
        </p:nvPicPr>
        <p:blipFill rotWithShape="1">
          <a:blip r:embed="rId3">
            <a:alphaModFix/>
          </a:blip>
          <a:srcRect/>
          <a:stretch/>
        </p:blipFill>
        <p:spPr>
          <a:xfrm>
            <a:off x="7720063" y="4174695"/>
            <a:ext cx="802525" cy="749023"/>
          </a:xfrm>
          <a:prstGeom prst="rect">
            <a:avLst/>
          </a:prstGeom>
          <a:noFill/>
          <a:ln>
            <a:noFill/>
          </a:ln>
        </p:spPr>
      </p:pic>
      <p:cxnSp>
        <p:nvCxnSpPr>
          <p:cNvPr id="229" name="Google Shape;229;p16"/>
          <p:cNvCxnSpPr/>
          <p:nvPr/>
        </p:nvCxnSpPr>
        <p:spPr>
          <a:xfrm>
            <a:off x="5791200" y="1259840"/>
            <a:ext cx="0" cy="5334000"/>
          </a:xfrm>
          <a:prstGeom prst="straightConnector1">
            <a:avLst/>
          </a:prstGeom>
          <a:noFill/>
          <a:ln w="9525" cap="flat" cmpd="sng">
            <a:solidFill>
              <a:schemeClr val="dk1"/>
            </a:solidFill>
            <a:prstDash val="solid"/>
            <a:round/>
            <a:headEnd type="none" w="sm" len="sm"/>
            <a:tailEnd type="none" w="sm" len="sm"/>
          </a:ln>
        </p:spPr>
      </p:cxnSp>
      <p:cxnSp>
        <p:nvCxnSpPr>
          <p:cNvPr id="230" name="Google Shape;230;p16"/>
          <p:cNvCxnSpPr/>
          <p:nvPr/>
        </p:nvCxnSpPr>
        <p:spPr>
          <a:xfrm>
            <a:off x="701040" y="3606800"/>
            <a:ext cx="10373360" cy="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4287</Words>
  <Application>Microsoft Office PowerPoint</Application>
  <PresentationFormat>Widescreen</PresentationFormat>
  <Paragraphs>435</Paragraphs>
  <Slides>48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Calibri</vt:lpstr>
      <vt:lpstr>Wingdings</vt:lpstr>
      <vt:lpstr>Arial</vt:lpstr>
      <vt:lpstr>Montserrat</vt:lpstr>
      <vt:lpstr>Open Sans</vt:lpstr>
      <vt:lpstr>Open Sans</vt:lpstr>
      <vt:lpstr>Cambria</vt:lpstr>
      <vt:lpstr>Noto Sans Symbols</vt:lpstr>
      <vt:lpstr>Roboto</vt:lpstr>
      <vt:lpstr>Metropolis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Vanita REDOY</cp:lastModifiedBy>
  <cp:revision>155</cp:revision>
  <dcterms:created xsi:type="dcterms:W3CDTF">2021-09-10T07:38:40Z</dcterms:created>
  <dcterms:modified xsi:type="dcterms:W3CDTF">2024-07-03T15:16:02Z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2022-06-01T20:36:06Z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e16ff633-68c2-4908-aa4c-2872362be303</vt:lpwstr>
  </property>
  <property fmtid="{D5CDD505-2E9C-101B-9397-08002B2CF9AE}" pid="8" name="MSIP_Label_caf3f7fd-5cd4-4287-9002-aceb9af13c42_ContentBits">
    <vt:lpwstr>2</vt:lpwstr>
  </property>
</Properties>
</file>