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56" r:id="rId3"/>
    <p:sldId id="257" r:id="rId4"/>
    <p:sldId id="258" r:id="rId5"/>
    <p:sldId id="260" r:id="rId6"/>
    <p:sldId id="427" r:id="rId7"/>
    <p:sldId id="428" r:id="rId8"/>
    <p:sldId id="429" r:id="rId9"/>
    <p:sldId id="430" r:id="rId10"/>
    <p:sldId id="431" r:id="rId11"/>
    <p:sldId id="432" r:id="rId12"/>
    <p:sldId id="433" r:id="rId13"/>
    <p:sldId id="462" r:id="rId14"/>
    <p:sldId id="463" r:id="rId15"/>
    <p:sldId id="464" r:id="rId16"/>
    <p:sldId id="434" r:id="rId17"/>
    <p:sldId id="435" r:id="rId18"/>
    <p:sldId id="436" r:id="rId19"/>
    <p:sldId id="437" r:id="rId20"/>
    <p:sldId id="438" r:id="rId21"/>
    <p:sldId id="442" r:id="rId22"/>
    <p:sldId id="443" r:id="rId23"/>
    <p:sldId id="465" r:id="rId24"/>
    <p:sldId id="444" r:id="rId25"/>
    <p:sldId id="441" r:id="rId26"/>
    <p:sldId id="445" r:id="rId27"/>
    <p:sldId id="446" r:id="rId28"/>
    <p:sldId id="447" r:id="rId29"/>
    <p:sldId id="448" r:id="rId30"/>
    <p:sldId id="449" r:id="rId31"/>
    <p:sldId id="450" r:id="rId32"/>
    <p:sldId id="451" r:id="rId33"/>
    <p:sldId id="452" r:id="rId34"/>
    <p:sldId id="453" r:id="rId35"/>
    <p:sldId id="287" r:id="rId36"/>
    <p:sldId id="455" r:id="rId37"/>
    <p:sldId id="456" r:id="rId38"/>
    <p:sldId id="457" r:id="rId39"/>
    <p:sldId id="454" r:id="rId40"/>
    <p:sldId id="458" r:id="rId41"/>
    <p:sldId id="459" r:id="rId42"/>
    <p:sldId id="460" r:id="rId43"/>
    <p:sldId id="461" r:id="rId44"/>
    <p:sldId id="3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D38"/>
    <a:srgbClr val="055A99"/>
    <a:srgbClr val="F99B27"/>
    <a:srgbClr val="B1D137"/>
    <a:srgbClr val="2A320C"/>
    <a:srgbClr val="4F5340"/>
    <a:srgbClr val="7030A0"/>
    <a:srgbClr val="DAC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80" autoAdjust="0"/>
    <p:restoredTop sz="88409" autoAdjust="0"/>
  </p:normalViewPr>
  <p:slideViewPr>
    <p:cSldViewPr snapToGrid="0">
      <p:cViewPr varScale="1">
        <p:scale>
          <a:sx n="56" d="100"/>
          <a:sy n="56"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HOMAS" userId="7388ade7-5052-4fc2-85b0-57f7b6ccd4a2" providerId="ADAL" clId="{6146B641-ACC4-4627-8B67-4A74DB5F3BEC}"/>
    <pc:docChg chg="modSld">
      <pc:chgData name="Renee THOMAS" userId="7388ade7-5052-4fc2-85b0-57f7b6ccd4a2" providerId="ADAL" clId="{6146B641-ACC4-4627-8B67-4A74DB5F3BEC}" dt="2022-06-01T21:14:10.764" v="3" actId="1035"/>
      <pc:docMkLst>
        <pc:docMk/>
      </pc:docMkLst>
      <pc:sldChg chg="modSp mod">
        <pc:chgData name="Renee THOMAS" userId="7388ade7-5052-4fc2-85b0-57f7b6ccd4a2" providerId="ADAL" clId="{6146B641-ACC4-4627-8B67-4A74DB5F3BEC}" dt="2022-06-01T21:14:10.764" v="3" actId="1035"/>
        <pc:sldMkLst>
          <pc:docMk/>
          <pc:sldMk cId="4231583029" sldId="256"/>
        </pc:sldMkLst>
        <pc:picChg chg="mod modCrop">
          <ac:chgData name="Renee THOMAS" userId="7388ade7-5052-4fc2-85b0-57f7b6ccd4a2" providerId="ADAL" clId="{6146B641-ACC4-4627-8B67-4A74DB5F3BEC}" dt="2022-06-01T21:14:10.764" v="3" actId="1035"/>
          <ac:picMkLst>
            <pc:docMk/>
            <pc:sldMk cId="4231583029" sldId="256"/>
            <ac:picMk id="3" creationId="{D06B6139-3755-49D8-AA4A-B7709B1E88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2289E-79DC-49D5-8EE9-EF3FD68EAE75}"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84241-5C32-4A19-96A8-872B026DAC04}" type="slidenum">
              <a:rPr lang="en-US" smtClean="0"/>
              <a:t>‹#›</a:t>
            </a:fld>
            <a:endParaRPr lang="en-US"/>
          </a:p>
        </p:txBody>
      </p:sp>
    </p:spTree>
    <p:extLst>
      <p:ext uri="{BB962C8B-B14F-4D97-AF65-F5344CB8AC3E}">
        <p14:creationId xmlns:p14="http://schemas.microsoft.com/office/powerpoint/2010/main" val="155877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20406"/>
                </a:solidFill>
                <a:latin typeface="Arial"/>
                <a:ea typeface="Arial"/>
                <a:cs typeface="Arial"/>
                <a:sym typeface="Arial"/>
              </a:rPr>
              <a:t>Decision makers need adequate, sufficiently accurate and reliable information at the appropriate time to enable them to make informed decisions – both at strategic and operational levels</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6</a:t>
            </a:fld>
            <a:endParaRPr lang="en-US"/>
          </a:p>
        </p:txBody>
      </p:sp>
    </p:spTree>
    <p:extLst>
      <p:ext uri="{BB962C8B-B14F-4D97-AF65-F5344CB8AC3E}">
        <p14:creationId xmlns:p14="http://schemas.microsoft.com/office/powerpoint/2010/main" val="363650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that volunteers and community members prepare for certain epidemic outbreaks in their community. In doing so CDRT members need to include in the community disaster plans ways to deal with epidemic outbreaks within the community and household levels.</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8</a:t>
            </a:fld>
            <a:endParaRPr lang="en-US"/>
          </a:p>
        </p:txBody>
      </p:sp>
    </p:spTree>
    <p:extLst>
      <p:ext uri="{BB962C8B-B14F-4D97-AF65-F5344CB8AC3E}">
        <p14:creationId xmlns:p14="http://schemas.microsoft.com/office/powerpoint/2010/main" val="401247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You will need: pens or markers, sticky notes  and a large space</a:t>
            </a:r>
          </a:p>
          <a:p>
            <a:pPr marL="0" lvl="0" indent="0" algn="l" rtl="0">
              <a:lnSpc>
                <a:spcPct val="115000"/>
              </a:lnSpc>
              <a:spcBef>
                <a:spcPts val="0"/>
              </a:spcBef>
              <a:spcAft>
                <a:spcPts val="0"/>
              </a:spcAft>
              <a:buClr>
                <a:schemeClr val="dk1"/>
              </a:buClr>
              <a:buSzPts val="1100"/>
              <a:buFont typeface="Arial"/>
              <a:buNone/>
            </a:pPr>
            <a:r>
              <a:rPr lang="en-US" dirty="0"/>
              <a:t>Participants walk around the room in different directions interacting with each other, placing stickers on colleagues backs or different symptoms and persons try to diagnose and guess the disease.</a:t>
            </a:r>
          </a:p>
          <a:p>
            <a:pPr marL="0" lvl="0" indent="0" algn="l" rtl="0">
              <a:lnSpc>
                <a:spcPct val="115000"/>
              </a:lnSpc>
              <a:spcBef>
                <a:spcPts val="0"/>
              </a:spcBef>
              <a:spcAft>
                <a:spcPts val="0"/>
              </a:spcAft>
              <a:buClr>
                <a:schemeClr val="dk1"/>
              </a:buClr>
              <a:buSzPts val="1100"/>
              <a:buFont typeface="Arial"/>
              <a:buNone/>
            </a:pPr>
            <a:r>
              <a:rPr lang="en-US" dirty="0"/>
              <a:t>Stop after 90 seconds. </a:t>
            </a: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25</a:t>
            </a:fld>
            <a:endParaRPr lang="en-US"/>
          </a:p>
        </p:txBody>
      </p:sp>
    </p:spTree>
    <p:extLst>
      <p:ext uri="{BB962C8B-B14F-4D97-AF65-F5344CB8AC3E}">
        <p14:creationId xmlns:p14="http://schemas.microsoft.com/office/powerpoint/2010/main" val="27074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victim with a suspected airway obstruction must be checked immediately for breathing and, if necessary, the airway must be opened.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When the victim is not breathing, use the Head-Tilt/Chin-Lift method of opening the airway.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670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working in a disaster with multiple casualties, the first goal is </a:t>
            </a:r>
            <a:r>
              <a:rPr kumimoji="0" lang="en-US" sz="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Simple Triage And Rapid Treatment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320040" algn="l"/>
                <a:tab pos="640080" algn="l"/>
                <a:tab pos="960120" algn="l"/>
                <a:tab pos="1280160" algn="l"/>
                <a:tab pos="1600200" algn="l"/>
                <a:tab pos="1920240" algn="l"/>
                <a:tab pos="2240280" algn="l"/>
                <a:tab pos="2560320" algn="l"/>
              </a:tabLst>
              <a:defRPr/>
            </a:pPr>
            <a:r>
              <a:rPr kumimoji="0" lang="en-US" sz="1200" b="0" i="0" u="none" strike="noStrike" kern="0" cap="none" spc="-15"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Experience has shown that triage is an effective strategy in situations where:</a:t>
            </a:r>
          </a:p>
          <a:p>
            <a:pPr marL="342900" marR="0" lvl="0" indent="-342900" algn="just" defTabSz="914400" rtl="0" eaLnBrk="1" fontAlgn="auto" latinLnBrk="0" hangingPunct="1">
              <a:lnSpc>
                <a:spcPct val="100000"/>
              </a:lnSpc>
              <a:spcBef>
                <a:spcPts val="0"/>
              </a:spcBef>
              <a:spcAft>
                <a:spcPts val="0"/>
              </a:spcAft>
              <a:buClr>
                <a:srgbClr val="000000"/>
              </a:buClr>
              <a:buSzTx/>
              <a:buFont typeface="Symbol" pitchFamily="2" charset="2"/>
              <a:buChar char=""/>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320040" algn="l"/>
                <a:tab pos="457200" algn="l"/>
                <a:tab pos="640080" algn="l"/>
                <a:tab pos="960120" algn="l"/>
                <a:tab pos="1280160" algn="l"/>
                <a:tab pos="1600200" algn="l"/>
                <a:tab pos="1920240" algn="l"/>
                <a:tab pos="2240280" algn="l"/>
              </a:tabLst>
              <a:defRPr/>
            </a:pPr>
            <a:r>
              <a:rPr kumimoji="0" lang="en-US" sz="1200" b="0" i="0" u="none" strike="noStrike" kern="0" cap="none" spc="-15"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rescuers are overwhelmed, </a:t>
            </a:r>
          </a:p>
          <a:p>
            <a:pPr marL="342900" marR="0" lvl="0" indent="-342900" algn="just" defTabSz="914400" rtl="0" eaLnBrk="1" fontAlgn="auto" latinLnBrk="0" hangingPunct="1">
              <a:lnSpc>
                <a:spcPct val="100000"/>
              </a:lnSpc>
              <a:spcBef>
                <a:spcPts val="0"/>
              </a:spcBef>
              <a:spcAft>
                <a:spcPts val="0"/>
              </a:spcAft>
              <a:buClr>
                <a:srgbClr val="000000"/>
              </a:buClr>
              <a:buSzTx/>
              <a:buFont typeface="Symbol" pitchFamily="2" charset="2"/>
              <a:buChar char=""/>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320040" algn="l"/>
                <a:tab pos="457200" algn="l"/>
                <a:tab pos="640080" algn="l"/>
                <a:tab pos="960120" algn="l"/>
                <a:tab pos="1280160" algn="l"/>
                <a:tab pos="1600200" algn="l"/>
                <a:tab pos="1920240" algn="l"/>
                <a:tab pos="2240280" algn="l"/>
              </a:tabLst>
              <a:defRPr/>
            </a:pPr>
            <a:r>
              <a:rPr kumimoji="0" lang="en-US" sz="1200" b="0" i="0" u="none" strike="noStrike" kern="0" cap="none" spc="-15"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there are limited resources, </a:t>
            </a:r>
          </a:p>
          <a:p>
            <a:pPr marL="342900" marR="0" lvl="0" indent="-342900" algn="just" defTabSz="914400" rtl="0" eaLnBrk="1" fontAlgn="auto" latinLnBrk="0" hangingPunct="1">
              <a:lnSpc>
                <a:spcPct val="100000"/>
              </a:lnSpc>
              <a:spcBef>
                <a:spcPts val="0"/>
              </a:spcBef>
              <a:spcAft>
                <a:spcPts val="0"/>
              </a:spcAft>
              <a:buClr>
                <a:srgbClr val="000000"/>
              </a:buClr>
              <a:buSzTx/>
              <a:buFont typeface="Symbol" pitchFamily="2" charset="2"/>
              <a:buChar char=""/>
              <a:tabLst>
                <a:tab pos="320040" algn="l"/>
                <a:tab pos="640080" algn="l"/>
                <a:tab pos="960120" algn="l"/>
                <a:tab pos="1280160" algn="l"/>
                <a:tab pos="1600200" algn="l"/>
                <a:tab pos="1920240" algn="l"/>
                <a:tab pos="2240280" algn="l"/>
                <a:tab pos="2560320" algn="l"/>
                <a:tab pos="2880360" algn="l"/>
                <a:tab pos="3200400" algn="l"/>
                <a:tab pos="3520440" algn="l"/>
                <a:tab pos="3840480" algn="l"/>
                <a:tab pos="4160520" algn="l"/>
                <a:tab pos="4480560" algn="l"/>
                <a:tab pos="4800600" algn="l"/>
                <a:tab pos="5120640" algn="l"/>
                <a:tab pos="5440680" algn="l"/>
                <a:tab pos="5760720" algn="l"/>
                <a:tab pos="6080760" algn="l"/>
                <a:tab pos="6400800" algn="l"/>
                <a:tab pos="6720840" algn="l"/>
                <a:tab pos="7040880" algn="l"/>
                <a:tab pos="7360920" algn="l"/>
                <a:tab pos="7680960" algn="l"/>
                <a:tab pos="320040" algn="l"/>
                <a:tab pos="457200" algn="l"/>
                <a:tab pos="640080" algn="l"/>
                <a:tab pos="960120" algn="l"/>
                <a:tab pos="1280160" algn="l"/>
                <a:tab pos="1600200" algn="l"/>
                <a:tab pos="1920240" algn="l"/>
                <a:tab pos="2240280" algn="l"/>
              </a:tabLst>
              <a:defRPr/>
            </a:pPr>
            <a:r>
              <a:rPr kumimoji="0" lang="en-US" sz="1200" b="0" i="0" u="none" strike="noStrike" kern="0" cap="none" spc="-15"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and time is a critical factor.</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3684241-5C32-4A19-96A8-872B026DAC04}" type="slidenum">
              <a:rPr lang="en-US" smtClean="0"/>
              <a:t>40</a:t>
            </a:fld>
            <a:endParaRPr lang="en-US"/>
          </a:p>
        </p:txBody>
      </p:sp>
    </p:spTree>
    <p:extLst>
      <p:ext uri="{BB962C8B-B14F-4D97-AF65-F5344CB8AC3E}">
        <p14:creationId xmlns:p14="http://schemas.microsoft.com/office/powerpoint/2010/main" val="184325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4ADB-5C61-4161-B12D-7D038D55A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520A6-A567-4151-AB08-7E23BF833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CF0DC-D3FB-47A5-B8D0-BD9118B23D2F}"/>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3E5A88C5-4E67-4CFD-B7A0-632FBF2A4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DB153-210B-43C6-97F7-F47CD476CA8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2121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B420-1452-4970-8970-ADDBCBAAC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588D-C048-4542-AAFB-9AA1B3E76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8FD8B-5BD3-4454-8659-0A2FCC3A5E1E}"/>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40B10AFF-502A-4325-818E-2E1F5A02F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48E18-4BCC-4032-B360-B7FE3EE745AE}"/>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31057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E1C21-C0EC-4C78-BCB8-81BE5C08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F18DC-45B8-4A0C-9BC3-7EDA40B5E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1C56-02B8-4284-B5A6-9179D45AF0AA}"/>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00AF373-682E-4DE4-BCB0-EDB449E0C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39F18-C16A-4546-9A26-CCFDCFB1BFCB}"/>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62000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3009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35573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22649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30487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5677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0708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8381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315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8A6-4D37-4E59-B337-209D1BA42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3398-2F11-4E39-A4C8-AE260893F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2D27-FA8C-49C1-B7B7-C346056B19C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D5E296E7-98BA-4FDD-87DC-F4A6F17D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2348-09C8-4351-B132-4351F31A72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487741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0048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1802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617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2192-8777-43EF-8689-1C4E93D1D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DA68E-AC54-4AAF-B911-D568B8D4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0F7E2-E46B-447D-AC35-F98461F7D5C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B5316116-FAD4-49BF-88F6-6887904FA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AD9B-5B6C-4627-AB69-12EA690620E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2584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587-C63F-4409-8470-9FB1E6B9E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546D7-5265-40A9-99D4-B10DC4AF9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4BCBB-5699-46E6-92C2-D229BFCC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52C6A-309B-4915-BE2B-233F70A544E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BDF11D81-23C3-473D-87DF-F59D013DE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90B5-408F-4E3C-9D68-391201C3DA33}"/>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41236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0D8A-2043-4EC6-9300-A5750D1E1F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991BE0-D465-450D-A079-C6170E813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3C21C-0B54-41B9-85CF-C5F89A020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7FA2E-0685-43E5-AE95-7F5C8D36D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A1002-4D11-4C8C-A71A-3CD1A6489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D41BB-415C-4D5B-BFC6-8378EC86F5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8" name="Footer Placeholder 7">
            <a:extLst>
              <a:ext uri="{FF2B5EF4-FFF2-40B4-BE49-F238E27FC236}">
                <a16:creationId xmlns:a16="http://schemas.microsoft.com/office/drawing/2014/main" id="{5BD7E292-07EE-45A4-A6A7-66CAA071FE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2D69A-55BB-4794-BBF0-2BB84CAE35E5}"/>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7315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7E60-D409-4586-9AD4-1FBE854817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7057-F1A8-4428-B814-923FBF07D8D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4" name="Footer Placeholder 3">
            <a:extLst>
              <a:ext uri="{FF2B5EF4-FFF2-40B4-BE49-F238E27FC236}">
                <a16:creationId xmlns:a16="http://schemas.microsoft.com/office/drawing/2014/main" id="{6B6773F4-3AA9-418D-B0FE-4774128A3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53F335-6B8A-4AB5-BEC0-B84C3C96E3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328726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9E0A4C-4EF2-4BA4-B786-E07151505A74}"/>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3" name="Footer Placeholder 2">
            <a:extLst>
              <a:ext uri="{FF2B5EF4-FFF2-40B4-BE49-F238E27FC236}">
                <a16:creationId xmlns:a16="http://schemas.microsoft.com/office/drawing/2014/main" id="{DC7FB7BA-AF87-4BFA-B2F7-619267557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8435A-7B04-41D7-9A6E-CF7087B9081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44442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A032-0005-4915-8181-DDE1C7423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B2741-BEC0-48CA-ABB7-B3E19271E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9EC09-6ED8-497E-92C5-5C444C9AE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1A3DA-B217-4D5F-BDC5-317231ABD1B5}"/>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2F42F484-5ECA-475A-B2AF-0073259BB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46A2-A514-4870-B850-7D984D60DB81}"/>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044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A5BB-DEF6-442A-9CEE-2655FDF5F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1812C-26B2-48E4-AF09-21A661F4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256DE-E76E-49F4-AFB4-C1834BBE4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9B8E9-22E0-4E4E-BCD4-1B0DFD4DAE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D6BA026D-1607-4E8A-B557-ECF48EBFB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F6415-2DB3-4569-B7F4-FBB649392140}"/>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4484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0926B-C901-45DC-A9D9-D1EE0F71D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42251-3C27-483A-A7B3-01743D107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BF01-1913-4E36-A26E-9ACAD7EEF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5786C5E-B425-4ED2-967B-2FB70BAF5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B739B-CFE7-4B70-A9D6-39D73C809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0691-EF59-487F-A283-EFDCEADF6E21}" type="slidenum">
              <a:rPr lang="en-US" smtClean="0"/>
              <a:t>‹#›</a:t>
            </a:fld>
            <a:endParaRPr lang="en-US"/>
          </a:p>
        </p:txBody>
      </p:sp>
      <p:sp>
        <p:nvSpPr>
          <p:cNvPr id="7" name="MSIPCMContentMarking" descr="{&quot;HashCode&quot;:-45436510,&quot;Placement&quot;:&quot;Footer&quot;,&quot;Top&quot;:519.343,&quot;Left&quot;:0.0,&quot;SlideWidth&quot;:960,&quot;SlideHeight&quot;:540}">
            <a:extLst>
              <a:ext uri="{FF2B5EF4-FFF2-40B4-BE49-F238E27FC236}">
                <a16:creationId xmlns:a16="http://schemas.microsoft.com/office/drawing/2014/main" id="{1CA8AFD5-7BE7-4107-921B-A555E08F4761}"/>
              </a:ext>
            </a:extLst>
          </p:cNvPr>
          <p:cNvSpPr txBox="1"/>
          <p:nvPr userDrawn="1"/>
        </p:nvSpPr>
        <p:spPr>
          <a:xfrm>
            <a:off x="0" y="6595656"/>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287660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 name="MSIPCMContentMarking" descr="{&quot;HashCode&quot;:-45436510,&quot;Placement&quot;:&quot;Footer&quot;,&quot;Top&quot;:519.343,&quot;Left&quot;:0.0,&quot;SlideWidth&quot;:960,&quot;SlideHeight&quot;:540}">
            <a:extLst>
              <a:ext uri="{FF2B5EF4-FFF2-40B4-BE49-F238E27FC236}">
                <a16:creationId xmlns:a16="http://schemas.microsoft.com/office/drawing/2014/main" id="{14A4A5C0-8819-474D-80CE-939BFD7C2523}"/>
              </a:ext>
            </a:extLst>
          </p:cNvPr>
          <p:cNvSpPr txBox="1"/>
          <p:nvPr userDrawn="1"/>
        </p:nvSpPr>
        <p:spPr>
          <a:xfrm>
            <a:off x="0" y="6595656"/>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23212320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pn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3.png"/><Relationship Id="rId4" Type="http://schemas.openxmlformats.org/officeDocument/2006/relationships/image" Target="../media/image7.jp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emf"/><Relationship Id="rId7"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floor&#10;&#10;Description automatically generated">
            <a:extLst>
              <a:ext uri="{FF2B5EF4-FFF2-40B4-BE49-F238E27FC236}">
                <a16:creationId xmlns:a16="http://schemas.microsoft.com/office/drawing/2014/main" id="{D06B6139-3755-49D8-AA4A-B7709B1E886E}"/>
              </a:ext>
            </a:extLst>
          </p:cNvPr>
          <p:cNvPicPr>
            <a:picLocks noChangeAspect="1"/>
          </p:cNvPicPr>
          <p:nvPr/>
        </p:nvPicPr>
        <p:blipFill rotWithShape="1">
          <a:blip r:embed="rId2">
            <a:extLst>
              <a:ext uri="{28A0092B-C50C-407E-A947-70E740481C1C}">
                <a14:useLocalDpi xmlns:a14="http://schemas.microsoft.com/office/drawing/2010/main" val="0"/>
              </a:ext>
            </a:extLst>
          </a:blip>
          <a:srcRect l="5482"/>
          <a:stretch/>
        </p:blipFill>
        <p:spPr>
          <a:xfrm>
            <a:off x="0" y="-33545"/>
            <a:ext cx="8081008" cy="6902229"/>
          </a:xfrm>
          <a:prstGeom prst="rect">
            <a:avLst/>
          </a:prstGeom>
        </p:spPr>
      </p:pic>
      <p:sp>
        <p:nvSpPr>
          <p:cNvPr id="8" name="Google Shape;108;p1">
            <a:extLst>
              <a:ext uri="{FF2B5EF4-FFF2-40B4-BE49-F238E27FC236}">
                <a16:creationId xmlns:a16="http://schemas.microsoft.com/office/drawing/2014/main" id="{108ED90A-D088-4DB6-81F2-A8EA9DE3F9D6}"/>
              </a:ext>
            </a:extLst>
          </p:cNvPr>
          <p:cNvSpPr/>
          <p:nvPr/>
        </p:nvSpPr>
        <p:spPr>
          <a:xfrm>
            <a:off x="6984460" y="-44231"/>
            <a:ext cx="5207540" cy="5690651"/>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B1D137"/>
              </a:solidFill>
              <a:latin typeface="Calibri"/>
              <a:ea typeface="Calibri"/>
              <a:cs typeface="Calibri"/>
              <a:sym typeface="Calibri"/>
            </a:endParaRPr>
          </a:p>
        </p:txBody>
      </p:sp>
      <p:sp>
        <p:nvSpPr>
          <p:cNvPr id="9" name="Google Shape;109;p1">
            <a:extLst>
              <a:ext uri="{FF2B5EF4-FFF2-40B4-BE49-F238E27FC236}">
                <a16:creationId xmlns:a16="http://schemas.microsoft.com/office/drawing/2014/main" id="{4018DEE2-1F82-4957-9F0B-1D6FD498C6BA}"/>
              </a:ext>
            </a:extLst>
          </p:cNvPr>
          <p:cNvSpPr/>
          <p:nvPr/>
        </p:nvSpPr>
        <p:spPr>
          <a:xfrm>
            <a:off x="7360949" y="859307"/>
            <a:ext cx="4783791"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lt1"/>
                </a:solidFill>
                <a:latin typeface="Arial"/>
                <a:ea typeface="Arial"/>
                <a:cs typeface="Arial"/>
                <a:sym typeface="Arial"/>
              </a:rPr>
              <a:t>CDRTs &amp; </a:t>
            </a:r>
            <a:r>
              <a:rPr lang="en-US" sz="4800" b="1" dirty="0">
                <a:solidFill>
                  <a:schemeClr val="lt1"/>
                </a:solidFill>
                <a:latin typeface="Arial"/>
                <a:ea typeface="Arial"/>
                <a:cs typeface="Arial"/>
                <a:sym typeface="Arial"/>
              </a:rPr>
              <a:t>Health in Emergencies</a:t>
            </a:r>
            <a:endParaRPr sz="1600" dirty="0"/>
          </a:p>
        </p:txBody>
      </p:sp>
      <p:sp>
        <p:nvSpPr>
          <p:cNvPr id="10" name="Google Shape;110;p1">
            <a:extLst>
              <a:ext uri="{FF2B5EF4-FFF2-40B4-BE49-F238E27FC236}">
                <a16:creationId xmlns:a16="http://schemas.microsoft.com/office/drawing/2014/main" id="{A22E6206-6A96-43AA-846A-64025C454637}"/>
              </a:ext>
            </a:extLst>
          </p:cNvPr>
          <p:cNvSpPr/>
          <p:nvPr/>
        </p:nvSpPr>
        <p:spPr>
          <a:xfrm>
            <a:off x="7406669" y="3690410"/>
            <a:ext cx="4519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chemeClr val="lt1"/>
                </a:solidFill>
                <a:latin typeface="Arial"/>
                <a:ea typeface="Arial"/>
                <a:cs typeface="Arial"/>
                <a:sym typeface="Arial"/>
              </a:rPr>
              <a:t>For Community Response Teams</a:t>
            </a:r>
            <a:endParaRPr sz="2000" b="0" i="0" u="none" strike="noStrike" cap="none" dirty="0">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CE72B988-7906-49B6-8B6A-4809B0A38094}"/>
              </a:ext>
            </a:extLst>
          </p:cNvPr>
          <p:cNvSpPr/>
          <p:nvPr/>
        </p:nvSpPr>
        <p:spPr>
          <a:xfrm>
            <a:off x="6984460" y="5634990"/>
            <a:ext cx="5207540" cy="122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55527983-9707-4DA8-B814-86936354FE0D}"/>
              </a:ext>
            </a:extLst>
          </p:cNvPr>
          <p:cNvGrpSpPr/>
          <p:nvPr/>
        </p:nvGrpSpPr>
        <p:grpSpPr>
          <a:xfrm>
            <a:off x="7360949" y="5747860"/>
            <a:ext cx="4251846" cy="1132259"/>
            <a:chOff x="-3942" y="5736777"/>
            <a:chExt cx="4251846" cy="1132259"/>
          </a:xfrm>
        </p:grpSpPr>
        <p:grpSp>
          <p:nvGrpSpPr>
            <p:cNvPr id="11" name="Group 10">
              <a:extLst>
                <a:ext uri="{FF2B5EF4-FFF2-40B4-BE49-F238E27FC236}">
                  <a16:creationId xmlns:a16="http://schemas.microsoft.com/office/drawing/2014/main" id="{A9C865DA-457B-4AAD-8939-19AC2645D506}"/>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642610E0-912B-4F10-8AF6-F39D2D2F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D7E37506-25C8-4CEB-8B66-D52F9651E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097DA332-0EB4-4105-90ED-38D490A7353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315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96584" y="638259"/>
            <a:ext cx="351728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Surveillance </a:t>
            </a:r>
          </a:p>
          <a:p>
            <a:pPr marL="0" marR="0" lvl="0" indent="0" rtl="0">
              <a:spcBef>
                <a:spcPts val="0"/>
              </a:spcBef>
              <a:spcAft>
                <a:spcPts val="0"/>
              </a:spcAft>
              <a:buNone/>
            </a:pPr>
            <a:r>
              <a:rPr lang="en-US" sz="3600" b="1" dirty="0">
                <a:solidFill>
                  <a:schemeClr val="lt1"/>
                </a:solidFill>
                <a:latin typeface="Arial"/>
                <a:ea typeface="Arial"/>
                <a:cs typeface="Arial"/>
                <a:sym typeface="Arial"/>
              </a:rPr>
              <a:t>Of Diseases After Disasters</a:t>
            </a:r>
          </a:p>
        </p:txBody>
      </p:sp>
      <p:sp>
        <p:nvSpPr>
          <p:cNvPr id="16" name="TextBox 15">
            <a:extLst>
              <a:ext uri="{FF2B5EF4-FFF2-40B4-BE49-F238E27FC236}">
                <a16:creationId xmlns:a16="http://schemas.microsoft.com/office/drawing/2014/main" id="{9DC71CA5-CE7A-45E8-B4B0-B3A6D1C343F8}"/>
              </a:ext>
            </a:extLst>
          </p:cNvPr>
          <p:cNvSpPr txBox="1"/>
          <p:nvPr/>
        </p:nvSpPr>
        <p:spPr>
          <a:xfrm>
            <a:off x="4849792" y="900414"/>
            <a:ext cx="6562845" cy="3970318"/>
          </a:xfrm>
          <a:prstGeom prst="rect">
            <a:avLst/>
          </a:prstGeom>
          <a:noFill/>
        </p:spPr>
        <p:txBody>
          <a:bodyPr wrap="square">
            <a:spAutoFit/>
          </a:bodyPr>
          <a:lstStyle/>
          <a:p>
            <a:pPr marL="285750" marR="0" lvl="0" indent="-285750" algn="l" rtl="0">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After some disasters, the ability of the health sector to </a:t>
            </a:r>
            <a:r>
              <a:rPr lang="en-US" sz="1800" b="1" dirty="0">
                <a:solidFill>
                  <a:srgbClr val="E42D38"/>
                </a:solidFill>
                <a:latin typeface="Arial"/>
                <a:ea typeface="Arial"/>
                <a:cs typeface="Arial"/>
                <a:sym typeface="Arial"/>
              </a:rPr>
              <a:t>respond to diseases is overwhelmed. </a:t>
            </a:r>
            <a:endParaRPr lang="en-US" b="1" dirty="0">
              <a:solidFill>
                <a:srgbClr val="E42D38"/>
              </a:solidFill>
            </a:endParaRPr>
          </a:p>
          <a:p>
            <a:pPr marL="0" marR="0" lvl="0" indent="0" algn="l" rtl="0">
              <a:spcBef>
                <a:spcPts val="0"/>
              </a:spcBef>
              <a:spcAft>
                <a:spcPts val="0"/>
              </a:spcAft>
              <a:buNone/>
            </a:pPr>
            <a:endParaRPr lang="en-US"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In select cases Red Cross volunteers may be called upon to assist local health authorities in </a:t>
            </a:r>
            <a:r>
              <a:rPr lang="en-US" sz="1800" b="1" dirty="0">
                <a:solidFill>
                  <a:srgbClr val="E42D38"/>
                </a:solidFill>
                <a:latin typeface="Arial"/>
                <a:ea typeface="Arial"/>
                <a:cs typeface="Arial"/>
                <a:sym typeface="Arial"/>
              </a:rPr>
              <a:t>collecting data about a specific disease and its spread. </a:t>
            </a:r>
            <a:endParaRPr lang="en-US" b="1" dirty="0">
              <a:solidFill>
                <a:srgbClr val="E42D38"/>
              </a:solidFill>
            </a:endParaRPr>
          </a:p>
          <a:p>
            <a:pPr marL="0" marR="0" lvl="0" indent="0" algn="l" rtl="0">
              <a:spcBef>
                <a:spcPts val="0"/>
              </a:spcBef>
              <a:spcAft>
                <a:spcPts val="0"/>
              </a:spcAft>
              <a:buNone/>
            </a:pPr>
            <a:endParaRPr lang="en-US"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Even where Red Cross volunteers do not have a formal surveillance role it is important to </a:t>
            </a:r>
            <a:r>
              <a:rPr lang="en-US" sz="1800" b="1" dirty="0">
                <a:solidFill>
                  <a:srgbClr val="E42D38"/>
                </a:solidFill>
                <a:latin typeface="Arial"/>
                <a:ea typeface="Arial"/>
                <a:cs typeface="Arial"/>
                <a:sym typeface="Arial"/>
              </a:rPr>
              <a:t>report symptoms that you see to relevant field officers.</a:t>
            </a:r>
            <a:r>
              <a:rPr lang="en-US" sz="1800" dirty="0">
                <a:solidFill>
                  <a:schemeClr val="dk1"/>
                </a:solidFill>
                <a:latin typeface="Arial"/>
                <a:ea typeface="Arial"/>
                <a:cs typeface="Arial"/>
                <a:sym typeface="Arial"/>
              </a:rPr>
              <a:t> (</a:t>
            </a:r>
            <a:r>
              <a:rPr lang="en-US" dirty="0">
                <a:solidFill>
                  <a:schemeClr val="dk1"/>
                </a:solidFill>
                <a:latin typeface="Arial"/>
                <a:ea typeface="Arial"/>
                <a:cs typeface="Arial"/>
                <a:sym typeface="Arial"/>
              </a:rPr>
              <a:t>e</a:t>
            </a:r>
            <a:r>
              <a:rPr lang="en-US" sz="1800" dirty="0">
                <a:solidFill>
                  <a:schemeClr val="dk1"/>
                </a:solidFill>
                <a:latin typeface="Arial"/>
                <a:ea typeface="Arial"/>
                <a:cs typeface="Arial"/>
                <a:sym typeface="Arial"/>
              </a:rPr>
              <a:t>.g. many cases of diarrhea in one shelter.)</a:t>
            </a:r>
            <a:endParaRPr lang="en-US" dirty="0"/>
          </a:p>
          <a:p>
            <a:pPr marL="0" marR="0" lvl="0" indent="0" algn="l" rtl="0">
              <a:spcBef>
                <a:spcPts val="0"/>
              </a:spcBef>
              <a:spcAft>
                <a:spcPts val="0"/>
              </a:spcAft>
              <a:buNone/>
            </a:pPr>
            <a:endParaRPr lang="en-US"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All people who report illness should </a:t>
            </a:r>
            <a:r>
              <a:rPr lang="en-US" sz="1800" b="1" dirty="0">
                <a:solidFill>
                  <a:srgbClr val="E42D38"/>
                </a:solidFill>
                <a:latin typeface="Arial"/>
                <a:ea typeface="Arial"/>
                <a:cs typeface="Arial"/>
                <a:sym typeface="Arial"/>
              </a:rPr>
              <a:t>be referred to the nearest health clinic. </a:t>
            </a:r>
            <a:endParaRPr lang="en-US" b="1" dirty="0">
              <a:solidFill>
                <a:srgbClr val="E42D38"/>
              </a:solidFill>
            </a:endParaRPr>
          </a:p>
        </p:txBody>
      </p:sp>
      <p:grpSp>
        <p:nvGrpSpPr>
          <p:cNvPr id="8" name="Group 7">
            <a:extLst>
              <a:ext uri="{FF2B5EF4-FFF2-40B4-BE49-F238E27FC236}">
                <a16:creationId xmlns:a16="http://schemas.microsoft.com/office/drawing/2014/main" id="{4A05ACA4-2CAF-43F5-AE9A-AD33623D700C}"/>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B3294350-23F4-4161-A2E9-CD9EBA9F3BD0}"/>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9D78812C-3D2F-4618-B0C0-D882ADAC1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7D64F9F9-A631-4876-B819-E73586FB7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D5448C75-3B07-4FD3-8D4D-27A6E554294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254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553383" y="638259"/>
            <a:ext cx="302952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Diseases In </a:t>
            </a:r>
          </a:p>
          <a:p>
            <a:pPr marL="0" marR="0" lvl="0" indent="0" rtl="0">
              <a:spcBef>
                <a:spcPts val="0"/>
              </a:spcBef>
              <a:spcAft>
                <a:spcPts val="0"/>
              </a:spcAft>
              <a:buNone/>
            </a:pPr>
            <a:r>
              <a:rPr lang="en-US" sz="3600" b="1" dirty="0">
                <a:solidFill>
                  <a:schemeClr val="lt1"/>
                </a:solidFill>
                <a:latin typeface="Arial"/>
                <a:ea typeface="Arial"/>
                <a:cs typeface="Arial"/>
                <a:sym typeface="Arial"/>
              </a:rPr>
              <a:t>Emergencies</a:t>
            </a:r>
          </a:p>
        </p:txBody>
      </p:sp>
      <p:pic>
        <p:nvPicPr>
          <p:cNvPr id="8" name="Google Shape;239;p11" descr="A picture containing red, table, topped, sitting&#10;&#10;Description automatically generated">
            <a:extLst>
              <a:ext uri="{FF2B5EF4-FFF2-40B4-BE49-F238E27FC236}">
                <a16:creationId xmlns:a16="http://schemas.microsoft.com/office/drawing/2014/main" id="{EE2894CC-2A3E-4CB5-8D0B-748069E00038}"/>
              </a:ext>
            </a:extLst>
          </p:cNvPr>
          <p:cNvPicPr preferRelativeResize="0"/>
          <p:nvPr/>
        </p:nvPicPr>
        <p:blipFill rotWithShape="1">
          <a:blip r:embed="rId2">
            <a:alphaModFix/>
          </a:blip>
          <a:srcRect r="7303"/>
          <a:stretch/>
        </p:blipFill>
        <p:spPr>
          <a:xfrm>
            <a:off x="4152761" y="1"/>
            <a:ext cx="8039239" cy="5776496"/>
          </a:xfrm>
          <a:prstGeom prst="rect">
            <a:avLst/>
          </a:prstGeom>
          <a:noFill/>
          <a:ln>
            <a:noFill/>
          </a:ln>
        </p:spPr>
      </p:pic>
      <p:grpSp>
        <p:nvGrpSpPr>
          <p:cNvPr id="9" name="Group 8">
            <a:extLst>
              <a:ext uri="{FF2B5EF4-FFF2-40B4-BE49-F238E27FC236}">
                <a16:creationId xmlns:a16="http://schemas.microsoft.com/office/drawing/2014/main" id="{DE980C72-BB4D-4538-8072-20A16CF99CE1}"/>
              </a:ext>
            </a:extLst>
          </p:cNvPr>
          <p:cNvGrpSpPr/>
          <p:nvPr/>
        </p:nvGrpSpPr>
        <p:grpSpPr>
          <a:xfrm>
            <a:off x="0" y="5725741"/>
            <a:ext cx="4251846" cy="1132259"/>
            <a:chOff x="-3942" y="5736777"/>
            <a:chExt cx="4251846" cy="1132259"/>
          </a:xfrm>
        </p:grpSpPr>
        <p:grpSp>
          <p:nvGrpSpPr>
            <p:cNvPr id="14" name="Group 13">
              <a:extLst>
                <a:ext uri="{FF2B5EF4-FFF2-40B4-BE49-F238E27FC236}">
                  <a16:creationId xmlns:a16="http://schemas.microsoft.com/office/drawing/2014/main" id="{A3F27B88-E0BC-4C59-8E4A-6936403947A9}"/>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FF14416C-364A-493C-8755-4399BD398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BE2E9F51-C16D-425A-A92E-F14A91B5B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E8DCBBBA-86C9-403E-8635-2EA5548A7ED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87386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5" y="-5347"/>
            <a:ext cx="4917473"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5" y="343096"/>
            <a:ext cx="4335711"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Noncommunicable Diseases</a:t>
            </a:r>
          </a:p>
          <a:p>
            <a:pPr marL="0" marR="0" lvl="0" indent="0" rtl="0">
              <a:spcBef>
                <a:spcPts val="0"/>
              </a:spcBef>
              <a:spcAft>
                <a:spcPts val="0"/>
              </a:spcAft>
              <a:buNone/>
            </a:pPr>
            <a:endParaRPr lang="en-US" sz="3600" b="1"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L="342900" marR="0" lvl="0" indent="-342900" algn="l" rtl="0">
              <a:spcBef>
                <a:spcPts val="0"/>
              </a:spcBef>
              <a:spcAft>
                <a:spcPts val="0"/>
              </a:spcAft>
              <a:buClr>
                <a:srgbClr val="DB0000"/>
              </a:buClr>
              <a:buSzPts val="3000"/>
              <a:buFont typeface="Arial"/>
              <a:buChar char="•"/>
            </a:pPr>
            <a:r>
              <a:rPr lang="en-US" sz="1800" dirty="0">
                <a:solidFill>
                  <a:schemeClr val="bg1"/>
                </a:solidFill>
                <a:latin typeface="Arial"/>
                <a:ea typeface="Arial"/>
                <a:cs typeface="Arial"/>
                <a:sym typeface="Arial"/>
              </a:rPr>
              <a:t>Health conditions which </a:t>
            </a:r>
            <a:r>
              <a:rPr lang="en-US" sz="1800" b="1" dirty="0">
                <a:solidFill>
                  <a:schemeClr val="bg1"/>
                </a:solidFill>
                <a:latin typeface="Arial"/>
                <a:ea typeface="Arial"/>
                <a:cs typeface="Arial"/>
                <a:sym typeface="Arial"/>
              </a:rPr>
              <a:t>cannot</a:t>
            </a:r>
            <a:r>
              <a:rPr lang="en-US" sz="1800" dirty="0">
                <a:solidFill>
                  <a:schemeClr val="bg1"/>
                </a:solidFill>
                <a:latin typeface="Arial"/>
                <a:ea typeface="Arial"/>
                <a:cs typeface="Arial"/>
                <a:sym typeface="Arial"/>
              </a:rPr>
              <a:t> be spread from person to person.</a:t>
            </a:r>
            <a:endParaRPr lang="en-US" sz="800" dirty="0">
              <a:solidFill>
                <a:schemeClr val="bg1"/>
              </a:solidFill>
            </a:endParaRPr>
          </a:p>
          <a:p>
            <a:pPr marL="342900" marR="0" lvl="0" indent="-152400" algn="l" rtl="0">
              <a:spcBef>
                <a:spcPts val="0"/>
              </a:spcBef>
              <a:spcAft>
                <a:spcPts val="0"/>
              </a:spcAft>
              <a:buClr>
                <a:srgbClr val="DB0000"/>
              </a:buClr>
              <a:buSzPts val="3000"/>
              <a:buFont typeface="Arial"/>
              <a:buNone/>
            </a:pPr>
            <a:endParaRPr lang="en-US" sz="1800" dirty="0">
              <a:solidFill>
                <a:schemeClr val="bg1"/>
              </a:solidFill>
              <a:latin typeface="Arial"/>
              <a:ea typeface="Arial"/>
              <a:cs typeface="Arial"/>
              <a:sym typeface="Arial"/>
            </a:endParaRPr>
          </a:p>
          <a:p>
            <a:pPr marL="342900" marR="0" lvl="0" indent="-342900" algn="l" rtl="0">
              <a:spcBef>
                <a:spcPts val="0"/>
              </a:spcBef>
              <a:spcAft>
                <a:spcPts val="0"/>
              </a:spcAft>
              <a:buClr>
                <a:srgbClr val="DB0000"/>
              </a:buClr>
              <a:buSzPts val="3000"/>
              <a:buFont typeface="Arial"/>
              <a:buChar char="•"/>
            </a:pPr>
            <a:r>
              <a:rPr lang="en-US" sz="1800" dirty="0">
                <a:solidFill>
                  <a:schemeClr val="bg1"/>
                </a:solidFill>
                <a:latin typeface="Arial"/>
                <a:ea typeface="Arial"/>
                <a:cs typeface="Arial"/>
                <a:sym typeface="Arial"/>
              </a:rPr>
              <a:t>They require ongoing treatment.</a:t>
            </a:r>
          </a:p>
          <a:p>
            <a:pPr marL="0" marR="0" lvl="0" indent="0" rtl="0">
              <a:spcBef>
                <a:spcPts val="0"/>
              </a:spcBef>
              <a:spcAft>
                <a:spcPts val="0"/>
              </a:spcAft>
              <a:buNone/>
            </a:pPr>
            <a:endParaRPr lang="en-US" sz="1800" b="1" dirty="0">
              <a:solidFill>
                <a:schemeClr val="lt1"/>
              </a:solidFill>
              <a:latin typeface="Arial"/>
              <a:ea typeface="Arial"/>
              <a:cs typeface="Arial"/>
              <a:sym typeface="Arial"/>
            </a:endParaRPr>
          </a:p>
        </p:txBody>
      </p:sp>
      <p:sp>
        <p:nvSpPr>
          <p:cNvPr id="14" name="Google Shape;249;p12">
            <a:extLst>
              <a:ext uri="{FF2B5EF4-FFF2-40B4-BE49-F238E27FC236}">
                <a16:creationId xmlns:a16="http://schemas.microsoft.com/office/drawing/2014/main" id="{2AE8B7A7-E035-4194-BB53-8B78F3330776}"/>
              </a:ext>
            </a:extLst>
          </p:cNvPr>
          <p:cNvSpPr/>
          <p:nvPr/>
        </p:nvSpPr>
        <p:spPr>
          <a:xfrm>
            <a:off x="5271497" y="343096"/>
            <a:ext cx="4797708" cy="23698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E42D38"/>
                </a:solidFill>
                <a:latin typeface="Arial"/>
                <a:ea typeface="Arial"/>
                <a:cs typeface="Arial"/>
                <a:sym typeface="Arial"/>
              </a:rPr>
              <a:t>Types of Noncommunicable Diseases</a:t>
            </a:r>
          </a:p>
          <a:p>
            <a:pPr marL="0" marR="0" lvl="0" indent="0" algn="l" rtl="0">
              <a:spcBef>
                <a:spcPts val="0"/>
              </a:spcBef>
              <a:spcAft>
                <a:spcPts val="0"/>
              </a:spcAft>
              <a:buNone/>
            </a:pPr>
            <a:endParaRPr lang="en-GB" sz="2000" b="1" dirty="0">
              <a:solidFill>
                <a:srgbClr val="E42D38"/>
              </a:solidFill>
              <a:latin typeface="Arial"/>
              <a:cs typeface="Arial"/>
              <a:sym typeface="Arial"/>
            </a:endParaRPr>
          </a:p>
          <a:p>
            <a:pPr marR="0" lvl="0" algn="l" rtl="0">
              <a:spcBef>
                <a:spcPts val="0"/>
              </a:spcBef>
              <a:spcAft>
                <a:spcPts val="0"/>
              </a:spcAft>
              <a:buClr>
                <a:srgbClr val="DB0000"/>
              </a:buClr>
              <a:buSzPts val="3000"/>
            </a:pPr>
            <a:endParaRPr lang="en-US" sz="1800" dirty="0">
              <a:solidFill>
                <a:schemeClr val="dk1"/>
              </a:solidFill>
            </a:endParaRP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latin typeface="Arial"/>
                <a:ea typeface="Arial"/>
                <a:cs typeface="Arial"/>
                <a:sym typeface="Arial"/>
              </a:rPr>
              <a:t>Cardiovascular diseases</a:t>
            </a: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rPr>
              <a:t>Diabetes</a:t>
            </a: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latin typeface="Arial"/>
                <a:ea typeface="Arial"/>
                <a:cs typeface="Arial"/>
                <a:sym typeface="Arial"/>
              </a:rPr>
              <a:t>Cancer</a:t>
            </a: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rPr>
              <a:t>Chronic lung diseases.</a:t>
            </a:r>
            <a:endParaRPr lang="en-US" sz="1800" dirty="0">
              <a:solidFill>
                <a:schemeClr val="dk1"/>
              </a:solidFill>
              <a:latin typeface="Arial"/>
              <a:ea typeface="Arial"/>
              <a:cs typeface="Arial"/>
              <a:sym typeface="Arial"/>
            </a:endParaRPr>
          </a:p>
          <a:p>
            <a:pPr marL="0" marR="0" lvl="0" indent="0" algn="l" rtl="0">
              <a:spcBef>
                <a:spcPts val="0"/>
              </a:spcBef>
              <a:spcAft>
                <a:spcPts val="0"/>
              </a:spcAft>
              <a:buNone/>
            </a:pPr>
            <a:endParaRPr b="1" dirty="0">
              <a:solidFill>
                <a:srgbClr val="E42D38"/>
              </a:solidFill>
            </a:endParaRPr>
          </a:p>
        </p:txBody>
      </p:sp>
      <p:sp>
        <p:nvSpPr>
          <p:cNvPr id="16" name="Google Shape;249;p12">
            <a:extLst>
              <a:ext uri="{FF2B5EF4-FFF2-40B4-BE49-F238E27FC236}">
                <a16:creationId xmlns:a16="http://schemas.microsoft.com/office/drawing/2014/main" id="{9A1E1EAF-5C3E-48C4-A59D-039BFBA1794E}"/>
              </a:ext>
            </a:extLst>
          </p:cNvPr>
          <p:cNvSpPr/>
          <p:nvPr/>
        </p:nvSpPr>
        <p:spPr>
          <a:xfrm>
            <a:off x="5271497" y="2793054"/>
            <a:ext cx="5856945"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E42D38"/>
                </a:solidFill>
                <a:latin typeface="Arial"/>
                <a:ea typeface="Arial"/>
                <a:cs typeface="Arial"/>
                <a:sym typeface="Arial"/>
              </a:rPr>
              <a:t>Noncommunicable Diseases Statistics</a:t>
            </a:r>
          </a:p>
          <a:p>
            <a:pPr marR="0" lvl="0" algn="l" rtl="0">
              <a:spcBef>
                <a:spcPts val="0"/>
              </a:spcBef>
              <a:spcAft>
                <a:spcPts val="0"/>
              </a:spcAft>
              <a:buClr>
                <a:srgbClr val="DB0000"/>
              </a:buClr>
              <a:buSzPts val="3000"/>
            </a:pPr>
            <a:endParaRPr lang="en-US" sz="1800" dirty="0">
              <a:solidFill>
                <a:schemeClr val="dk1"/>
              </a:solidFill>
            </a:endParaRP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latin typeface="Arial"/>
                <a:ea typeface="Arial"/>
                <a:cs typeface="Arial"/>
                <a:sym typeface="Arial"/>
              </a:rPr>
              <a:t>1500 – 3000 people with hypertension.</a:t>
            </a:r>
          </a:p>
          <a:p>
            <a:pPr marR="0" lvl="0" algn="l" rtl="0">
              <a:spcBef>
                <a:spcPts val="0"/>
              </a:spcBef>
              <a:spcAft>
                <a:spcPts val="0"/>
              </a:spcAft>
              <a:buClr>
                <a:srgbClr val="DB0000"/>
              </a:buClr>
              <a:buSzPts val="3000"/>
            </a:pPr>
            <a:endParaRPr lang="en-US" sz="1800" dirty="0">
              <a:solidFill>
                <a:schemeClr val="dk1"/>
              </a:solidFill>
              <a:latin typeface="Arial"/>
              <a:ea typeface="Arial"/>
              <a:cs typeface="Arial"/>
              <a:sym typeface="Arial"/>
            </a:endParaRP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latin typeface="Arial"/>
                <a:ea typeface="Arial"/>
                <a:cs typeface="Arial"/>
                <a:sym typeface="Arial"/>
              </a:rPr>
              <a:t>500 – 2000 people with diabetes.</a:t>
            </a:r>
          </a:p>
          <a:p>
            <a:pPr marR="0" lvl="0" algn="l" rtl="0">
              <a:spcBef>
                <a:spcPts val="0"/>
              </a:spcBef>
              <a:spcAft>
                <a:spcPts val="0"/>
              </a:spcAft>
              <a:buClr>
                <a:srgbClr val="DB0000"/>
              </a:buClr>
              <a:buSzPts val="3000"/>
            </a:pPr>
            <a:endParaRPr lang="en-US" sz="1800" dirty="0">
              <a:solidFill>
                <a:schemeClr val="dk1"/>
              </a:solidFill>
              <a:latin typeface="Arial"/>
              <a:ea typeface="Arial"/>
              <a:cs typeface="Arial"/>
              <a:sym typeface="Arial"/>
            </a:endParaRP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latin typeface="Arial"/>
                <a:ea typeface="Arial"/>
                <a:cs typeface="Arial"/>
                <a:sym typeface="Arial"/>
              </a:rPr>
              <a:t>3 - 8 acute heart attacks over a normal 90-day period.</a:t>
            </a:r>
          </a:p>
          <a:p>
            <a:pPr marR="0" lvl="0" algn="l" rtl="0">
              <a:spcBef>
                <a:spcPts val="0"/>
              </a:spcBef>
              <a:spcAft>
                <a:spcPts val="0"/>
              </a:spcAft>
              <a:buClr>
                <a:srgbClr val="DB0000"/>
              </a:buClr>
              <a:buSzPts val="3000"/>
            </a:pPr>
            <a:endParaRPr lang="en-US" sz="1800" dirty="0">
              <a:solidFill>
                <a:schemeClr val="dk1"/>
              </a:solidFill>
              <a:latin typeface="Arial"/>
              <a:ea typeface="Arial"/>
              <a:cs typeface="Arial"/>
              <a:sym typeface="Arial"/>
            </a:endParaRPr>
          </a:p>
          <a:p>
            <a:pPr marL="342900" marR="0" lvl="0" indent="-342900" algn="l" rtl="0">
              <a:spcBef>
                <a:spcPts val="0"/>
              </a:spcBef>
              <a:spcAft>
                <a:spcPts val="0"/>
              </a:spcAft>
              <a:buClr>
                <a:srgbClr val="DB0000"/>
              </a:buClr>
              <a:buSzPts val="3000"/>
              <a:buFont typeface="Arial" panose="020B0604020202020204" pitchFamily="34" charset="0"/>
              <a:buChar char="•"/>
            </a:pPr>
            <a:r>
              <a:rPr lang="en-US" sz="1800" dirty="0">
                <a:solidFill>
                  <a:schemeClr val="dk1"/>
                </a:solidFill>
                <a:latin typeface="Arial"/>
                <a:ea typeface="Arial"/>
                <a:cs typeface="Arial"/>
                <a:sym typeface="Arial"/>
              </a:rPr>
              <a:t>4 – 16 acute strokes over a normal 90-day period.</a:t>
            </a:r>
          </a:p>
          <a:p>
            <a:pPr marL="0" marR="0" lvl="0" indent="0" algn="l" rtl="0">
              <a:spcBef>
                <a:spcPts val="0"/>
              </a:spcBef>
              <a:spcAft>
                <a:spcPts val="0"/>
              </a:spcAft>
              <a:buNone/>
            </a:pPr>
            <a:endParaRPr b="1" dirty="0">
              <a:solidFill>
                <a:srgbClr val="E42D38"/>
              </a:solidFill>
            </a:endParaRPr>
          </a:p>
        </p:txBody>
      </p:sp>
      <p:grpSp>
        <p:nvGrpSpPr>
          <p:cNvPr id="9" name="Group 8">
            <a:extLst>
              <a:ext uri="{FF2B5EF4-FFF2-40B4-BE49-F238E27FC236}">
                <a16:creationId xmlns:a16="http://schemas.microsoft.com/office/drawing/2014/main" id="{3B55C1A4-5FF9-4DF6-A2CE-69CAE378F721}"/>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FD25144F-10E9-4D19-9D67-1F483DDEDDAD}"/>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0DCF2F36-4887-4329-8248-2846D514A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B1FD0DE9-35A5-4197-8BB4-A16E59856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4536C2AD-B5A7-4076-BD1A-995A1F42012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5330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5" y="-5347"/>
            <a:ext cx="4917473"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5" y="343096"/>
            <a:ext cx="4335711"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Impacts of Disasters on Persons with NCDs</a:t>
            </a:r>
          </a:p>
          <a:p>
            <a:pPr marL="0" marR="0" lvl="0" indent="0" rtl="0">
              <a:spcBef>
                <a:spcPts val="0"/>
              </a:spcBef>
              <a:spcAft>
                <a:spcPts val="0"/>
              </a:spcAft>
              <a:buNone/>
            </a:pPr>
            <a:endParaRPr lang="en-US" sz="3600" b="1"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L="0" marR="0" lvl="0" indent="0" rtl="0">
              <a:spcBef>
                <a:spcPts val="0"/>
              </a:spcBef>
              <a:spcAft>
                <a:spcPts val="0"/>
              </a:spcAft>
              <a:buNone/>
            </a:pPr>
            <a:endParaRPr lang="en-US" sz="1800" b="1" dirty="0">
              <a:solidFill>
                <a:schemeClr val="lt1"/>
              </a:solidFill>
              <a:latin typeface="Arial"/>
              <a:ea typeface="Arial"/>
              <a:cs typeface="Arial"/>
              <a:sym typeface="Arial"/>
            </a:endParaRPr>
          </a:p>
        </p:txBody>
      </p:sp>
      <p:sp>
        <p:nvSpPr>
          <p:cNvPr id="14" name="Google Shape;249;p12">
            <a:extLst>
              <a:ext uri="{FF2B5EF4-FFF2-40B4-BE49-F238E27FC236}">
                <a16:creationId xmlns:a16="http://schemas.microsoft.com/office/drawing/2014/main" id="{2AE8B7A7-E035-4194-BB53-8B78F3330776}"/>
              </a:ext>
            </a:extLst>
          </p:cNvPr>
          <p:cNvSpPr/>
          <p:nvPr/>
        </p:nvSpPr>
        <p:spPr>
          <a:xfrm>
            <a:off x="5271497" y="1408264"/>
            <a:ext cx="6566478" cy="29546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E42D38"/>
                </a:solidFill>
                <a:latin typeface="Arial"/>
                <a:ea typeface="Arial"/>
                <a:cs typeface="Arial"/>
                <a:sym typeface="Arial"/>
              </a:rPr>
              <a:t>The health of persons with NCDs can deteriorate as a result of the following:</a:t>
            </a:r>
          </a:p>
          <a:p>
            <a:pPr marL="0" marR="0" lvl="0" indent="0" algn="l" rtl="0">
              <a:spcBef>
                <a:spcPts val="0"/>
              </a:spcBef>
              <a:spcAft>
                <a:spcPts val="0"/>
              </a:spcAft>
              <a:buNone/>
            </a:pPr>
            <a:r>
              <a:rPr lang="en-GB" sz="2000" b="1" dirty="0">
                <a:solidFill>
                  <a:srgbClr val="E42D38"/>
                </a:solidFill>
                <a:latin typeface="Arial"/>
                <a:ea typeface="Arial"/>
                <a:cs typeface="Arial"/>
                <a:sym typeface="Arial"/>
              </a:rPr>
              <a:t> </a:t>
            </a:r>
          </a:p>
          <a:p>
            <a:pPr marR="0" lvl="0" algn="l" rtl="0">
              <a:spcBef>
                <a:spcPts val="0"/>
              </a:spcBef>
              <a:spcAft>
                <a:spcPts val="0"/>
              </a:spcAft>
              <a:buClr>
                <a:srgbClr val="DB0000"/>
              </a:buClr>
              <a:buSzPts val="3000"/>
            </a:pPr>
            <a:endParaRPr lang="en-US" sz="1800" dirty="0">
              <a:solidFill>
                <a:schemeClr val="dk1"/>
              </a:solidFil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ea typeface="Times New Roman" panose="02020603050405020304" pitchFamily="18" charset="0"/>
                <a:cs typeface="Arial" panose="020B0604020202020204" pitchFamily="34" charset="0"/>
              </a:rPr>
              <a:t>Direct physical injury.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ea typeface="Times New Roman" panose="02020603050405020304" pitchFamily="18" charset="0"/>
                <a:cs typeface="Arial" panose="020B0604020202020204" pitchFamily="34" charset="0"/>
              </a:rPr>
              <a:t>Loss of access to prescribed medication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ea typeface="Times New Roman" panose="02020603050405020304" pitchFamily="18" charset="0"/>
                <a:cs typeface="Arial" panose="020B0604020202020204" pitchFamily="34" charset="0"/>
              </a:rPr>
              <a:t>Lack of water and food can add to physical and psychological stress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ea typeface="Times New Roman" panose="02020603050405020304" pitchFamily="18" charset="0"/>
                <a:cs typeface="Arial" panose="020B0604020202020204" pitchFamily="34" charset="0"/>
              </a:rPr>
              <a:t>Lack of access to health services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rtl="0">
              <a:spcBef>
                <a:spcPts val="0"/>
              </a:spcBef>
              <a:spcAft>
                <a:spcPts val="0"/>
              </a:spcAft>
              <a:buNone/>
            </a:pPr>
            <a:endParaRPr b="1" dirty="0">
              <a:solidFill>
                <a:srgbClr val="E42D38"/>
              </a:solidFill>
            </a:endParaRPr>
          </a:p>
        </p:txBody>
      </p:sp>
      <p:grpSp>
        <p:nvGrpSpPr>
          <p:cNvPr id="8" name="Group 7">
            <a:extLst>
              <a:ext uri="{FF2B5EF4-FFF2-40B4-BE49-F238E27FC236}">
                <a16:creationId xmlns:a16="http://schemas.microsoft.com/office/drawing/2014/main" id="{F16509F4-1CBE-4AC8-9FCE-75DFF43B629B}"/>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5BAEE7B8-9B1A-4834-A60D-43E632CE0ADD}"/>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5475A479-2C95-42B9-9D68-B13E27B54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D0143156-99B0-4334-9310-44E39D615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E9EB5B65-CA10-4780-897D-25A6E55398E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6465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5" y="-5347"/>
            <a:ext cx="4917473"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5" y="343096"/>
            <a:ext cx="4335711"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How to Prepare?</a:t>
            </a:r>
          </a:p>
          <a:p>
            <a:pPr marL="0" marR="0" lvl="0" indent="0" rtl="0">
              <a:spcBef>
                <a:spcPts val="0"/>
              </a:spcBef>
              <a:spcAft>
                <a:spcPts val="0"/>
              </a:spcAft>
              <a:buNone/>
            </a:pPr>
            <a:endParaRPr lang="en-US" sz="3600" b="1"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L="0" marR="0" lvl="0" indent="0" rtl="0">
              <a:spcBef>
                <a:spcPts val="0"/>
              </a:spcBef>
              <a:spcAft>
                <a:spcPts val="0"/>
              </a:spcAft>
              <a:buNone/>
            </a:pPr>
            <a:endParaRPr lang="en-US" sz="1800" b="1" dirty="0">
              <a:solidFill>
                <a:schemeClr val="lt1"/>
              </a:solidFill>
              <a:latin typeface="Arial"/>
              <a:ea typeface="Arial"/>
              <a:cs typeface="Arial"/>
              <a:sym typeface="Arial"/>
            </a:endParaRPr>
          </a:p>
        </p:txBody>
      </p:sp>
      <p:sp>
        <p:nvSpPr>
          <p:cNvPr id="14" name="Google Shape;249;p12">
            <a:extLst>
              <a:ext uri="{FF2B5EF4-FFF2-40B4-BE49-F238E27FC236}">
                <a16:creationId xmlns:a16="http://schemas.microsoft.com/office/drawing/2014/main" id="{2AE8B7A7-E035-4194-BB53-8B78F3330776}"/>
              </a:ext>
            </a:extLst>
          </p:cNvPr>
          <p:cNvSpPr/>
          <p:nvPr/>
        </p:nvSpPr>
        <p:spPr>
          <a:xfrm>
            <a:off x="5271497" y="1408264"/>
            <a:ext cx="6566478" cy="286228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DB0000"/>
              </a:buClr>
              <a:buSzPts val="3000"/>
            </a:pPr>
            <a:endParaRPr lang="en-US" sz="2000" dirty="0">
              <a:solidFill>
                <a:schemeClr val="dk1"/>
              </a:solidFill>
              <a:latin typeface="Arial"/>
              <a:ea typeface="Arial"/>
              <a:cs typeface="Arial"/>
              <a:sym typeface="Arial"/>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000" dirty="0">
                <a:latin typeface="Arial" panose="020B0604020202020204" pitchFamily="34" charset="0"/>
                <a:ea typeface="Times New Roman" panose="02020603050405020304" pitchFamily="18" charset="0"/>
                <a:cs typeface="Arial" panose="020B0604020202020204" pitchFamily="34" charset="0"/>
              </a:rPr>
              <a:t>Include a backup supply of prescribed medication in your disaster kit.</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2000" dirty="0">
                <a:latin typeface="Arial" panose="020B0604020202020204" pitchFamily="34" charset="0"/>
                <a:ea typeface="Times New Roman" panose="02020603050405020304" pitchFamily="18" charset="0"/>
                <a:cs typeface="Arial" panose="020B0604020202020204" pitchFamily="34" charset="0"/>
              </a:rPr>
              <a:t>Store appropriate non-perishable foods in your disaster kit.</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171450" lvl="0" indent="-171450">
              <a:buFontTx/>
              <a:buChar char="-"/>
              <a:defRPr/>
            </a:pPr>
            <a:r>
              <a:rPr lang="en-US" sz="2000" dirty="0">
                <a:latin typeface="Arial" panose="020B0604020202020204" pitchFamily="34" charset="0"/>
                <a:ea typeface="Times New Roman" panose="02020603050405020304" pitchFamily="18" charset="0"/>
                <a:cs typeface="Arial" panose="020B0604020202020204" pitchFamily="34" charset="0"/>
              </a:rPr>
              <a:t>Include instructions for emergency care in your family emergency plan.</a:t>
            </a:r>
          </a:p>
        </p:txBody>
      </p:sp>
      <p:grpSp>
        <p:nvGrpSpPr>
          <p:cNvPr id="8" name="Group 7">
            <a:extLst>
              <a:ext uri="{FF2B5EF4-FFF2-40B4-BE49-F238E27FC236}">
                <a16:creationId xmlns:a16="http://schemas.microsoft.com/office/drawing/2014/main" id="{6E082852-75FD-406E-ADB9-50B8B6A01FD3}"/>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93AC58D0-0C0A-4274-A6B6-1082A4F943A3}"/>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CCB52AE5-A068-41F5-883D-A742D05D0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26E835FD-A5CD-41FD-8E73-E34BE885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09E83E3D-17F6-4629-9B99-54961CD9D80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18913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470052"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Communicable Diseases</a:t>
            </a: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r>
              <a:rPr lang="en-US" sz="1800" dirty="0">
                <a:solidFill>
                  <a:schemeClr val="lt1"/>
                </a:solidFill>
                <a:latin typeface="Arial"/>
                <a:ea typeface="Arial"/>
                <a:cs typeface="Arial"/>
                <a:sym typeface="Arial"/>
              </a:rPr>
              <a:t>Communicable diseases spread from one person to another or from an animal to a person.</a:t>
            </a: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r>
              <a:rPr lang="en-US" sz="1800" dirty="0">
                <a:solidFill>
                  <a:schemeClr val="lt1"/>
                </a:solidFill>
                <a:latin typeface="Arial"/>
                <a:ea typeface="Arial"/>
                <a:cs typeface="Arial"/>
                <a:sym typeface="Arial"/>
              </a:rPr>
              <a:t>The spread often happens via airborne viruses or bacteria, but also through blood or other bodily fluid. </a:t>
            </a: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r>
              <a:rPr lang="en-US" sz="1800" dirty="0">
                <a:solidFill>
                  <a:schemeClr val="lt1"/>
                </a:solidFill>
                <a:latin typeface="Arial"/>
                <a:ea typeface="Arial"/>
                <a:cs typeface="Arial"/>
                <a:sym typeface="Arial"/>
              </a:rPr>
              <a:t>The terms infectious and contagious are also used to describe communicable disease</a:t>
            </a:r>
          </a:p>
          <a:p>
            <a:pPr marL="0" marR="0" lvl="0" indent="0" rtl="0">
              <a:spcBef>
                <a:spcPts val="0"/>
              </a:spcBef>
              <a:spcAft>
                <a:spcPts val="0"/>
              </a:spcAft>
              <a:buNone/>
            </a:pPr>
            <a:endParaRPr lang="en-US" sz="1800" b="1" dirty="0">
              <a:solidFill>
                <a:schemeClr val="lt1"/>
              </a:solidFill>
              <a:latin typeface="Arial"/>
              <a:ea typeface="Arial"/>
              <a:cs typeface="Arial"/>
              <a:sym typeface="Arial"/>
            </a:endParaRPr>
          </a:p>
        </p:txBody>
      </p:sp>
      <p:sp>
        <p:nvSpPr>
          <p:cNvPr id="14" name="Google Shape;249;p12">
            <a:extLst>
              <a:ext uri="{FF2B5EF4-FFF2-40B4-BE49-F238E27FC236}">
                <a16:creationId xmlns:a16="http://schemas.microsoft.com/office/drawing/2014/main" id="{2AE8B7A7-E035-4194-BB53-8B78F3330776}"/>
              </a:ext>
            </a:extLst>
          </p:cNvPr>
          <p:cNvSpPr/>
          <p:nvPr/>
        </p:nvSpPr>
        <p:spPr>
          <a:xfrm>
            <a:off x="5218614" y="702808"/>
            <a:ext cx="479770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E42D38"/>
                </a:solidFill>
                <a:latin typeface="Arial"/>
                <a:ea typeface="Arial"/>
                <a:cs typeface="Arial"/>
                <a:sym typeface="Arial"/>
              </a:rPr>
              <a:t>Types of Communicable Diseases</a:t>
            </a:r>
            <a:endParaRPr b="1" dirty="0">
              <a:solidFill>
                <a:srgbClr val="E42D38"/>
              </a:solidFill>
            </a:endParaRPr>
          </a:p>
        </p:txBody>
      </p:sp>
      <p:pic>
        <p:nvPicPr>
          <p:cNvPr id="5" name="Picture 4">
            <a:extLst>
              <a:ext uri="{FF2B5EF4-FFF2-40B4-BE49-F238E27FC236}">
                <a16:creationId xmlns:a16="http://schemas.microsoft.com/office/drawing/2014/main" id="{847A1565-5197-4C24-811B-455060B4469A}"/>
              </a:ext>
            </a:extLst>
          </p:cNvPr>
          <p:cNvPicPr>
            <a:picLocks noChangeAspect="1"/>
          </p:cNvPicPr>
          <p:nvPr/>
        </p:nvPicPr>
        <p:blipFill>
          <a:blip r:embed="rId2"/>
          <a:stretch>
            <a:fillRect/>
          </a:stretch>
        </p:blipFill>
        <p:spPr>
          <a:xfrm>
            <a:off x="9194315" y="3853600"/>
            <a:ext cx="1171603" cy="1171603"/>
          </a:xfrm>
          <a:prstGeom prst="rect">
            <a:avLst/>
          </a:prstGeom>
        </p:spPr>
      </p:pic>
      <p:pic>
        <p:nvPicPr>
          <p:cNvPr id="7" name="Picture 6">
            <a:extLst>
              <a:ext uri="{FF2B5EF4-FFF2-40B4-BE49-F238E27FC236}">
                <a16:creationId xmlns:a16="http://schemas.microsoft.com/office/drawing/2014/main" id="{05AADC46-BF42-442D-911D-D5EC6F78260B}"/>
              </a:ext>
            </a:extLst>
          </p:cNvPr>
          <p:cNvPicPr>
            <a:picLocks noChangeAspect="1"/>
          </p:cNvPicPr>
          <p:nvPr/>
        </p:nvPicPr>
        <p:blipFill>
          <a:blip r:embed="rId3"/>
          <a:stretch>
            <a:fillRect/>
          </a:stretch>
        </p:blipFill>
        <p:spPr>
          <a:xfrm>
            <a:off x="5378926" y="1743051"/>
            <a:ext cx="1063691" cy="1048275"/>
          </a:xfrm>
          <a:prstGeom prst="rect">
            <a:avLst/>
          </a:prstGeom>
        </p:spPr>
      </p:pic>
      <p:pic>
        <p:nvPicPr>
          <p:cNvPr id="15" name="Picture 14">
            <a:extLst>
              <a:ext uri="{FF2B5EF4-FFF2-40B4-BE49-F238E27FC236}">
                <a16:creationId xmlns:a16="http://schemas.microsoft.com/office/drawing/2014/main" id="{F2C30E90-DB62-4DA4-A59D-2EA367679FD4}"/>
              </a:ext>
            </a:extLst>
          </p:cNvPr>
          <p:cNvPicPr>
            <a:picLocks noChangeAspect="1"/>
          </p:cNvPicPr>
          <p:nvPr/>
        </p:nvPicPr>
        <p:blipFill>
          <a:blip r:embed="rId4"/>
          <a:stretch>
            <a:fillRect/>
          </a:stretch>
        </p:blipFill>
        <p:spPr>
          <a:xfrm>
            <a:off x="9194315" y="1743051"/>
            <a:ext cx="1002029" cy="1094523"/>
          </a:xfrm>
          <a:prstGeom prst="rect">
            <a:avLst/>
          </a:prstGeom>
        </p:spPr>
      </p:pic>
      <p:pic>
        <p:nvPicPr>
          <p:cNvPr id="17" name="Picture 16">
            <a:extLst>
              <a:ext uri="{FF2B5EF4-FFF2-40B4-BE49-F238E27FC236}">
                <a16:creationId xmlns:a16="http://schemas.microsoft.com/office/drawing/2014/main" id="{79E5138B-5754-494B-97EC-A8E7743B383D}"/>
              </a:ext>
            </a:extLst>
          </p:cNvPr>
          <p:cNvPicPr>
            <a:picLocks noChangeAspect="1"/>
          </p:cNvPicPr>
          <p:nvPr/>
        </p:nvPicPr>
        <p:blipFill>
          <a:blip r:embed="rId5"/>
          <a:stretch>
            <a:fillRect/>
          </a:stretch>
        </p:blipFill>
        <p:spPr>
          <a:xfrm>
            <a:off x="5278722" y="4000050"/>
            <a:ext cx="1264097" cy="878702"/>
          </a:xfrm>
          <a:prstGeom prst="rect">
            <a:avLst/>
          </a:prstGeom>
        </p:spPr>
      </p:pic>
      <p:sp>
        <p:nvSpPr>
          <p:cNvPr id="21" name="TextBox 20">
            <a:extLst>
              <a:ext uri="{FF2B5EF4-FFF2-40B4-BE49-F238E27FC236}">
                <a16:creationId xmlns:a16="http://schemas.microsoft.com/office/drawing/2014/main" id="{838D5465-2206-4F2C-B936-3A7EE3ED2C96}"/>
              </a:ext>
            </a:extLst>
          </p:cNvPr>
          <p:cNvSpPr txBox="1"/>
          <p:nvPr/>
        </p:nvSpPr>
        <p:spPr>
          <a:xfrm>
            <a:off x="5218614" y="2898055"/>
            <a:ext cx="1384309" cy="369332"/>
          </a:xfrm>
          <a:prstGeom prst="rect">
            <a:avLst/>
          </a:prstGeom>
          <a:noFill/>
        </p:spPr>
        <p:txBody>
          <a:bodyPr wrap="square">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Air-</a:t>
            </a:r>
            <a:r>
              <a:rPr lang="en-US" sz="1800" b="1" dirty="0" err="1">
                <a:solidFill>
                  <a:schemeClr val="dk1"/>
                </a:solidFill>
                <a:latin typeface="Arial"/>
                <a:ea typeface="Arial"/>
                <a:cs typeface="Arial"/>
                <a:sym typeface="Arial"/>
              </a:rPr>
              <a:t>Bourne</a:t>
            </a:r>
            <a:endParaRPr lang="en-US" b="1" dirty="0"/>
          </a:p>
        </p:txBody>
      </p:sp>
      <p:sp>
        <p:nvSpPr>
          <p:cNvPr id="22" name="TextBox 21">
            <a:extLst>
              <a:ext uri="{FF2B5EF4-FFF2-40B4-BE49-F238E27FC236}">
                <a16:creationId xmlns:a16="http://schemas.microsoft.com/office/drawing/2014/main" id="{F7E3F273-B59E-4662-9A8B-B53B0AA3AA20}"/>
              </a:ext>
            </a:extLst>
          </p:cNvPr>
          <p:cNvSpPr txBox="1"/>
          <p:nvPr/>
        </p:nvSpPr>
        <p:spPr>
          <a:xfrm>
            <a:off x="8791911" y="2898055"/>
            <a:ext cx="1806835" cy="369332"/>
          </a:xfrm>
          <a:prstGeom prst="rect">
            <a:avLst/>
          </a:prstGeom>
          <a:noFill/>
        </p:spPr>
        <p:txBody>
          <a:bodyPr wrap="square">
            <a:spAutoFit/>
          </a:bodyPr>
          <a:lstStyle/>
          <a:p>
            <a:pPr marL="0" marR="0" lvl="0" indent="0" algn="l" rtl="0">
              <a:spcBef>
                <a:spcPts val="400"/>
              </a:spcBef>
              <a:spcAft>
                <a:spcPts val="0"/>
              </a:spcAft>
              <a:buNone/>
            </a:pPr>
            <a:r>
              <a:rPr lang="en-US" sz="1800" b="1" dirty="0">
                <a:solidFill>
                  <a:schemeClr val="dk1"/>
                </a:solidFill>
                <a:latin typeface="Arial"/>
                <a:ea typeface="Arial"/>
                <a:cs typeface="Arial"/>
                <a:sym typeface="Arial"/>
              </a:rPr>
              <a:t>Water-</a:t>
            </a:r>
            <a:r>
              <a:rPr lang="en-US" sz="1800" b="1" dirty="0" err="1">
                <a:solidFill>
                  <a:schemeClr val="dk1"/>
                </a:solidFill>
                <a:latin typeface="Arial"/>
                <a:ea typeface="Arial"/>
                <a:cs typeface="Arial"/>
                <a:sym typeface="Arial"/>
              </a:rPr>
              <a:t>Bourne</a:t>
            </a:r>
            <a:endParaRPr lang="en-US" b="1" dirty="0"/>
          </a:p>
        </p:txBody>
      </p:sp>
      <p:sp>
        <p:nvSpPr>
          <p:cNvPr id="23" name="TextBox 22">
            <a:extLst>
              <a:ext uri="{FF2B5EF4-FFF2-40B4-BE49-F238E27FC236}">
                <a16:creationId xmlns:a16="http://schemas.microsoft.com/office/drawing/2014/main" id="{F945BABC-8488-43B9-97E9-C578B8F4DB61}"/>
              </a:ext>
            </a:extLst>
          </p:cNvPr>
          <p:cNvSpPr txBox="1"/>
          <p:nvPr/>
        </p:nvSpPr>
        <p:spPr>
          <a:xfrm>
            <a:off x="8876698" y="5002085"/>
            <a:ext cx="1806835" cy="369332"/>
          </a:xfrm>
          <a:prstGeom prst="rect">
            <a:avLst/>
          </a:prstGeom>
          <a:noFill/>
        </p:spPr>
        <p:txBody>
          <a:bodyPr wrap="square">
            <a:spAutoFit/>
          </a:bodyPr>
          <a:lstStyle/>
          <a:p>
            <a:pPr marL="0" marR="0" lvl="0" indent="0" algn="l" rtl="0">
              <a:spcBef>
                <a:spcPts val="400"/>
              </a:spcBef>
              <a:spcAft>
                <a:spcPts val="0"/>
              </a:spcAft>
              <a:buNone/>
            </a:pPr>
            <a:r>
              <a:rPr lang="en-US" sz="1800" b="1" dirty="0">
                <a:solidFill>
                  <a:schemeClr val="dk1"/>
                </a:solidFill>
                <a:latin typeface="Arial"/>
                <a:ea typeface="Arial"/>
                <a:cs typeface="Arial"/>
                <a:sym typeface="Arial"/>
              </a:rPr>
              <a:t>Vector </a:t>
            </a:r>
            <a:r>
              <a:rPr lang="en-US" sz="1800" b="1" dirty="0" err="1">
                <a:solidFill>
                  <a:schemeClr val="dk1"/>
                </a:solidFill>
                <a:latin typeface="Arial"/>
                <a:ea typeface="Arial"/>
                <a:cs typeface="Arial"/>
                <a:sym typeface="Arial"/>
              </a:rPr>
              <a:t>Bourne</a:t>
            </a:r>
            <a:endParaRPr lang="en-US" b="1" dirty="0"/>
          </a:p>
        </p:txBody>
      </p:sp>
      <p:sp>
        <p:nvSpPr>
          <p:cNvPr id="24" name="TextBox 23">
            <a:extLst>
              <a:ext uri="{FF2B5EF4-FFF2-40B4-BE49-F238E27FC236}">
                <a16:creationId xmlns:a16="http://schemas.microsoft.com/office/drawing/2014/main" id="{3153AAE7-7015-4C2D-9FFE-DB56DC21A66D}"/>
              </a:ext>
            </a:extLst>
          </p:cNvPr>
          <p:cNvSpPr txBox="1"/>
          <p:nvPr/>
        </p:nvSpPr>
        <p:spPr>
          <a:xfrm>
            <a:off x="5007352" y="5056180"/>
            <a:ext cx="1806835" cy="369332"/>
          </a:xfrm>
          <a:prstGeom prst="rect">
            <a:avLst/>
          </a:prstGeom>
          <a:noFill/>
        </p:spPr>
        <p:txBody>
          <a:bodyPr wrap="square">
            <a:spAutoFit/>
          </a:bodyPr>
          <a:lstStyle/>
          <a:p>
            <a:pPr marL="0" marR="0" lvl="0" indent="0" algn="l" rtl="0">
              <a:spcBef>
                <a:spcPts val="400"/>
              </a:spcBef>
              <a:spcAft>
                <a:spcPts val="0"/>
              </a:spcAft>
              <a:buNone/>
            </a:pPr>
            <a:r>
              <a:rPr lang="en-US" sz="1800" b="1" dirty="0">
                <a:solidFill>
                  <a:schemeClr val="dk1"/>
                </a:solidFill>
                <a:latin typeface="Arial"/>
                <a:ea typeface="Arial"/>
                <a:cs typeface="Arial"/>
                <a:sym typeface="Arial"/>
              </a:rPr>
              <a:t>Direct Contact</a:t>
            </a:r>
            <a:endParaRPr lang="en-US" b="1" dirty="0"/>
          </a:p>
        </p:txBody>
      </p:sp>
      <p:grpSp>
        <p:nvGrpSpPr>
          <p:cNvPr id="16" name="Group 15">
            <a:extLst>
              <a:ext uri="{FF2B5EF4-FFF2-40B4-BE49-F238E27FC236}">
                <a16:creationId xmlns:a16="http://schemas.microsoft.com/office/drawing/2014/main" id="{FC06D8D6-5881-439F-A727-3150C3A67F1A}"/>
              </a:ext>
            </a:extLst>
          </p:cNvPr>
          <p:cNvGrpSpPr/>
          <p:nvPr/>
        </p:nvGrpSpPr>
        <p:grpSpPr>
          <a:xfrm>
            <a:off x="0" y="5725741"/>
            <a:ext cx="4251846" cy="1132259"/>
            <a:chOff x="-3942" y="5736777"/>
            <a:chExt cx="4251846" cy="1132259"/>
          </a:xfrm>
        </p:grpSpPr>
        <p:grpSp>
          <p:nvGrpSpPr>
            <p:cNvPr id="18" name="Group 17">
              <a:extLst>
                <a:ext uri="{FF2B5EF4-FFF2-40B4-BE49-F238E27FC236}">
                  <a16:creationId xmlns:a16="http://schemas.microsoft.com/office/drawing/2014/main" id="{53EFFA8C-EB8C-4232-81B8-B175CACD3656}"/>
                </a:ext>
              </a:extLst>
            </p:cNvPr>
            <p:cNvGrpSpPr/>
            <p:nvPr/>
          </p:nvGrpSpPr>
          <p:grpSpPr>
            <a:xfrm>
              <a:off x="-3942" y="5736777"/>
              <a:ext cx="4251846" cy="1132259"/>
              <a:chOff x="-3942" y="5736777"/>
              <a:chExt cx="4251846" cy="1132259"/>
            </a:xfrm>
          </p:grpSpPr>
          <p:pic>
            <p:nvPicPr>
              <p:cNvPr id="25" name="Picture 24" descr="Logo&#10;&#10;Description automatically generated">
                <a:extLst>
                  <a:ext uri="{FF2B5EF4-FFF2-40B4-BE49-F238E27FC236}">
                    <a16:creationId xmlns:a16="http://schemas.microsoft.com/office/drawing/2014/main" id="{5A7B2E87-82FE-40F8-8779-47D10E834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6" name="Picture 25" descr="Logo&#10;&#10;Description automatically generated">
                <a:extLst>
                  <a:ext uri="{FF2B5EF4-FFF2-40B4-BE49-F238E27FC236}">
                    <a16:creationId xmlns:a16="http://schemas.microsoft.com/office/drawing/2014/main" id="{67226029-C0CD-4EDE-8D22-207926225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A5A1BAAE-0B31-45C6-AA97-A816753ACDE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8966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56883" y="343096"/>
            <a:ext cx="2464338"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Human </a:t>
            </a:r>
          </a:p>
          <a:p>
            <a:pPr marL="0" marR="0" lvl="0" indent="0" rtl="0">
              <a:spcBef>
                <a:spcPts val="0"/>
              </a:spcBef>
              <a:spcAft>
                <a:spcPts val="0"/>
              </a:spcAft>
              <a:buNone/>
            </a:pPr>
            <a:r>
              <a:rPr lang="en-US" sz="3600" b="1" dirty="0">
                <a:solidFill>
                  <a:schemeClr val="lt1"/>
                </a:solidFill>
                <a:latin typeface="Arial"/>
                <a:ea typeface="Arial"/>
                <a:cs typeface="Arial"/>
                <a:sym typeface="Arial"/>
              </a:rPr>
              <a:t>To Human</a:t>
            </a:r>
          </a:p>
        </p:txBody>
      </p:sp>
      <p:pic>
        <p:nvPicPr>
          <p:cNvPr id="16" name="Google Shape;262;p13" descr="A picture containing person, indoor, man, sitting&#10;&#10;Description automatically generated">
            <a:extLst>
              <a:ext uri="{FF2B5EF4-FFF2-40B4-BE49-F238E27FC236}">
                <a16:creationId xmlns:a16="http://schemas.microsoft.com/office/drawing/2014/main" id="{31348D9A-03C3-4D98-A69E-5CE72A5F46BC}"/>
              </a:ext>
            </a:extLst>
          </p:cNvPr>
          <p:cNvPicPr preferRelativeResize="0"/>
          <p:nvPr/>
        </p:nvPicPr>
        <p:blipFill rotWithShape="1">
          <a:blip r:embed="rId2">
            <a:alphaModFix/>
          </a:blip>
          <a:srcRect l="11646" t="4298" r="22894" b="11395"/>
          <a:stretch/>
        </p:blipFill>
        <p:spPr>
          <a:xfrm>
            <a:off x="4194578" y="-5347"/>
            <a:ext cx="7980948" cy="5781843"/>
          </a:xfrm>
          <a:prstGeom prst="rect">
            <a:avLst/>
          </a:prstGeom>
          <a:noFill/>
          <a:ln>
            <a:noFill/>
          </a:ln>
        </p:spPr>
      </p:pic>
      <p:sp>
        <p:nvSpPr>
          <p:cNvPr id="18" name="Rectangle 17">
            <a:extLst>
              <a:ext uri="{FF2B5EF4-FFF2-40B4-BE49-F238E27FC236}">
                <a16:creationId xmlns:a16="http://schemas.microsoft.com/office/drawing/2014/main" id="{279CC896-F679-4597-ABD4-08B3559C6FFD}"/>
              </a:ext>
            </a:extLst>
          </p:cNvPr>
          <p:cNvSpPr/>
          <p:nvPr/>
        </p:nvSpPr>
        <p:spPr>
          <a:xfrm>
            <a:off x="4475615" y="3113589"/>
            <a:ext cx="7435348" cy="2396249"/>
          </a:xfrm>
          <a:prstGeom prst="rect">
            <a:avLst/>
          </a:prstGeom>
          <a:solidFill>
            <a:srgbClr val="E42D3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197EC50-745F-4C7A-A66E-3C3D292AFAE1}"/>
              </a:ext>
            </a:extLst>
          </p:cNvPr>
          <p:cNvSpPr txBox="1"/>
          <p:nvPr/>
        </p:nvSpPr>
        <p:spPr>
          <a:xfrm>
            <a:off x="4855594" y="3468879"/>
            <a:ext cx="2962847" cy="1477328"/>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Sneezing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Coughing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Touching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Mother to Unborn Baby</a:t>
            </a:r>
          </a:p>
        </p:txBody>
      </p:sp>
      <p:sp>
        <p:nvSpPr>
          <p:cNvPr id="27" name="TextBox 26">
            <a:extLst>
              <a:ext uri="{FF2B5EF4-FFF2-40B4-BE49-F238E27FC236}">
                <a16:creationId xmlns:a16="http://schemas.microsoft.com/office/drawing/2014/main" id="{87B27D50-F1A1-4C3B-AFA8-713BE3AEDF09}"/>
              </a:ext>
            </a:extLst>
          </p:cNvPr>
          <p:cNvSpPr txBox="1"/>
          <p:nvPr/>
        </p:nvSpPr>
        <p:spPr>
          <a:xfrm>
            <a:off x="8310623" y="3468879"/>
            <a:ext cx="3225491" cy="1754326"/>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Indirect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Touching something that’s Infected</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Drinking after someone with an infectious disease</a:t>
            </a:r>
          </a:p>
        </p:txBody>
      </p:sp>
      <p:grpSp>
        <p:nvGrpSpPr>
          <p:cNvPr id="14" name="Group 13">
            <a:extLst>
              <a:ext uri="{FF2B5EF4-FFF2-40B4-BE49-F238E27FC236}">
                <a16:creationId xmlns:a16="http://schemas.microsoft.com/office/drawing/2014/main" id="{1B27D5FE-1161-483B-AC7F-E33B5B80D5A7}"/>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B64C13A4-4D2C-4CAD-83BE-E297D456F0DB}"/>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3995930E-4110-4A0A-96EA-8BD60CCF7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9A30A94C-0305-471B-B433-8634692BF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CAE84B11-8230-4FCC-84D3-F0E3883A91F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966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56883" y="343096"/>
            <a:ext cx="2464338"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Animal </a:t>
            </a:r>
          </a:p>
          <a:p>
            <a:pPr marL="0" marR="0" lvl="0" indent="0" rtl="0">
              <a:spcBef>
                <a:spcPts val="0"/>
              </a:spcBef>
              <a:spcAft>
                <a:spcPts val="0"/>
              </a:spcAft>
              <a:buNone/>
            </a:pPr>
            <a:r>
              <a:rPr lang="en-US" sz="3600" b="1" dirty="0">
                <a:solidFill>
                  <a:schemeClr val="lt1"/>
                </a:solidFill>
                <a:latin typeface="Arial"/>
                <a:ea typeface="Arial"/>
                <a:cs typeface="Arial"/>
                <a:sym typeface="Arial"/>
              </a:rPr>
              <a:t>To Human</a:t>
            </a:r>
          </a:p>
        </p:txBody>
      </p:sp>
      <p:sp>
        <p:nvSpPr>
          <p:cNvPr id="18" name="Rectangle 17">
            <a:extLst>
              <a:ext uri="{FF2B5EF4-FFF2-40B4-BE49-F238E27FC236}">
                <a16:creationId xmlns:a16="http://schemas.microsoft.com/office/drawing/2014/main" id="{279CC896-F679-4597-ABD4-08B3559C6FFD}"/>
              </a:ext>
            </a:extLst>
          </p:cNvPr>
          <p:cNvSpPr/>
          <p:nvPr/>
        </p:nvSpPr>
        <p:spPr>
          <a:xfrm>
            <a:off x="4475615" y="3113589"/>
            <a:ext cx="7435348" cy="2396249"/>
          </a:xfrm>
          <a:prstGeom prst="rect">
            <a:avLst/>
          </a:prstGeom>
          <a:solidFill>
            <a:srgbClr val="E42D3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197EC50-745F-4C7A-A66E-3C3D292AFAE1}"/>
              </a:ext>
            </a:extLst>
          </p:cNvPr>
          <p:cNvSpPr txBox="1"/>
          <p:nvPr/>
        </p:nvSpPr>
        <p:spPr>
          <a:xfrm>
            <a:off x="4855594" y="3468879"/>
            <a:ext cx="2962847" cy="1477328"/>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Sneezing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Coughing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Touching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Mother to Unborn Baby</a:t>
            </a:r>
          </a:p>
        </p:txBody>
      </p:sp>
      <p:sp>
        <p:nvSpPr>
          <p:cNvPr id="27" name="TextBox 26">
            <a:extLst>
              <a:ext uri="{FF2B5EF4-FFF2-40B4-BE49-F238E27FC236}">
                <a16:creationId xmlns:a16="http://schemas.microsoft.com/office/drawing/2014/main" id="{87B27D50-F1A1-4C3B-AFA8-713BE3AEDF09}"/>
              </a:ext>
            </a:extLst>
          </p:cNvPr>
          <p:cNvSpPr txBox="1"/>
          <p:nvPr/>
        </p:nvSpPr>
        <p:spPr>
          <a:xfrm>
            <a:off x="8310623" y="3468879"/>
            <a:ext cx="3225491" cy="1754326"/>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Indirect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Touching something that’s Infected</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Drinking after someone with an infectious disease</a:t>
            </a:r>
          </a:p>
        </p:txBody>
      </p:sp>
      <p:pic>
        <p:nvPicPr>
          <p:cNvPr id="14" name="Google Shape;274;p14" descr="A close up of a cat&#10;&#10;Description automatically generated">
            <a:extLst>
              <a:ext uri="{FF2B5EF4-FFF2-40B4-BE49-F238E27FC236}">
                <a16:creationId xmlns:a16="http://schemas.microsoft.com/office/drawing/2014/main" id="{08ACCADA-E29C-427E-AD17-B750EC55E10F}"/>
              </a:ext>
            </a:extLst>
          </p:cNvPr>
          <p:cNvPicPr preferRelativeResize="0"/>
          <p:nvPr/>
        </p:nvPicPr>
        <p:blipFill rotWithShape="1">
          <a:blip r:embed="rId2">
            <a:alphaModFix/>
          </a:blip>
          <a:srcRect l="34400" t="4700" b="24166"/>
          <a:stretch/>
        </p:blipFill>
        <p:spPr>
          <a:xfrm>
            <a:off x="4194578" y="-5346"/>
            <a:ext cx="7999180" cy="5781842"/>
          </a:xfrm>
          <a:prstGeom prst="rect">
            <a:avLst/>
          </a:prstGeom>
          <a:noFill/>
          <a:ln>
            <a:noFill/>
          </a:ln>
        </p:spPr>
      </p:pic>
      <p:sp>
        <p:nvSpPr>
          <p:cNvPr id="15" name="Rectangle 14">
            <a:extLst>
              <a:ext uri="{FF2B5EF4-FFF2-40B4-BE49-F238E27FC236}">
                <a16:creationId xmlns:a16="http://schemas.microsoft.com/office/drawing/2014/main" id="{E2F81AAD-8E06-4471-957E-669890354B99}"/>
              </a:ext>
            </a:extLst>
          </p:cNvPr>
          <p:cNvSpPr/>
          <p:nvPr/>
        </p:nvSpPr>
        <p:spPr>
          <a:xfrm>
            <a:off x="4628015" y="3265989"/>
            <a:ext cx="7435348" cy="2396249"/>
          </a:xfrm>
          <a:prstGeom prst="rect">
            <a:avLst/>
          </a:prstGeom>
          <a:solidFill>
            <a:srgbClr val="E42D3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D7BA78E-6511-4C7C-A1C1-058E27FD5716}"/>
              </a:ext>
            </a:extLst>
          </p:cNvPr>
          <p:cNvSpPr txBox="1"/>
          <p:nvPr/>
        </p:nvSpPr>
        <p:spPr>
          <a:xfrm>
            <a:off x="5007994" y="3621279"/>
            <a:ext cx="2962847" cy="1477328"/>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Eating Animals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Bugs Biting You</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Getting Scratched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Getting Stung</a:t>
            </a:r>
          </a:p>
        </p:txBody>
      </p:sp>
      <p:sp>
        <p:nvSpPr>
          <p:cNvPr id="21" name="TextBox 20">
            <a:extLst>
              <a:ext uri="{FF2B5EF4-FFF2-40B4-BE49-F238E27FC236}">
                <a16:creationId xmlns:a16="http://schemas.microsoft.com/office/drawing/2014/main" id="{FD57C38B-95C0-4C30-BE50-317D74168EFA}"/>
              </a:ext>
            </a:extLst>
          </p:cNvPr>
          <p:cNvSpPr txBox="1"/>
          <p:nvPr/>
        </p:nvSpPr>
        <p:spPr>
          <a:xfrm>
            <a:off x="8123241" y="3621279"/>
            <a:ext cx="3565273" cy="1754326"/>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Indirect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Petting Animals then touching your eyes, nose or mouth</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Drinking water after an infected Animal</a:t>
            </a:r>
          </a:p>
        </p:txBody>
      </p:sp>
      <p:grpSp>
        <p:nvGrpSpPr>
          <p:cNvPr id="16" name="Group 15">
            <a:extLst>
              <a:ext uri="{FF2B5EF4-FFF2-40B4-BE49-F238E27FC236}">
                <a16:creationId xmlns:a16="http://schemas.microsoft.com/office/drawing/2014/main" id="{D33EBE2B-8E01-4CC8-A03F-3BBB6FF2F2BD}"/>
              </a:ext>
            </a:extLst>
          </p:cNvPr>
          <p:cNvGrpSpPr/>
          <p:nvPr/>
        </p:nvGrpSpPr>
        <p:grpSpPr>
          <a:xfrm>
            <a:off x="0" y="5725741"/>
            <a:ext cx="4251846" cy="1132259"/>
            <a:chOff x="-3942" y="5736777"/>
            <a:chExt cx="4251846" cy="1132259"/>
          </a:xfrm>
        </p:grpSpPr>
        <p:grpSp>
          <p:nvGrpSpPr>
            <p:cNvPr id="22" name="Group 21">
              <a:extLst>
                <a:ext uri="{FF2B5EF4-FFF2-40B4-BE49-F238E27FC236}">
                  <a16:creationId xmlns:a16="http://schemas.microsoft.com/office/drawing/2014/main" id="{DFC48DF7-BEBB-4A28-8C8B-C57D94536E5D}"/>
                </a:ext>
              </a:extLst>
            </p:cNvPr>
            <p:cNvGrpSpPr/>
            <p:nvPr/>
          </p:nvGrpSpPr>
          <p:grpSpPr>
            <a:xfrm>
              <a:off x="-3942" y="5736777"/>
              <a:ext cx="4251846" cy="1132259"/>
              <a:chOff x="-3942" y="5736777"/>
              <a:chExt cx="4251846" cy="1132259"/>
            </a:xfrm>
          </p:grpSpPr>
          <p:pic>
            <p:nvPicPr>
              <p:cNvPr id="24" name="Picture 23" descr="Logo&#10;&#10;Description automatically generated">
                <a:extLst>
                  <a:ext uri="{FF2B5EF4-FFF2-40B4-BE49-F238E27FC236}">
                    <a16:creationId xmlns:a16="http://schemas.microsoft.com/office/drawing/2014/main" id="{0F08F7E4-611D-43A6-8594-3D139BE6E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5" name="Picture 24" descr="Logo&#10;&#10;Description automatically generated">
                <a:extLst>
                  <a:ext uri="{FF2B5EF4-FFF2-40B4-BE49-F238E27FC236}">
                    <a16:creationId xmlns:a16="http://schemas.microsoft.com/office/drawing/2014/main" id="{4D80E6BA-B77D-4B0D-A975-A16703093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3" name="Straight Connector 22">
              <a:extLst>
                <a:ext uri="{FF2B5EF4-FFF2-40B4-BE49-F238E27FC236}">
                  <a16:creationId xmlns:a16="http://schemas.microsoft.com/office/drawing/2014/main" id="{6E9BD245-6F67-4072-80D5-822CE8E6574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08638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pples&#10;&#10;Description automatically generated with low confidence">
            <a:extLst>
              <a:ext uri="{FF2B5EF4-FFF2-40B4-BE49-F238E27FC236}">
                <a16:creationId xmlns:a16="http://schemas.microsoft.com/office/drawing/2014/main" id="{4B13D9CC-D551-462D-9346-24965E7FF435}"/>
              </a:ext>
            </a:extLst>
          </p:cNvPr>
          <p:cNvPicPr>
            <a:picLocks noChangeAspect="1"/>
          </p:cNvPicPr>
          <p:nvPr/>
        </p:nvPicPr>
        <p:blipFill rotWithShape="1">
          <a:blip r:embed="rId2">
            <a:extLst>
              <a:ext uri="{28A0092B-C50C-407E-A947-70E740481C1C}">
                <a14:useLocalDpi xmlns:a14="http://schemas.microsoft.com/office/drawing/2010/main" val="0"/>
              </a:ext>
            </a:extLst>
          </a:blip>
          <a:srcRect l="18488" t="19638" r="9012" b="1813"/>
          <a:stretch/>
        </p:blipFill>
        <p:spPr>
          <a:xfrm>
            <a:off x="4194578" y="0"/>
            <a:ext cx="7997422" cy="5776496"/>
          </a:xfrm>
          <a:prstGeom prst="rect">
            <a:avLst/>
          </a:prstGeom>
        </p:spPr>
      </p:pic>
      <p:grpSp>
        <p:nvGrpSpPr>
          <p:cNvPr id="2" name="Group 1">
            <a:extLst>
              <a:ext uri="{FF2B5EF4-FFF2-40B4-BE49-F238E27FC236}">
                <a16:creationId xmlns:a16="http://schemas.microsoft.com/office/drawing/2014/main" id="{18481595-267D-4D0D-89AD-881549C82A41}"/>
              </a:ext>
            </a:extLst>
          </p:cNvPr>
          <p:cNvGrpSpPr/>
          <p:nvPr/>
        </p:nvGrpSpPr>
        <p:grpSpPr>
          <a:xfrm>
            <a:off x="4628015" y="3826412"/>
            <a:ext cx="7435348" cy="1835826"/>
            <a:chOff x="4628015" y="3826412"/>
            <a:chExt cx="7435348" cy="1835826"/>
          </a:xfrm>
        </p:grpSpPr>
        <p:sp>
          <p:nvSpPr>
            <p:cNvPr id="15" name="Rectangle 14">
              <a:extLst>
                <a:ext uri="{FF2B5EF4-FFF2-40B4-BE49-F238E27FC236}">
                  <a16:creationId xmlns:a16="http://schemas.microsoft.com/office/drawing/2014/main" id="{E2F81AAD-8E06-4471-957E-669890354B99}"/>
                </a:ext>
              </a:extLst>
            </p:cNvPr>
            <p:cNvSpPr/>
            <p:nvPr/>
          </p:nvSpPr>
          <p:spPr>
            <a:xfrm>
              <a:off x="4628015" y="3826412"/>
              <a:ext cx="7435348" cy="1835826"/>
            </a:xfrm>
            <a:prstGeom prst="rect">
              <a:avLst/>
            </a:prstGeom>
            <a:solidFill>
              <a:srgbClr val="E42D3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D7BA78E-6511-4C7C-A1C1-058E27FD5716}"/>
                </a:ext>
              </a:extLst>
            </p:cNvPr>
            <p:cNvSpPr txBox="1"/>
            <p:nvPr/>
          </p:nvSpPr>
          <p:spPr>
            <a:xfrm>
              <a:off x="5007994" y="4109371"/>
              <a:ext cx="7055369" cy="1200329"/>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Direct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Eating Unwashed Fruits &amp; Vegetables</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Touching Fruits then putting your fingers in your eyes or mouth</a:t>
              </a:r>
            </a:p>
          </p:txBody>
        </p:sp>
      </p:gr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56883" y="343096"/>
            <a:ext cx="2464338"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Plant</a:t>
            </a:r>
          </a:p>
          <a:p>
            <a:pPr marL="0" marR="0" lvl="0" indent="0" rtl="0">
              <a:spcBef>
                <a:spcPts val="0"/>
              </a:spcBef>
              <a:spcAft>
                <a:spcPts val="0"/>
              </a:spcAft>
              <a:buNone/>
            </a:pPr>
            <a:r>
              <a:rPr lang="en-US" sz="3600" b="1" dirty="0">
                <a:solidFill>
                  <a:schemeClr val="lt1"/>
                </a:solidFill>
                <a:latin typeface="Arial"/>
                <a:ea typeface="Arial"/>
                <a:cs typeface="Arial"/>
                <a:sym typeface="Arial"/>
              </a:rPr>
              <a:t>To Human</a:t>
            </a:r>
          </a:p>
        </p:txBody>
      </p:sp>
      <p:grpSp>
        <p:nvGrpSpPr>
          <p:cNvPr id="14" name="Group 13">
            <a:extLst>
              <a:ext uri="{FF2B5EF4-FFF2-40B4-BE49-F238E27FC236}">
                <a16:creationId xmlns:a16="http://schemas.microsoft.com/office/drawing/2014/main" id="{94BCDC55-A750-4058-B680-D4D870822FE9}"/>
              </a:ext>
            </a:extLst>
          </p:cNvPr>
          <p:cNvGrpSpPr/>
          <p:nvPr/>
        </p:nvGrpSpPr>
        <p:grpSpPr>
          <a:xfrm>
            <a:off x="0" y="5725741"/>
            <a:ext cx="4251846" cy="1132259"/>
            <a:chOff x="-3942" y="5736777"/>
            <a:chExt cx="4251846" cy="1132259"/>
          </a:xfrm>
        </p:grpSpPr>
        <p:grpSp>
          <p:nvGrpSpPr>
            <p:cNvPr id="16" name="Group 15">
              <a:extLst>
                <a:ext uri="{FF2B5EF4-FFF2-40B4-BE49-F238E27FC236}">
                  <a16:creationId xmlns:a16="http://schemas.microsoft.com/office/drawing/2014/main" id="{26497BC8-FC4E-4896-9E8A-D27C8D69DBB2}"/>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73D7E8DF-200B-44E5-B1AB-D6A7418AE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080A21BD-C800-4599-8620-337EB5241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48F128D0-41D4-4620-8BE5-697CAE590FC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2739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5938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Air </a:t>
            </a:r>
            <a:r>
              <a:rPr lang="en-US" sz="3600" b="1" dirty="0" err="1">
                <a:solidFill>
                  <a:schemeClr val="lt1"/>
                </a:solidFill>
                <a:latin typeface="Arial"/>
                <a:ea typeface="Arial"/>
                <a:cs typeface="Arial"/>
                <a:sym typeface="Arial"/>
              </a:rPr>
              <a:t>Bourne</a:t>
            </a:r>
            <a:endParaRPr lang="en-US" sz="3600" b="1" dirty="0">
              <a:solidFill>
                <a:schemeClr val="lt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endParaRPr lang="en-US" sz="1800" dirty="0">
              <a:solidFill>
                <a:schemeClr val="lt1"/>
              </a:solidFill>
              <a:latin typeface="Arial"/>
              <a:ea typeface="Arial"/>
              <a:cs typeface="Arial"/>
              <a:sym typeface="Arial"/>
            </a:endParaRPr>
          </a:p>
          <a:p>
            <a:pPr marR="0" lvl="0" rtl="0">
              <a:spcBef>
                <a:spcPts val="0"/>
              </a:spcBef>
              <a:spcAft>
                <a:spcPts val="0"/>
              </a:spcAft>
            </a:pPr>
            <a:r>
              <a:rPr lang="en-US" sz="1800" dirty="0">
                <a:solidFill>
                  <a:schemeClr val="lt1"/>
                </a:solidFill>
                <a:latin typeface="Arial"/>
                <a:ea typeface="Arial"/>
                <a:cs typeface="Arial"/>
                <a:sym typeface="Arial"/>
              </a:rPr>
              <a:t>Germs spread through the air.</a:t>
            </a:r>
          </a:p>
          <a:p>
            <a:pPr marR="0" lvl="0" rtl="0">
              <a:spcBef>
                <a:spcPts val="0"/>
              </a:spcBef>
              <a:spcAft>
                <a:spcPts val="0"/>
              </a:spcAft>
            </a:pPr>
            <a:r>
              <a:rPr lang="en-US" sz="1800" dirty="0">
                <a:solidFill>
                  <a:schemeClr val="lt1"/>
                </a:solidFill>
                <a:latin typeface="Arial"/>
                <a:ea typeface="Arial"/>
                <a:cs typeface="Arial"/>
                <a:sym typeface="Arial"/>
              </a:rPr>
              <a:t>(E.g. When someone sneezes or coughs.)</a:t>
            </a:r>
          </a:p>
        </p:txBody>
      </p:sp>
      <p:sp>
        <p:nvSpPr>
          <p:cNvPr id="14" name="Google Shape;249;p12">
            <a:extLst>
              <a:ext uri="{FF2B5EF4-FFF2-40B4-BE49-F238E27FC236}">
                <a16:creationId xmlns:a16="http://schemas.microsoft.com/office/drawing/2014/main" id="{2AE8B7A7-E035-4194-BB53-8B78F3330776}"/>
              </a:ext>
            </a:extLst>
          </p:cNvPr>
          <p:cNvSpPr/>
          <p:nvPr/>
        </p:nvSpPr>
        <p:spPr>
          <a:xfrm>
            <a:off x="5999269" y="1013529"/>
            <a:ext cx="5617028" cy="4093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E42D38"/>
                </a:solidFill>
                <a:latin typeface="Arial"/>
                <a:ea typeface="Arial"/>
                <a:cs typeface="Arial"/>
                <a:sym typeface="Arial"/>
              </a:rPr>
              <a:t>Examples of Common Air Borne Diseases</a:t>
            </a:r>
          </a:p>
          <a:p>
            <a:pPr marL="0" marR="0" lvl="0" indent="0" algn="l" rtl="0">
              <a:spcBef>
                <a:spcPts val="0"/>
              </a:spcBef>
              <a:spcAft>
                <a:spcPts val="0"/>
              </a:spcAft>
              <a:buNone/>
            </a:pPr>
            <a:endParaRPr lang="en-GB" sz="2000" dirty="0">
              <a:solidFill>
                <a:srgbClr val="E42D38"/>
              </a:solidFill>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GB" sz="2000" dirty="0">
                <a:latin typeface="Arial"/>
                <a:ea typeface="Arial"/>
                <a:cs typeface="Arial"/>
                <a:sym typeface="Arial"/>
              </a:rPr>
              <a:t>Influenza like illnesses (H1N1 &amp; Swine Flu) </a:t>
            </a:r>
          </a:p>
          <a:p>
            <a:pPr marL="342900" marR="0" lvl="0" indent="-342900" algn="l" rtl="0">
              <a:spcBef>
                <a:spcPts val="0"/>
              </a:spcBef>
              <a:spcAft>
                <a:spcPts val="0"/>
              </a:spcAft>
              <a:buClr>
                <a:srgbClr val="E42D38"/>
              </a:buClr>
              <a:buFont typeface="Arial" panose="020B0604020202020204" pitchFamily="34" charset="0"/>
              <a:buChar char="•"/>
            </a:pPr>
            <a:endParaRPr lang="en-GB"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GB" sz="2000" dirty="0">
                <a:latin typeface="Arial"/>
                <a:ea typeface="Arial"/>
                <a:cs typeface="Arial"/>
                <a:sym typeface="Arial"/>
              </a:rPr>
              <a:t>Measles</a:t>
            </a:r>
          </a:p>
          <a:p>
            <a:pPr marL="342900" marR="0" lvl="0" indent="-342900" algn="l" rtl="0">
              <a:spcBef>
                <a:spcPts val="0"/>
              </a:spcBef>
              <a:spcAft>
                <a:spcPts val="0"/>
              </a:spcAft>
              <a:buClr>
                <a:srgbClr val="E42D38"/>
              </a:buClr>
              <a:buFont typeface="Arial" panose="020B0604020202020204" pitchFamily="34" charset="0"/>
              <a:buChar char="•"/>
            </a:pPr>
            <a:endParaRPr lang="en-GB"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GB" sz="2000" dirty="0">
                <a:latin typeface="Arial"/>
                <a:ea typeface="Arial"/>
                <a:cs typeface="Arial"/>
                <a:sym typeface="Arial"/>
              </a:rPr>
              <a:t>Whooping Cough </a:t>
            </a:r>
          </a:p>
          <a:p>
            <a:pPr marL="342900" marR="0" lvl="0" indent="-342900" algn="l" rtl="0">
              <a:spcBef>
                <a:spcPts val="0"/>
              </a:spcBef>
              <a:spcAft>
                <a:spcPts val="0"/>
              </a:spcAft>
              <a:buClr>
                <a:srgbClr val="E42D38"/>
              </a:buClr>
              <a:buFont typeface="Arial" panose="020B0604020202020204" pitchFamily="34" charset="0"/>
              <a:buChar char="•"/>
            </a:pPr>
            <a:endParaRPr lang="en-GB"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GB" sz="2000" dirty="0">
                <a:latin typeface="Arial"/>
                <a:ea typeface="Arial"/>
                <a:cs typeface="Arial"/>
                <a:sym typeface="Arial"/>
              </a:rPr>
              <a:t>Chicken Pox</a:t>
            </a:r>
          </a:p>
          <a:p>
            <a:pPr marL="342900" marR="0" lvl="0" indent="-342900" algn="l" rtl="0">
              <a:spcBef>
                <a:spcPts val="0"/>
              </a:spcBef>
              <a:spcAft>
                <a:spcPts val="0"/>
              </a:spcAft>
              <a:buClr>
                <a:srgbClr val="E42D38"/>
              </a:buClr>
              <a:buFont typeface="Arial" panose="020B0604020202020204" pitchFamily="34" charset="0"/>
              <a:buChar char="•"/>
            </a:pPr>
            <a:endParaRPr lang="en-GB"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GB" sz="2000" dirty="0">
                <a:latin typeface="Arial"/>
                <a:ea typeface="Arial"/>
                <a:cs typeface="Arial"/>
                <a:sym typeface="Arial"/>
              </a:rPr>
              <a:t>Tuberculosis</a:t>
            </a:r>
          </a:p>
          <a:p>
            <a:pPr marL="342900" marR="0" lvl="0" indent="-342900" algn="l" rtl="0">
              <a:spcBef>
                <a:spcPts val="0"/>
              </a:spcBef>
              <a:spcAft>
                <a:spcPts val="0"/>
              </a:spcAft>
              <a:buClr>
                <a:srgbClr val="E42D38"/>
              </a:buClr>
              <a:buFont typeface="Arial" panose="020B0604020202020204" pitchFamily="34" charset="0"/>
              <a:buChar char="•"/>
            </a:pPr>
            <a:endParaRPr lang="en-GB"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GB" sz="2000" dirty="0">
                <a:latin typeface="Arial"/>
                <a:ea typeface="Arial"/>
                <a:cs typeface="Arial"/>
                <a:sym typeface="Arial"/>
              </a:rPr>
              <a:t>Pneumonia &amp; Other Respiratory Diseases</a:t>
            </a:r>
          </a:p>
        </p:txBody>
      </p:sp>
      <p:pic>
        <p:nvPicPr>
          <p:cNvPr id="7" name="Picture 6">
            <a:extLst>
              <a:ext uri="{FF2B5EF4-FFF2-40B4-BE49-F238E27FC236}">
                <a16:creationId xmlns:a16="http://schemas.microsoft.com/office/drawing/2014/main" id="{05AADC46-BF42-442D-911D-D5EC6F78260B}"/>
              </a:ext>
            </a:extLst>
          </p:cNvPr>
          <p:cNvPicPr>
            <a:picLocks noChangeAspect="1"/>
          </p:cNvPicPr>
          <p:nvPr/>
        </p:nvPicPr>
        <p:blipFill>
          <a:blip r:embed="rId2"/>
          <a:stretch>
            <a:fillRect/>
          </a:stretch>
        </p:blipFill>
        <p:spPr>
          <a:xfrm>
            <a:off x="4688886" y="607489"/>
            <a:ext cx="1063691" cy="1048275"/>
          </a:xfrm>
          <a:prstGeom prst="rect">
            <a:avLst/>
          </a:prstGeom>
        </p:spPr>
      </p:pic>
      <p:grpSp>
        <p:nvGrpSpPr>
          <p:cNvPr id="9" name="Group 8">
            <a:extLst>
              <a:ext uri="{FF2B5EF4-FFF2-40B4-BE49-F238E27FC236}">
                <a16:creationId xmlns:a16="http://schemas.microsoft.com/office/drawing/2014/main" id="{30B70CC3-5E58-4982-ACEB-8CBE525CC369}"/>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1FC5812B-2614-4BD3-90C6-96DC043A6826}"/>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64F48E87-BF01-4E6E-B7F5-2EE3E69E8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1A077DE0-E6FF-48B6-BF03-91FA479D8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516D55AA-1E83-416A-B874-03D035E9570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0059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A057D81-C5A2-4A0E-8630-C3C262A78FCB}"/>
              </a:ext>
            </a:extLst>
          </p:cNvPr>
          <p:cNvSpPr/>
          <p:nvPr/>
        </p:nvSpPr>
        <p:spPr>
          <a:xfrm>
            <a:off x="0" y="0"/>
            <a:ext cx="12192000"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B3E28F4F-91BC-4DE7-809C-ABD2D2A587B2}"/>
              </a:ext>
            </a:extLst>
          </p:cNvPr>
          <p:cNvSpPr/>
          <p:nvPr/>
        </p:nvSpPr>
        <p:spPr>
          <a:xfrm>
            <a:off x="633576" y="15128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lt1"/>
                </a:solidFill>
                <a:latin typeface="Arial"/>
                <a:ea typeface="Arial"/>
                <a:cs typeface="Arial"/>
                <a:sym typeface="Arial"/>
              </a:rPr>
              <a:t>Objectives</a:t>
            </a:r>
            <a:endParaRPr sz="4000" dirty="0"/>
          </a:p>
        </p:txBody>
      </p:sp>
      <p:sp>
        <p:nvSpPr>
          <p:cNvPr id="6" name="Google Shape;120;p2">
            <a:extLst>
              <a:ext uri="{FF2B5EF4-FFF2-40B4-BE49-F238E27FC236}">
                <a16:creationId xmlns:a16="http://schemas.microsoft.com/office/drawing/2014/main" id="{0B466ED9-8277-48F0-973E-1C8401BB2B36}"/>
              </a:ext>
            </a:extLst>
          </p:cNvPr>
          <p:cNvSpPr/>
          <p:nvPr/>
        </p:nvSpPr>
        <p:spPr>
          <a:xfrm>
            <a:off x="1167265" y="2275444"/>
            <a:ext cx="10713083" cy="28622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The Effects of Disasters on Health &amp; Vulnerable Groups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Identify Common Diseases In Emergencies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CDRT’s Role In Risk Assessment Activities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Obtain Information on Preventive measures For Communicable Diseases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Life-threatening Conditions- Airway Obstruction, Controlling Bleeding and Treating Shock</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Triage</a:t>
            </a:r>
          </a:p>
        </p:txBody>
      </p:sp>
      <p:pic>
        <p:nvPicPr>
          <p:cNvPr id="7" name="Picture 6">
            <a:extLst>
              <a:ext uri="{FF2B5EF4-FFF2-40B4-BE49-F238E27FC236}">
                <a16:creationId xmlns:a16="http://schemas.microsoft.com/office/drawing/2014/main" id="{7100A57C-76F8-441A-81C9-C48B4FA758D3}"/>
              </a:ext>
            </a:extLst>
          </p:cNvPr>
          <p:cNvPicPr>
            <a:picLocks noChangeAspect="1"/>
          </p:cNvPicPr>
          <p:nvPr/>
        </p:nvPicPr>
        <p:blipFill>
          <a:blip r:embed="rId2"/>
          <a:stretch>
            <a:fillRect/>
          </a:stretch>
        </p:blipFill>
        <p:spPr>
          <a:xfrm>
            <a:off x="633576" y="519479"/>
            <a:ext cx="1067378" cy="923331"/>
          </a:xfrm>
          <a:prstGeom prst="rect">
            <a:avLst/>
          </a:prstGeom>
        </p:spPr>
      </p:pic>
      <p:grpSp>
        <p:nvGrpSpPr>
          <p:cNvPr id="10" name="Group 9">
            <a:extLst>
              <a:ext uri="{FF2B5EF4-FFF2-40B4-BE49-F238E27FC236}">
                <a16:creationId xmlns:a16="http://schemas.microsoft.com/office/drawing/2014/main" id="{9BFC794F-ABD0-4477-9D43-4AD7EAA571E4}"/>
              </a:ext>
            </a:extLst>
          </p:cNvPr>
          <p:cNvGrpSpPr/>
          <p:nvPr/>
        </p:nvGrpSpPr>
        <p:grpSpPr>
          <a:xfrm>
            <a:off x="0" y="5725741"/>
            <a:ext cx="4251846" cy="1132259"/>
            <a:chOff x="-3942" y="5736777"/>
            <a:chExt cx="4251846" cy="1132259"/>
          </a:xfrm>
        </p:grpSpPr>
        <p:grpSp>
          <p:nvGrpSpPr>
            <p:cNvPr id="11" name="Group 10">
              <a:extLst>
                <a:ext uri="{FF2B5EF4-FFF2-40B4-BE49-F238E27FC236}">
                  <a16:creationId xmlns:a16="http://schemas.microsoft.com/office/drawing/2014/main" id="{714C66A7-C47F-4AFA-B026-5663D4D9177A}"/>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F5194739-61A4-402D-8A5E-D0D27396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F3BAC1D6-B393-46D6-9D75-FE72626A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AFB1EAA5-EECF-4763-AE95-5D9F7718F1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5101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5D7E9C-5275-4E34-96A7-7E8A20B8DD7E}"/>
              </a:ext>
            </a:extLst>
          </p:cNvPr>
          <p:cNvPicPr>
            <a:picLocks noChangeAspect="1"/>
          </p:cNvPicPr>
          <p:nvPr/>
        </p:nvPicPr>
        <p:blipFill>
          <a:blip r:embed="rId2"/>
          <a:stretch>
            <a:fillRect/>
          </a:stretch>
        </p:blipFill>
        <p:spPr>
          <a:xfrm>
            <a:off x="4750548" y="561241"/>
            <a:ext cx="1002029" cy="1094523"/>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5938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Water </a:t>
            </a:r>
            <a:r>
              <a:rPr lang="en-US" sz="3600" b="1" dirty="0" err="1">
                <a:solidFill>
                  <a:schemeClr val="lt1"/>
                </a:solidFill>
                <a:latin typeface="Arial"/>
                <a:ea typeface="Arial"/>
                <a:cs typeface="Arial"/>
                <a:sym typeface="Arial"/>
              </a:rPr>
              <a:t>Bourne</a:t>
            </a:r>
            <a:endParaRPr lang="en-US" sz="3600" b="1" dirty="0">
              <a:solidFill>
                <a:schemeClr val="lt1"/>
              </a:solidFill>
              <a:latin typeface="Arial"/>
              <a:ea typeface="Arial"/>
              <a:cs typeface="Arial"/>
              <a:sym typeface="Arial"/>
            </a:endParaRPr>
          </a:p>
          <a:p>
            <a:pPr marR="0" lvl="0" rtl="0">
              <a:spcBef>
                <a:spcPts val="0"/>
              </a:spcBef>
              <a:spcAft>
                <a:spcPts val="0"/>
              </a:spcAft>
            </a:pPr>
            <a:endParaRPr lang="en-US" sz="1800" dirty="0">
              <a:solidFill>
                <a:schemeClr val="lt1"/>
              </a:solidFill>
              <a:latin typeface="Arial"/>
              <a:ea typeface="Arial"/>
              <a:cs typeface="Arial"/>
              <a:sym typeface="Arial"/>
            </a:endParaRPr>
          </a:p>
          <a:p>
            <a:pPr marR="0" lvl="0" rtl="0">
              <a:spcBef>
                <a:spcPts val="0"/>
              </a:spcBef>
              <a:spcAft>
                <a:spcPts val="0"/>
              </a:spcAft>
            </a:pPr>
            <a:r>
              <a:rPr lang="en-US" sz="1800" dirty="0">
                <a:solidFill>
                  <a:schemeClr val="lt1"/>
                </a:solidFill>
                <a:latin typeface="Arial"/>
                <a:ea typeface="Arial"/>
                <a:cs typeface="Arial"/>
                <a:sym typeface="Arial"/>
              </a:rPr>
              <a:t>Water contaminated with germs can cause illness on ingestion or skin contact.</a:t>
            </a:r>
          </a:p>
        </p:txBody>
      </p:sp>
      <p:sp>
        <p:nvSpPr>
          <p:cNvPr id="14" name="Google Shape;249;p12">
            <a:extLst>
              <a:ext uri="{FF2B5EF4-FFF2-40B4-BE49-F238E27FC236}">
                <a16:creationId xmlns:a16="http://schemas.microsoft.com/office/drawing/2014/main" id="{2AE8B7A7-E035-4194-BB53-8B78F3330776}"/>
              </a:ext>
            </a:extLst>
          </p:cNvPr>
          <p:cNvSpPr/>
          <p:nvPr/>
        </p:nvSpPr>
        <p:spPr>
          <a:xfrm>
            <a:off x="5999269" y="1013529"/>
            <a:ext cx="5617028"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E42D38"/>
                </a:solidFill>
                <a:latin typeface="Arial"/>
                <a:ea typeface="Arial"/>
                <a:cs typeface="Arial"/>
                <a:sym typeface="Arial"/>
              </a:rPr>
              <a:t>Examples of Common Water Borne Diseases</a:t>
            </a:r>
          </a:p>
          <a:p>
            <a:pPr marL="0" marR="0" lvl="0" indent="0" algn="l" rtl="0">
              <a:spcBef>
                <a:spcPts val="0"/>
              </a:spcBef>
              <a:spcAft>
                <a:spcPts val="0"/>
              </a:spcAft>
              <a:buNone/>
            </a:pPr>
            <a:endParaRPr lang="en-US" sz="2000" b="1" dirty="0">
              <a:solidFill>
                <a:srgbClr val="E42D38"/>
              </a:solidFill>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Gastroenteritis</a:t>
            </a:r>
          </a:p>
          <a:p>
            <a:pPr marL="342900" marR="0" lvl="0" indent="-342900" algn="l" rtl="0">
              <a:spcBef>
                <a:spcPts val="0"/>
              </a:spcBef>
              <a:spcAft>
                <a:spcPts val="0"/>
              </a:spcAft>
              <a:buClr>
                <a:srgbClr val="E42D38"/>
              </a:buClr>
              <a:buFont typeface="Arial" panose="020B0604020202020204" pitchFamily="34" charset="0"/>
              <a:buChar char="•"/>
            </a:pPr>
            <a:endParaRPr lang="en-US"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Cholera</a:t>
            </a:r>
          </a:p>
          <a:p>
            <a:pPr marL="342900" marR="0" lvl="0" indent="-342900" algn="l" rtl="0">
              <a:spcBef>
                <a:spcPts val="0"/>
              </a:spcBef>
              <a:spcAft>
                <a:spcPts val="0"/>
              </a:spcAft>
              <a:buClr>
                <a:srgbClr val="E42D38"/>
              </a:buClr>
              <a:buFont typeface="Arial" panose="020B0604020202020204" pitchFamily="34" charset="0"/>
              <a:buChar char="•"/>
            </a:pPr>
            <a:endParaRPr lang="en-US"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Infection with Water Borne diseases most often result </a:t>
            </a:r>
          </a:p>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in Diarrhea</a:t>
            </a:r>
          </a:p>
        </p:txBody>
      </p:sp>
      <p:grpSp>
        <p:nvGrpSpPr>
          <p:cNvPr id="15" name="Group 14">
            <a:extLst>
              <a:ext uri="{FF2B5EF4-FFF2-40B4-BE49-F238E27FC236}">
                <a16:creationId xmlns:a16="http://schemas.microsoft.com/office/drawing/2014/main" id="{4939007A-C7C6-474C-9C88-5FF5CC633194}"/>
              </a:ext>
            </a:extLst>
          </p:cNvPr>
          <p:cNvGrpSpPr/>
          <p:nvPr/>
        </p:nvGrpSpPr>
        <p:grpSpPr>
          <a:xfrm>
            <a:off x="0" y="5725741"/>
            <a:ext cx="4251846" cy="1132259"/>
            <a:chOff x="-3942" y="5736777"/>
            <a:chExt cx="4251846" cy="1132259"/>
          </a:xfrm>
        </p:grpSpPr>
        <p:grpSp>
          <p:nvGrpSpPr>
            <p:cNvPr id="16" name="Group 15">
              <a:extLst>
                <a:ext uri="{FF2B5EF4-FFF2-40B4-BE49-F238E27FC236}">
                  <a16:creationId xmlns:a16="http://schemas.microsoft.com/office/drawing/2014/main" id="{7F020EF9-758D-4F91-A7DC-6C1C7B4A35E0}"/>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5AFFCC98-2D88-4628-AF89-C039A8C4E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F5DBE6BB-B5C3-4AA0-AC35-357BF0057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DDE2EE7A-2DF1-4D7A-8742-0874A3828C3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91420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5938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Diarrhea </a:t>
            </a:r>
          </a:p>
          <a:p>
            <a:pPr marL="0" marR="0" lvl="0" indent="0" rtl="0">
              <a:spcBef>
                <a:spcPts val="0"/>
              </a:spcBef>
              <a:spcAft>
                <a:spcPts val="0"/>
              </a:spcAft>
              <a:buNone/>
            </a:pPr>
            <a:endParaRPr lang="en-US" sz="3600" b="1" dirty="0">
              <a:solidFill>
                <a:schemeClr val="lt1"/>
              </a:solidFill>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bg1"/>
                </a:solidFill>
                <a:effectLst/>
                <a:uLnTx/>
                <a:uFillTx/>
                <a:latin typeface="Arial"/>
                <a:ea typeface="Arial"/>
                <a:cs typeface="Arial"/>
                <a:sym typeface="Arial"/>
              </a:rPr>
              <a:t>Diarrhea is defined as the passage of three or more loose or liquid stools per day (or more frequent passage than is normal for the individual).</a:t>
            </a:r>
            <a:endParaRPr kumimoji="0" lang="en-US" sz="1400" b="0" i="0" u="none" strike="noStrike" kern="0" cap="none" spc="0" normalizeH="0" baseline="0" noProof="0" dirty="0">
              <a:ln>
                <a:noFill/>
              </a:ln>
              <a:solidFill>
                <a:schemeClr val="bg1"/>
              </a:solidFill>
              <a:effectLst/>
              <a:uLnTx/>
              <a:uFillTx/>
              <a:latin typeface="Arial"/>
              <a:cs typeface="Arial"/>
              <a:sym typeface="Arial"/>
            </a:endParaRPr>
          </a:p>
          <a:p>
            <a:pPr marL="0" marR="0" lvl="0" indent="0" rtl="0">
              <a:spcBef>
                <a:spcPts val="0"/>
              </a:spcBef>
              <a:spcAft>
                <a:spcPts val="0"/>
              </a:spcAft>
              <a:buNone/>
            </a:pPr>
            <a:endParaRPr lang="en-US" sz="3600" b="1" dirty="0">
              <a:solidFill>
                <a:schemeClr val="lt1"/>
              </a:solidFill>
              <a:latin typeface="Arial"/>
              <a:ea typeface="Arial"/>
              <a:cs typeface="Arial"/>
              <a:sym typeface="Arial"/>
            </a:endParaRPr>
          </a:p>
        </p:txBody>
      </p:sp>
      <p:sp>
        <p:nvSpPr>
          <p:cNvPr id="16" name="Google Shape;321;p18">
            <a:extLst>
              <a:ext uri="{FF2B5EF4-FFF2-40B4-BE49-F238E27FC236}">
                <a16:creationId xmlns:a16="http://schemas.microsoft.com/office/drawing/2014/main" id="{BA89DE02-8626-400A-B073-7E78DBC143E6}"/>
              </a:ext>
            </a:extLst>
          </p:cNvPr>
          <p:cNvSpPr/>
          <p:nvPr/>
        </p:nvSpPr>
        <p:spPr>
          <a:xfrm>
            <a:off x="4896331" y="1861652"/>
            <a:ext cx="6941643" cy="28622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DB0000"/>
              </a:buClr>
              <a:buSzPts val="2700"/>
              <a:buFont typeface="Arial"/>
              <a:buChar char="•"/>
            </a:pPr>
            <a:r>
              <a:rPr lang="en-GB" sz="2000" dirty="0">
                <a:solidFill>
                  <a:schemeClr val="dk1"/>
                </a:solidFill>
                <a:latin typeface="Arial"/>
                <a:ea typeface="Arial"/>
                <a:cs typeface="Arial"/>
                <a:sym typeface="Arial"/>
              </a:rPr>
              <a:t>Frequent passing of formed stools is not </a:t>
            </a:r>
            <a:r>
              <a:rPr lang="en-GB" sz="2000" dirty="0" err="1">
                <a:solidFill>
                  <a:schemeClr val="dk1"/>
                </a:solidFill>
                <a:latin typeface="Arial"/>
                <a:ea typeface="Arial"/>
                <a:cs typeface="Arial"/>
                <a:sym typeface="Arial"/>
              </a:rPr>
              <a:t>diarrhea</a:t>
            </a:r>
            <a:r>
              <a:rPr lang="en-GB" sz="2000" dirty="0">
                <a:solidFill>
                  <a:schemeClr val="dk1"/>
                </a:solidFill>
                <a:latin typeface="Arial"/>
                <a:ea typeface="Arial"/>
                <a:cs typeface="Arial"/>
                <a:sym typeface="Arial"/>
              </a:rPr>
              <a:t>, nor is the passing of loose, "pasty" stools by breastfed babies.</a:t>
            </a:r>
            <a:endParaRPr sz="20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2000" dirty="0">
                <a:solidFill>
                  <a:schemeClr val="dk1"/>
                </a:solidFill>
                <a:latin typeface="Arial"/>
                <a:ea typeface="Arial"/>
                <a:cs typeface="Arial"/>
                <a:sym typeface="Arial"/>
              </a:rPr>
              <a:t>The most severe threat posed by </a:t>
            </a:r>
            <a:r>
              <a:rPr lang="en-GB" sz="2000" dirty="0" err="1">
                <a:solidFill>
                  <a:schemeClr val="dk1"/>
                </a:solidFill>
                <a:latin typeface="Arial"/>
                <a:ea typeface="Arial"/>
                <a:cs typeface="Arial"/>
                <a:sym typeface="Arial"/>
              </a:rPr>
              <a:t>diarrhea</a:t>
            </a:r>
            <a:r>
              <a:rPr lang="en-GB" sz="2000" dirty="0">
                <a:solidFill>
                  <a:schemeClr val="dk1"/>
                </a:solidFill>
                <a:latin typeface="Arial"/>
                <a:ea typeface="Arial"/>
                <a:cs typeface="Arial"/>
                <a:sym typeface="Arial"/>
              </a:rPr>
              <a:t> is dehydration. During a diarrheal episode, water and electrolytes are lost through liquid stools, vomit, sweat, urine and breathing. Dehydration occurs when these losses are not replaced.</a:t>
            </a:r>
            <a:endParaRPr sz="2000" dirty="0"/>
          </a:p>
        </p:txBody>
      </p:sp>
      <p:grpSp>
        <p:nvGrpSpPr>
          <p:cNvPr id="8" name="Group 7">
            <a:extLst>
              <a:ext uri="{FF2B5EF4-FFF2-40B4-BE49-F238E27FC236}">
                <a16:creationId xmlns:a16="http://schemas.microsoft.com/office/drawing/2014/main" id="{30DFF002-A270-4942-8ADB-46BB14B4527B}"/>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4169B078-1A67-4670-A0A0-B6687C6DF232}"/>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805C8D2D-F261-48D0-9E05-2C035D65F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FABD0D75-10C6-457D-8581-1811E06F3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BEB61EDD-8C79-41DF-BC52-E75C021BD9C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3970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5938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Other Modes Of </a:t>
            </a:r>
            <a:r>
              <a:rPr lang="en-US" sz="3600" b="1" dirty="0" err="1">
                <a:solidFill>
                  <a:schemeClr val="lt1"/>
                </a:solidFill>
                <a:latin typeface="Arial"/>
                <a:ea typeface="Arial"/>
                <a:cs typeface="Arial"/>
                <a:sym typeface="Arial"/>
              </a:rPr>
              <a:t>Diarrhoeal</a:t>
            </a:r>
            <a:r>
              <a:rPr lang="en-US" sz="3600" b="1" dirty="0">
                <a:solidFill>
                  <a:schemeClr val="lt1"/>
                </a:solidFill>
                <a:latin typeface="Arial"/>
                <a:ea typeface="Arial"/>
                <a:cs typeface="Arial"/>
                <a:sym typeface="Arial"/>
              </a:rPr>
              <a:t> Disease Transmission</a:t>
            </a:r>
          </a:p>
        </p:txBody>
      </p:sp>
      <p:sp>
        <p:nvSpPr>
          <p:cNvPr id="14" name="Google Shape;249;p12">
            <a:extLst>
              <a:ext uri="{FF2B5EF4-FFF2-40B4-BE49-F238E27FC236}">
                <a16:creationId xmlns:a16="http://schemas.microsoft.com/office/drawing/2014/main" id="{2AE8B7A7-E035-4194-BB53-8B78F3330776}"/>
              </a:ext>
            </a:extLst>
          </p:cNvPr>
          <p:cNvSpPr/>
          <p:nvPr/>
        </p:nvSpPr>
        <p:spPr>
          <a:xfrm>
            <a:off x="5825098" y="1390901"/>
            <a:ext cx="5617028" cy="28622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Water Borne </a:t>
            </a:r>
          </a:p>
          <a:p>
            <a:pPr marL="342900" marR="0" lvl="0" indent="-342900" algn="l" rtl="0">
              <a:spcBef>
                <a:spcPts val="0"/>
              </a:spcBef>
              <a:spcAft>
                <a:spcPts val="0"/>
              </a:spcAft>
              <a:buClr>
                <a:srgbClr val="E42D38"/>
              </a:buClr>
              <a:buFont typeface="Arial" panose="020B0604020202020204" pitchFamily="34" charset="0"/>
              <a:buChar char="•"/>
            </a:pPr>
            <a:endParaRPr lang="en-US"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endParaRPr lang="en-US"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Food Borne</a:t>
            </a:r>
          </a:p>
          <a:p>
            <a:pPr marL="342900" marR="0" lvl="0" indent="-342900" algn="l" rtl="0">
              <a:spcBef>
                <a:spcPts val="0"/>
              </a:spcBef>
              <a:spcAft>
                <a:spcPts val="0"/>
              </a:spcAft>
              <a:buClr>
                <a:srgbClr val="E42D38"/>
              </a:buClr>
              <a:buFont typeface="Arial" panose="020B0604020202020204" pitchFamily="34" charset="0"/>
              <a:buChar char="•"/>
            </a:pPr>
            <a:endParaRPr lang="en-US"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endParaRPr lang="en-US" sz="2000" dirty="0">
              <a:latin typeface="Arial"/>
              <a:ea typeface="Arial"/>
              <a:cs typeface="Arial"/>
              <a:sym typeface="Arial"/>
            </a:endParaRPr>
          </a:p>
          <a:p>
            <a:pPr marL="342900" marR="0" lvl="0" indent="-342900" algn="l" rtl="0">
              <a:spcBef>
                <a:spcPts val="0"/>
              </a:spcBef>
              <a:spcAft>
                <a:spcPts val="0"/>
              </a:spcAft>
              <a:buClr>
                <a:srgbClr val="E42D38"/>
              </a:buClr>
              <a:buFont typeface="Arial" panose="020B0604020202020204" pitchFamily="34" charset="0"/>
              <a:buChar char="•"/>
            </a:pPr>
            <a:r>
              <a:rPr lang="en-US" sz="2000" dirty="0">
                <a:latin typeface="Arial"/>
                <a:ea typeface="Arial"/>
                <a:cs typeface="Arial"/>
                <a:sym typeface="Arial"/>
              </a:rPr>
              <a:t>Easy to spread in overcrowded conditions with poor access to sanitation and safe water, poor hygiene</a:t>
            </a:r>
          </a:p>
        </p:txBody>
      </p:sp>
      <p:pic>
        <p:nvPicPr>
          <p:cNvPr id="5" name="Picture 4">
            <a:extLst>
              <a:ext uri="{FF2B5EF4-FFF2-40B4-BE49-F238E27FC236}">
                <a16:creationId xmlns:a16="http://schemas.microsoft.com/office/drawing/2014/main" id="{D1E9F284-480C-4078-8FE0-631AF537B902}"/>
              </a:ext>
            </a:extLst>
          </p:cNvPr>
          <p:cNvPicPr>
            <a:picLocks noChangeAspect="1"/>
          </p:cNvPicPr>
          <p:nvPr/>
        </p:nvPicPr>
        <p:blipFill>
          <a:blip r:embed="rId2"/>
          <a:stretch>
            <a:fillRect/>
          </a:stretch>
        </p:blipFill>
        <p:spPr>
          <a:xfrm>
            <a:off x="5025190" y="1005466"/>
            <a:ext cx="496711" cy="790222"/>
          </a:xfrm>
          <a:prstGeom prst="rect">
            <a:avLst/>
          </a:prstGeom>
        </p:spPr>
      </p:pic>
      <p:pic>
        <p:nvPicPr>
          <p:cNvPr id="15" name="Picture 14">
            <a:extLst>
              <a:ext uri="{FF2B5EF4-FFF2-40B4-BE49-F238E27FC236}">
                <a16:creationId xmlns:a16="http://schemas.microsoft.com/office/drawing/2014/main" id="{0892FFA4-F833-42C5-93BA-4AFE16615026}"/>
              </a:ext>
            </a:extLst>
          </p:cNvPr>
          <p:cNvPicPr>
            <a:picLocks noChangeAspect="1"/>
          </p:cNvPicPr>
          <p:nvPr/>
        </p:nvPicPr>
        <p:blipFill>
          <a:blip r:embed="rId3"/>
          <a:stretch>
            <a:fillRect/>
          </a:stretch>
        </p:blipFill>
        <p:spPr>
          <a:xfrm>
            <a:off x="4901013" y="2128007"/>
            <a:ext cx="745067" cy="790222"/>
          </a:xfrm>
          <a:prstGeom prst="rect">
            <a:avLst/>
          </a:prstGeom>
        </p:spPr>
      </p:pic>
      <p:pic>
        <p:nvPicPr>
          <p:cNvPr id="17" name="Picture 16">
            <a:extLst>
              <a:ext uri="{FF2B5EF4-FFF2-40B4-BE49-F238E27FC236}">
                <a16:creationId xmlns:a16="http://schemas.microsoft.com/office/drawing/2014/main" id="{44575335-AA92-4DE6-83D9-0BAFCE0BFB73}"/>
              </a:ext>
            </a:extLst>
          </p:cNvPr>
          <p:cNvPicPr>
            <a:picLocks noChangeAspect="1"/>
          </p:cNvPicPr>
          <p:nvPr/>
        </p:nvPicPr>
        <p:blipFill>
          <a:blip r:embed="rId4"/>
          <a:stretch>
            <a:fillRect/>
          </a:stretch>
        </p:blipFill>
        <p:spPr>
          <a:xfrm>
            <a:off x="4816346" y="3260224"/>
            <a:ext cx="914400" cy="1049867"/>
          </a:xfrm>
          <a:prstGeom prst="rect">
            <a:avLst/>
          </a:prstGeom>
        </p:spPr>
      </p:pic>
      <p:grpSp>
        <p:nvGrpSpPr>
          <p:cNvPr id="16" name="Group 15">
            <a:extLst>
              <a:ext uri="{FF2B5EF4-FFF2-40B4-BE49-F238E27FC236}">
                <a16:creationId xmlns:a16="http://schemas.microsoft.com/office/drawing/2014/main" id="{4ABCBC6B-653D-46F5-8D72-C1B3D8AB2826}"/>
              </a:ext>
            </a:extLst>
          </p:cNvPr>
          <p:cNvGrpSpPr/>
          <p:nvPr/>
        </p:nvGrpSpPr>
        <p:grpSpPr>
          <a:xfrm>
            <a:off x="0" y="5725741"/>
            <a:ext cx="4251846" cy="1132259"/>
            <a:chOff x="-3942" y="5736777"/>
            <a:chExt cx="4251846" cy="1132259"/>
          </a:xfrm>
        </p:grpSpPr>
        <p:grpSp>
          <p:nvGrpSpPr>
            <p:cNvPr id="18" name="Group 17">
              <a:extLst>
                <a:ext uri="{FF2B5EF4-FFF2-40B4-BE49-F238E27FC236}">
                  <a16:creationId xmlns:a16="http://schemas.microsoft.com/office/drawing/2014/main" id="{4E90892C-F01A-43FC-A3CE-48AFB2CC35EF}"/>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CF9D2840-1196-49BE-87A6-172F26A92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F6DD1093-161B-4903-A897-A791608AA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D9D68F52-8072-47B0-8EAE-1D0588F5C08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8834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9E152CD-DBFC-414D-B42E-919E4DEBC1B1}"/>
              </a:ext>
            </a:extLst>
          </p:cNvPr>
          <p:cNvPicPr>
            <a:picLocks noChangeAspect="1"/>
          </p:cNvPicPr>
          <p:nvPr/>
        </p:nvPicPr>
        <p:blipFill>
          <a:blip r:embed="rId2"/>
          <a:stretch>
            <a:fillRect/>
          </a:stretch>
        </p:blipFill>
        <p:spPr>
          <a:xfrm>
            <a:off x="4665760" y="522700"/>
            <a:ext cx="1171603" cy="1171603"/>
          </a:xfrm>
          <a:prstGeom prst="rect">
            <a:avLst/>
          </a:prstGeom>
        </p:spPr>
      </p:pic>
      <p:grpSp>
        <p:nvGrpSpPr>
          <p:cNvPr id="15" name="Google Shape;347;p20">
            <a:extLst>
              <a:ext uri="{FF2B5EF4-FFF2-40B4-BE49-F238E27FC236}">
                <a16:creationId xmlns:a16="http://schemas.microsoft.com/office/drawing/2014/main" id="{BEA07ED1-662A-4B59-8805-843F31E9906C}"/>
              </a:ext>
            </a:extLst>
          </p:cNvPr>
          <p:cNvGrpSpPr/>
          <p:nvPr/>
        </p:nvGrpSpPr>
        <p:grpSpPr>
          <a:xfrm>
            <a:off x="5999269" y="1013529"/>
            <a:ext cx="5069528" cy="3200876"/>
            <a:chOff x="6096000" y="1884538"/>
            <a:chExt cx="5069528" cy="3200876"/>
          </a:xfrm>
        </p:grpSpPr>
        <p:sp>
          <p:nvSpPr>
            <p:cNvPr id="16" name="Google Shape;348;p20">
              <a:extLst>
                <a:ext uri="{FF2B5EF4-FFF2-40B4-BE49-F238E27FC236}">
                  <a16:creationId xmlns:a16="http://schemas.microsoft.com/office/drawing/2014/main" id="{35A55F40-FE89-4E5F-B2C6-1ACB323F8DE1}"/>
                </a:ext>
              </a:extLst>
            </p:cNvPr>
            <p:cNvSpPr/>
            <p:nvPr/>
          </p:nvSpPr>
          <p:spPr>
            <a:xfrm>
              <a:off x="6096000" y="1884538"/>
              <a:ext cx="5069528" cy="2923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Main Vectors For Diseases: </a:t>
              </a:r>
              <a:r>
                <a:rPr lang="en-GB" sz="2000" b="1" dirty="0">
                  <a:solidFill>
                    <a:srgbClr val="DB0000"/>
                  </a:solidFill>
                  <a:latin typeface="Arial"/>
                  <a:ea typeface="Arial"/>
                  <a:cs typeface="Arial"/>
                  <a:sym typeface="Arial"/>
                </a:rPr>
                <a:t>Mosquitos</a:t>
              </a:r>
              <a:endParaRPr b="1"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0" marR="0" lvl="0" indent="0" algn="l" rtl="0">
                <a:spcBef>
                  <a:spcPts val="0"/>
                </a:spcBef>
                <a:spcAft>
                  <a:spcPts val="0"/>
                </a:spcAft>
                <a:buNone/>
              </a:pPr>
              <a:r>
                <a:rPr lang="en-GB" sz="1800" dirty="0">
                  <a:solidFill>
                    <a:srgbClr val="DB0000"/>
                  </a:solidFill>
                  <a:latin typeface="Arial"/>
                  <a:ea typeface="Arial"/>
                  <a:cs typeface="Arial"/>
                  <a:sym typeface="Arial"/>
                </a:rPr>
                <a:t>DAYTIME BITING</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GB" sz="1800" b="1" i="1" dirty="0">
                  <a:solidFill>
                    <a:schemeClr val="dk1"/>
                  </a:solidFill>
                  <a:latin typeface="Arial"/>
                  <a:ea typeface="Arial"/>
                  <a:cs typeface="Arial"/>
                  <a:sym typeface="Arial"/>
                </a:rPr>
                <a:t>Aedes</a:t>
              </a:r>
              <a:r>
                <a:rPr lang="en-GB" sz="18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Chikungunya</a:t>
              </a:r>
              <a:endParaRPr dirty="0"/>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Dengue Fever</a:t>
              </a:r>
              <a:endParaRPr dirty="0"/>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Yellow Fever</a:t>
              </a:r>
              <a:endParaRPr dirty="0"/>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Zika</a:t>
              </a:r>
              <a:endParaRPr dirty="0"/>
            </a:p>
          </p:txBody>
        </p:sp>
        <p:sp>
          <p:nvSpPr>
            <p:cNvPr id="17" name="Google Shape;349;p20">
              <a:extLst>
                <a:ext uri="{FF2B5EF4-FFF2-40B4-BE49-F238E27FC236}">
                  <a16:creationId xmlns:a16="http://schemas.microsoft.com/office/drawing/2014/main" id="{4CF2369E-BBF2-41CC-9F92-7AC3E7224202}"/>
                </a:ext>
              </a:extLst>
            </p:cNvPr>
            <p:cNvSpPr/>
            <p:nvPr/>
          </p:nvSpPr>
          <p:spPr>
            <a:xfrm>
              <a:off x="8634160" y="2500091"/>
              <a:ext cx="2531368"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DB0000"/>
                  </a:solidFill>
                  <a:latin typeface="Arial"/>
                  <a:ea typeface="Arial"/>
                  <a:cs typeface="Arial"/>
                  <a:sym typeface="Arial"/>
                </a:rPr>
                <a:t>NIGHT-TIME BITING</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GB" sz="1800" b="1" i="1" dirty="0">
                  <a:solidFill>
                    <a:schemeClr val="dk1"/>
                  </a:solidFill>
                  <a:latin typeface="Arial"/>
                  <a:ea typeface="Arial"/>
                  <a:cs typeface="Arial"/>
                  <a:sym typeface="Arial"/>
                </a:rPr>
                <a:t>Anopheles</a:t>
              </a:r>
              <a:r>
                <a:rPr lang="en-GB" sz="1800" i="1"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Malaria</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GB" sz="1800" b="1" i="1" dirty="0">
                  <a:solidFill>
                    <a:schemeClr val="dk1"/>
                  </a:solidFill>
                  <a:latin typeface="Arial"/>
                  <a:ea typeface="Arial"/>
                  <a:cs typeface="Arial"/>
                  <a:sym typeface="Arial"/>
                </a:rPr>
                <a:t>Culex</a:t>
              </a:r>
              <a:endParaRPr dirty="0"/>
            </a:p>
            <a:p>
              <a:pPr marL="285750" marR="0" lvl="0" indent="-114300" algn="l" rtl="0">
                <a:spcBef>
                  <a:spcPts val="0"/>
                </a:spcBef>
                <a:spcAft>
                  <a:spcPts val="0"/>
                </a:spcAft>
                <a:buClr>
                  <a:srgbClr val="DB0000"/>
                </a:buClr>
                <a:buSzPts val="2700"/>
                <a:buFont typeface="Arial"/>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West Nile Fever</a:t>
              </a:r>
              <a:endParaRPr dirty="0"/>
            </a:p>
          </p:txBody>
        </p:sp>
      </p:gr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5938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Vector </a:t>
            </a:r>
            <a:r>
              <a:rPr lang="en-US" sz="3600" b="1" dirty="0" err="1">
                <a:solidFill>
                  <a:schemeClr val="lt1"/>
                </a:solidFill>
                <a:latin typeface="Arial"/>
                <a:ea typeface="Arial"/>
                <a:cs typeface="Arial"/>
                <a:sym typeface="Arial"/>
              </a:rPr>
              <a:t>Bourne</a:t>
            </a:r>
            <a:endParaRPr lang="en-US" sz="3600" b="1" dirty="0">
              <a:solidFill>
                <a:schemeClr val="lt1"/>
              </a:solidFill>
              <a:latin typeface="Arial"/>
              <a:ea typeface="Arial"/>
              <a:cs typeface="Arial"/>
              <a:sym typeface="Arial"/>
            </a:endParaRPr>
          </a:p>
          <a:p>
            <a:pPr marR="0" lvl="0" rtl="0">
              <a:spcBef>
                <a:spcPts val="0"/>
              </a:spcBef>
              <a:spcAft>
                <a:spcPts val="0"/>
              </a:spcAft>
            </a:pPr>
            <a:endParaRPr lang="en-US" sz="1800" dirty="0">
              <a:solidFill>
                <a:schemeClr val="lt1"/>
              </a:solidFill>
              <a:latin typeface="Arial"/>
              <a:ea typeface="Arial"/>
              <a:cs typeface="Arial"/>
              <a:sym typeface="Arial"/>
            </a:endParaRPr>
          </a:p>
          <a:p>
            <a:pPr marR="0" lvl="0" rtl="0">
              <a:spcBef>
                <a:spcPts val="0"/>
              </a:spcBef>
              <a:spcAft>
                <a:spcPts val="0"/>
              </a:spcAft>
            </a:pPr>
            <a:r>
              <a:rPr lang="en-US" sz="1800" dirty="0">
                <a:solidFill>
                  <a:schemeClr val="lt1"/>
                </a:solidFill>
                <a:latin typeface="Arial"/>
                <a:ea typeface="Arial"/>
                <a:cs typeface="Arial"/>
                <a:sym typeface="Arial"/>
              </a:rPr>
              <a:t>A vector is a disease-carrying agent, normally an insect or animal and vector-borne diseases are a major cause of sickness and death in many disaster situations. </a:t>
            </a:r>
          </a:p>
        </p:txBody>
      </p:sp>
      <p:grpSp>
        <p:nvGrpSpPr>
          <p:cNvPr id="14" name="Group 13">
            <a:extLst>
              <a:ext uri="{FF2B5EF4-FFF2-40B4-BE49-F238E27FC236}">
                <a16:creationId xmlns:a16="http://schemas.microsoft.com/office/drawing/2014/main" id="{63DB7120-3727-49FD-A672-231B64104351}"/>
              </a:ext>
            </a:extLst>
          </p:cNvPr>
          <p:cNvGrpSpPr/>
          <p:nvPr/>
        </p:nvGrpSpPr>
        <p:grpSpPr>
          <a:xfrm>
            <a:off x="0" y="5725741"/>
            <a:ext cx="4251846" cy="1132259"/>
            <a:chOff x="-3942" y="5736777"/>
            <a:chExt cx="4251846" cy="1132259"/>
          </a:xfrm>
        </p:grpSpPr>
        <p:grpSp>
          <p:nvGrpSpPr>
            <p:cNvPr id="20" name="Group 19">
              <a:extLst>
                <a:ext uri="{FF2B5EF4-FFF2-40B4-BE49-F238E27FC236}">
                  <a16:creationId xmlns:a16="http://schemas.microsoft.com/office/drawing/2014/main" id="{3F3D7838-B208-4050-965F-F66DB5782435}"/>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58E7C416-5414-4097-A1E4-139844242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05F8CD66-F0D6-4A5E-9C00-39209DEB0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00832E96-DA41-4EDF-9BDE-24A2C4DE6B7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4455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54026" y="343096"/>
            <a:ext cx="35938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Main Vectors </a:t>
            </a:r>
          </a:p>
          <a:p>
            <a:pPr marL="0" marR="0" lvl="0" indent="0" rtl="0">
              <a:spcBef>
                <a:spcPts val="0"/>
              </a:spcBef>
              <a:spcAft>
                <a:spcPts val="0"/>
              </a:spcAft>
              <a:buNone/>
            </a:pPr>
            <a:r>
              <a:rPr lang="en-US" sz="3600" b="1" dirty="0">
                <a:solidFill>
                  <a:schemeClr val="lt1"/>
                </a:solidFill>
                <a:latin typeface="Arial"/>
                <a:ea typeface="Arial"/>
                <a:cs typeface="Arial"/>
                <a:sym typeface="Arial"/>
              </a:rPr>
              <a:t>For Disease Transmission</a:t>
            </a:r>
          </a:p>
        </p:txBody>
      </p:sp>
      <p:sp>
        <p:nvSpPr>
          <p:cNvPr id="20" name="Google Shape;357;p21">
            <a:extLst>
              <a:ext uri="{FF2B5EF4-FFF2-40B4-BE49-F238E27FC236}">
                <a16:creationId xmlns:a16="http://schemas.microsoft.com/office/drawing/2014/main" id="{82F34AF9-5B92-417E-871C-9D9F31351481}"/>
              </a:ext>
            </a:extLst>
          </p:cNvPr>
          <p:cNvSpPr/>
          <p:nvPr/>
        </p:nvSpPr>
        <p:spPr>
          <a:xfrm>
            <a:off x="5473057" y="1744369"/>
            <a:ext cx="2531368"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Ticks</a:t>
            </a:r>
            <a:endParaRPr sz="20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Lyme Disease</a:t>
            </a:r>
            <a:endParaRPr dirty="0"/>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Rickettsia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a:p>
            <a:pPr marL="0" marR="0" lvl="0" indent="0" algn="l" rtl="0">
              <a:spcBef>
                <a:spcPts val="0"/>
              </a:spcBef>
              <a:spcAft>
                <a:spcPts val="0"/>
              </a:spcAft>
              <a:buNone/>
            </a:pPr>
            <a:r>
              <a:rPr lang="en-GB" sz="2000" b="1" dirty="0">
                <a:solidFill>
                  <a:schemeClr val="dk1"/>
                </a:solidFill>
                <a:latin typeface="Arial"/>
                <a:ea typeface="Arial"/>
                <a:cs typeface="Arial"/>
                <a:sym typeface="Arial"/>
              </a:rPr>
              <a:t>Bedbugs &amp; Fleas</a:t>
            </a:r>
            <a:endParaRPr dirty="0"/>
          </a:p>
          <a:p>
            <a:pPr marL="285750" marR="0" lvl="0" indent="-114300" algn="l" rtl="0">
              <a:spcBef>
                <a:spcPts val="0"/>
              </a:spcBef>
              <a:spcAft>
                <a:spcPts val="0"/>
              </a:spcAft>
              <a:buClr>
                <a:srgbClr val="DB0000"/>
              </a:buClr>
              <a:buSzPts val="2700"/>
              <a:buFont typeface="Arial"/>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West Nile Fever</a:t>
            </a:r>
            <a:endParaRPr dirty="0"/>
          </a:p>
        </p:txBody>
      </p:sp>
      <p:sp>
        <p:nvSpPr>
          <p:cNvPr id="25" name="Google Shape;358;p21">
            <a:extLst>
              <a:ext uri="{FF2B5EF4-FFF2-40B4-BE49-F238E27FC236}">
                <a16:creationId xmlns:a16="http://schemas.microsoft.com/office/drawing/2014/main" id="{2DE88AB5-868F-4E61-9D3C-B3D4A9988A43}"/>
              </a:ext>
            </a:extLst>
          </p:cNvPr>
          <p:cNvSpPr/>
          <p:nvPr/>
        </p:nvSpPr>
        <p:spPr>
          <a:xfrm>
            <a:off x="9179998" y="1747024"/>
            <a:ext cx="2531368"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Rats &amp; Mice (Urine Contact)</a:t>
            </a:r>
            <a:endParaRPr sz="20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Leptospirosis</a:t>
            </a:r>
            <a:endParaRPr dirty="0"/>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Rickettsia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2000" b="1" dirty="0">
                <a:solidFill>
                  <a:schemeClr val="dk1"/>
                </a:solidFill>
                <a:latin typeface="Arial"/>
                <a:ea typeface="Arial"/>
                <a:cs typeface="Arial"/>
                <a:sym typeface="Arial"/>
              </a:rPr>
              <a:t>Flies</a:t>
            </a:r>
            <a:endParaRPr dirty="0"/>
          </a:p>
          <a:p>
            <a:pPr marL="285750" marR="0" lvl="0" indent="-114300" algn="l" rtl="0">
              <a:spcBef>
                <a:spcPts val="0"/>
              </a:spcBef>
              <a:spcAft>
                <a:spcPts val="0"/>
              </a:spcAft>
              <a:buClr>
                <a:srgbClr val="DB0000"/>
              </a:buClr>
              <a:buSzPts val="2700"/>
              <a:buFont typeface="Arial"/>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DB0000"/>
              </a:buClr>
              <a:buSzPts val="2700"/>
              <a:buFont typeface="Arial"/>
              <a:buChar char="›"/>
            </a:pPr>
            <a:r>
              <a:rPr lang="en-GB" sz="1800" dirty="0">
                <a:solidFill>
                  <a:schemeClr val="dk1"/>
                </a:solidFill>
                <a:latin typeface="Arial"/>
                <a:ea typeface="Arial"/>
                <a:cs typeface="Arial"/>
                <a:sym typeface="Arial"/>
              </a:rPr>
              <a:t>West Nile Fever</a:t>
            </a:r>
            <a:endParaRPr dirty="0"/>
          </a:p>
        </p:txBody>
      </p:sp>
      <p:pic>
        <p:nvPicPr>
          <p:cNvPr id="3" name="Picture 2" descr="A picture containing icon&#10;&#10;Description automatically generated">
            <a:extLst>
              <a:ext uri="{FF2B5EF4-FFF2-40B4-BE49-F238E27FC236}">
                <a16:creationId xmlns:a16="http://schemas.microsoft.com/office/drawing/2014/main" id="{7C604B8D-E03E-46C3-B9F7-05F73160D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386" y="3334948"/>
            <a:ext cx="1258827" cy="1283211"/>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D25625BE-4F6D-4805-8EB8-44406163A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077" y="1449662"/>
            <a:ext cx="1258827" cy="1283211"/>
          </a:xfrm>
          <a:prstGeom prst="rect">
            <a:avLst/>
          </a:prstGeom>
        </p:spPr>
      </p:pic>
      <p:pic>
        <p:nvPicPr>
          <p:cNvPr id="7" name="Picture 6" descr="Icon&#10;&#10;Description automatically generated">
            <a:extLst>
              <a:ext uri="{FF2B5EF4-FFF2-40B4-BE49-F238E27FC236}">
                <a16:creationId xmlns:a16="http://schemas.microsoft.com/office/drawing/2014/main" id="{632D47C4-F61B-4D59-9E6B-887099BFF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837" y="3334949"/>
            <a:ext cx="1258827" cy="1283211"/>
          </a:xfrm>
          <a:prstGeom prst="rect">
            <a:avLst/>
          </a:prstGeom>
        </p:spPr>
      </p:pic>
      <p:pic>
        <p:nvPicPr>
          <p:cNvPr id="9" name="Picture 8" descr="Logo, company name&#10;&#10;Description automatically generated">
            <a:extLst>
              <a:ext uri="{FF2B5EF4-FFF2-40B4-BE49-F238E27FC236}">
                <a16:creationId xmlns:a16="http://schemas.microsoft.com/office/drawing/2014/main" id="{6844DB83-93DF-4AFB-BF3B-7589A141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013" y="1650319"/>
            <a:ext cx="1258827" cy="1283211"/>
          </a:xfrm>
          <a:prstGeom prst="rect">
            <a:avLst/>
          </a:prstGeom>
        </p:spPr>
      </p:pic>
      <p:grpSp>
        <p:nvGrpSpPr>
          <p:cNvPr id="14" name="Group 13">
            <a:extLst>
              <a:ext uri="{FF2B5EF4-FFF2-40B4-BE49-F238E27FC236}">
                <a16:creationId xmlns:a16="http://schemas.microsoft.com/office/drawing/2014/main" id="{E1952200-2C10-4416-ABB9-EB5197EFABD0}"/>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1A19769A-B0A3-4C42-8629-B90BC9096975}"/>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9A64F633-3A61-4041-9DF1-8F37D2F8C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4862BADE-E200-4A90-B843-D823EAB7B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531884E7-1611-44E9-9FFD-63052A56DDC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7603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63095" y="343096"/>
            <a:ext cx="29842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Risk Assessment</a:t>
            </a:r>
          </a:p>
          <a:p>
            <a:pPr marL="0" marR="0" lvl="0" indent="0" rtl="0">
              <a:spcBef>
                <a:spcPts val="0"/>
              </a:spcBef>
              <a:spcAft>
                <a:spcPts val="0"/>
              </a:spcAft>
              <a:buNone/>
            </a:pPr>
            <a:r>
              <a:rPr lang="en-US" sz="3600" b="1" dirty="0">
                <a:solidFill>
                  <a:schemeClr val="lt1"/>
                </a:solidFill>
                <a:latin typeface="Arial"/>
                <a:ea typeface="Arial"/>
                <a:cs typeface="Arial"/>
                <a:sym typeface="Arial"/>
              </a:rPr>
              <a:t>Activity</a:t>
            </a:r>
          </a:p>
        </p:txBody>
      </p:sp>
      <p:pic>
        <p:nvPicPr>
          <p:cNvPr id="9" name="Google Shape;369;p22" descr="A close up of a piece of paper&#10;&#10;Description automatically generated">
            <a:extLst>
              <a:ext uri="{FF2B5EF4-FFF2-40B4-BE49-F238E27FC236}">
                <a16:creationId xmlns:a16="http://schemas.microsoft.com/office/drawing/2014/main" id="{BADC0F2A-A1B2-4C6A-BA5A-96E48A568600}"/>
              </a:ext>
            </a:extLst>
          </p:cNvPr>
          <p:cNvPicPr preferRelativeResize="0"/>
          <p:nvPr/>
        </p:nvPicPr>
        <p:blipFill rotWithShape="1">
          <a:blip r:embed="rId3">
            <a:alphaModFix/>
          </a:blip>
          <a:srcRect r="14150" b="6896"/>
          <a:stretch/>
        </p:blipFill>
        <p:spPr>
          <a:xfrm>
            <a:off x="4194577" y="-5347"/>
            <a:ext cx="7997423" cy="5781842"/>
          </a:xfrm>
          <a:prstGeom prst="rect">
            <a:avLst/>
          </a:prstGeom>
          <a:noFill/>
          <a:ln>
            <a:noFill/>
          </a:ln>
        </p:spPr>
      </p:pic>
      <p:grpSp>
        <p:nvGrpSpPr>
          <p:cNvPr id="8" name="Group 7">
            <a:extLst>
              <a:ext uri="{FF2B5EF4-FFF2-40B4-BE49-F238E27FC236}">
                <a16:creationId xmlns:a16="http://schemas.microsoft.com/office/drawing/2014/main" id="{01F4CE30-EE3D-4486-85B1-EB9F6BA4837B}"/>
              </a:ext>
            </a:extLst>
          </p:cNvPr>
          <p:cNvGrpSpPr/>
          <p:nvPr/>
        </p:nvGrpSpPr>
        <p:grpSpPr>
          <a:xfrm>
            <a:off x="0" y="5725741"/>
            <a:ext cx="4251846" cy="1132259"/>
            <a:chOff x="-3942" y="5736777"/>
            <a:chExt cx="4251846" cy="1132259"/>
          </a:xfrm>
        </p:grpSpPr>
        <p:grpSp>
          <p:nvGrpSpPr>
            <p:cNvPr id="14" name="Group 13">
              <a:extLst>
                <a:ext uri="{FF2B5EF4-FFF2-40B4-BE49-F238E27FC236}">
                  <a16:creationId xmlns:a16="http://schemas.microsoft.com/office/drawing/2014/main" id="{B9DD3340-1AE8-4782-BCD4-A6B07D90B089}"/>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B2A8701E-EC4E-48FE-9E20-859ABD0C0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B22E6595-1B07-47E7-BEAC-EA5B29203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11F0DBE0-CA72-4B17-9DFD-B7DEACA9C415}"/>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10902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63095" y="343096"/>
            <a:ext cx="298426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Preventative</a:t>
            </a:r>
          </a:p>
          <a:p>
            <a:pPr marL="0" marR="0" lvl="0" indent="0" rtl="0">
              <a:spcBef>
                <a:spcPts val="0"/>
              </a:spcBef>
              <a:spcAft>
                <a:spcPts val="0"/>
              </a:spcAft>
              <a:buNone/>
            </a:pPr>
            <a:r>
              <a:rPr lang="en-US" sz="3600" b="1" dirty="0">
                <a:solidFill>
                  <a:schemeClr val="lt1"/>
                </a:solidFill>
                <a:latin typeface="Arial"/>
                <a:ea typeface="Arial"/>
                <a:cs typeface="Arial"/>
                <a:sym typeface="Arial"/>
              </a:rPr>
              <a:t>Measures</a:t>
            </a:r>
          </a:p>
        </p:txBody>
      </p:sp>
      <p:pic>
        <p:nvPicPr>
          <p:cNvPr id="8" name="Google Shape;381;p23" descr="A picture containing outdoor, sitting, bench, wooden&#10;&#10;Description automatically generated">
            <a:extLst>
              <a:ext uri="{FF2B5EF4-FFF2-40B4-BE49-F238E27FC236}">
                <a16:creationId xmlns:a16="http://schemas.microsoft.com/office/drawing/2014/main" id="{53008B9A-73A3-40BC-8782-F0D5209DF10F}"/>
              </a:ext>
            </a:extLst>
          </p:cNvPr>
          <p:cNvPicPr preferRelativeResize="0"/>
          <p:nvPr/>
        </p:nvPicPr>
        <p:blipFill rotWithShape="1">
          <a:blip r:embed="rId2">
            <a:alphaModFix/>
          </a:blip>
          <a:srcRect l="7786"/>
          <a:stretch/>
        </p:blipFill>
        <p:spPr>
          <a:xfrm>
            <a:off x="4194576" y="-5347"/>
            <a:ext cx="7997423" cy="5781842"/>
          </a:xfrm>
          <a:prstGeom prst="rect">
            <a:avLst/>
          </a:prstGeom>
          <a:noFill/>
          <a:ln>
            <a:noFill/>
          </a:ln>
        </p:spPr>
      </p:pic>
      <p:grpSp>
        <p:nvGrpSpPr>
          <p:cNvPr id="9" name="Group 8">
            <a:extLst>
              <a:ext uri="{FF2B5EF4-FFF2-40B4-BE49-F238E27FC236}">
                <a16:creationId xmlns:a16="http://schemas.microsoft.com/office/drawing/2014/main" id="{0ACDCA14-C517-42CF-BBB2-DE7E9E84E940}"/>
              </a:ext>
            </a:extLst>
          </p:cNvPr>
          <p:cNvGrpSpPr/>
          <p:nvPr/>
        </p:nvGrpSpPr>
        <p:grpSpPr>
          <a:xfrm>
            <a:off x="0" y="5725741"/>
            <a:ext cx="4251846" cy="1132259"/>
            <a:chOff x="-3942" y="5736777"/>
            <a:chExt cx="4251846" cy="1132259"/>
          </a:xfrm>
        </p:grpSpPr>
        <p:grpSp>
          <p:nvGrpSpPr>
            <p:cNvPr id="14" name="Group 13">
              <a:extLst>
                <a:ext uri="{FF2B5EF4-FFF2-40B4-BE49-F238E27FC236}">
                  <a16:creationId xmlns:a16="http://schemas.microsoft.com/office/drawing/2014/main" id="{1940828C-956A-4A34-BD23-74DB62F1C089}"/>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5F95722C-AEA7-42E1-AE0F-A0BBAC9EB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6E6EEF36-C2D3-44AD-BC20-8FB093280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076DE0F4-ADB0-4270-894A-A884FD62F0D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13543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933744" y="343096"/>
            <a:ext cx="2442962"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Proper Sanitation Measures</a:t>
            </a:r>
          </a:p>
        </p:txBody>
      </p:sp>
      <p:sp>
        <p:nvSpPr>
          <p:cNvPr id="9" name="Google Shape;388;p24">
            <a:extLst>
              <a:ext uri="{FF2B5EF4-FFF2-40B4-BE49-F238E27FC236}">
                <a16:creationId xmlns:a16="http://schemas.microsoft.com/office/drawing/2014/main" id="{2BE2A1F2-6B54-4A83-A687-6A08B1327F05}"/>
              </a:ext>
            </a:extLst>
          </p:cNvPr>
          <p:cNvSpPr/>
          <p:nvPr/>
        </p:nvSpPr>
        <p:spPr>
          <a:xfrm>
            <a:off x="5754822" y="493702"/>
            <a:ext cx="5706882"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Ensure safe excreta disposal </a:t>
            </a:r>
            <a:endParaRPr dirty="0"/>
          </a:p>
          <a:p>
            <a:pPr marL="0" marR="0" lvl="0" indent="0" algn="l" rtl="0">
              <a:spcBef>
                <a:spcPts val="0"/>
              </a:spcBef>
              <a:spcAft>
                <a:spcPts val="0"/>
              </a:spcAft>
              <a:buNone/>
            </a:pPr>
            <a:r>
              <a:rPr lang="en-GB" sz="1400" dirty="0">
                <a:solidFill>
                  <a:schemeClr val="dk1"/>
                </a:solidFill>
                <a:latin typeface="Arial"/>
                <a:ea typeface="Arial"/>
                <a:cs typeface="Arial"/>
                <a:sym typeface="Arial"/>
              </a:rPr>
              <a:t>(latrine construction when necessary)</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GB" sz="1800" dirty="0">
                <a:solidFill>
                  <a:schemeClr val="dk1"/>
                </a:solidFill>
                <a:latin typeface="Arial"/>
                <a:ea typeface="Arial"/>
                <a:cs typeface="Arial"/>
                <a:sym typeface="Arial"/>
              </a:rPr>
              <a:t>Proper solid waste collection and disposal</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GB" sz="1800" dirty="0">
                <a:solidFill>
                  <a:schemeClr val="dk1"/>
                </a:solidFill>
                <a:latin typeface="Arial"/>
                <a:ea typeface="Arial"/>
                <a:cs typeface="Arial"/>
                <a:sym typeface="Arial"/>
              </a:rPr>
              <a:t>Burial of corpses and destruction of animal carcasses</a:t>
            </a:r>
            <a:endParaRPr dirty="0"/>
          </a:p>
        </p:txBody>
      </p:sp>
      <p:sp>
        <p:nvSpPr>
          <p:cNvPr id="15" name="Google Shape;390;p24">
            <a:extLst>
              <a:ext uri="{FF2B5EF4-FFF2-40B4-BE49-F238E27FC236}">
                <a16:creationId xmlns:a16="http://schemas.microsoft.com/office/drawing/2014/main" id="{B646B0AA-4BC0-40FE-9F21-E00700F7092B}"/>
              </a:ext>
            </a:extLst>
          </p:cNvPr>
          <p:cNvSpPr/>
          <p:nvPr/>
        </p:nvSpPr>
        <p:spPr>
          <a:xfrm>
            <a:off x="5754821" y="3167747"/>
            <a:ext cx="5706883" cy="2085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Community education and mobilization to reduce standing water where mosquitoes are likely to breed</a:t>
            </a:r>
            <a:endParaRPr dirty="0"/>
          </a:p>
          <a:p>
            <a:pPr marL="0" marR="0" lvl="0" indent="0" algn="l" rtl="0">
              <a:lnSpc>
                <a:spcPct val="90000"/>
              </a:lnSpc>
              <a:spcBef>
                <a:spcPts val="700"/>
              </a:spcBef>
              <a:spcAft>
                <a:spcPts val="0"/>
              </a:spcAft>
              <a:buNone/>
            </a:pPr>
            <a:endParaRPr sz="1800" dirty="0">
              <a:solidFill>
                <a:schemeClr val="dk1"/>
              </a:solidFill>
              <a:latin typeface="Arial"/>
              <a:ea typeface="Arial"/>
              <a:cs typeface="Arial"/>
              <a:sym typeface="Arial"/>
            </a:endParaRPr>
          </a:p>
          <a:p>
            <a:pPr marL="0" marR="0" lvl="0" indent="0" algn="l" rtl="0">
              <a:spcBef>
                <a:spcPts val="700"/>
              </a:spcBef>
              <a:spcAft>
                <a:spcPts val="0"/>
              </a:spcAft>
              <a:buNone/>
            </a:pPr>
            <a:r>
              <a:rPr lang="en-GB" sz="1800" dirty="0">
                <a:solidFill>
                  <a:schemeClr val="dk1"/>
                </a:solidFill>
                <a:latin typeface="Arial"/>
                <a:ea typeface="Arial"/>
                <a:cs typeface="Arial"/>
                <a:sym typeface="Arial"/>
              </a:rPr>
              <a:t>Wash fruits and vegetables before eating</a:t>
            </a:r>
            <a:endParaRPr dirty="0"/>
          </a:p>
          <a:p>
            <a:pPr marL="0" marR="0" lvl="0" indent="0" algn="l" rtl="0">
              <a:spcBef>
                <a:spcPts val="700"/>
              </a:spcBef>
              <a:spcAft>
                <a:spcPts val="0"/>
              </a:spcAft>
              <a:buNone/>
            </a:pPr>
            <a:endParaRPr sz="1800" dirty="0">
              <a:solidFill>
                <a:schemeClr val="dk1"/>
              </a:solidFill>
              <a:latin typeface="Arial"/>
              <a:ea typeface="Arial"/>
              <a:cs typeface="Arial"/>
              <a:sym typeface="Arial"/>
            </a:endParaRPr>
          </a:p>
          <a:p>
            <a:pPr marL="0" marR="0" lvl="0" indent="0" algn="l" rtl="0">
              <a:spcBef>
                <a:spcPts val="700"/>
              </a:spcBef>
              <a:spcAft>
                <a:spcPts val="0"/>
              </a:spcAft>
              <a:buNone/>
            </a:pPr>
            <a:r>
              <a:rPr lang="en-GB" sz="1800" dirty="0">
                <a:solidFill>
                  <a:schemeClr val="dk1"/>
                </a:solidFill>
                <a:latin typeface="Arial"/>
                <a:ea typeface="Arial"/>
                <a:cs typeface="Arial"/>
                <a:sym typeface="Arial"/>
              </a:rPr>
              <a:t>Do not eat raw or undercooked meat or eggs</a:t>
            </a:r>
            <a:endParaRPr dirty="0"/>
          </a:p>
        </p:txBody>
      </p:sp>
      <p:pic>
        <p:nvPicPr>
          <p:cNvPr id="3" name="Picture 2" descr="Icon&#10;&#10;Description automatically generated">
            <a:extLst>
              <a:ext uri="{FF2B5EF4-FFF2-40B4-BE49-F238E27FC236}">
                <a16:creationId xmlns:a16="http://schemas.microsoft.com/office/drawing/2014/main" id="{9BBBF532-E372-4C79-A659-27ACAD592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115" y="3017768"/>
            <a:ext cx="763072" cy="777853"/>
          </a:xfrm>
          <a:prstGeom prst="rect">
            <a:avLst/>
          </a:prstGeom>
        </p:spPr>
      </p:pic>
      <p:pic>
        <p:nvPicPr>
          <p:cNvPr id="5" name="Picture 4" descr="Icon&#10;&#10;Description automatically generated">
            <a:extLst>
              <a:ext uri="{FF2B5EF4-FFF2-40B4-BE49-F238E27FC236}">
                <a16:creationId xmlns:a16="http://schemas.microsoft.com/office/drawing/2014/main" id="{09B8010B-BDA3-4AF9-8A1F-7268FB729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115" y="3938993"/>
            <a:ext cx="763072" cy="777853"/>
          </a:xfrm>
          <a:prstGeom prst="rect">
            <a:avLst/>
          </a:prstGeom>
        </p:spPr>
      </p:pic>
      <p:pic>
        <p:nvPicPr>
          <p:cNvPr id="7" name="Picture 6" descr="Icon&#10;&#10;Description automatically generated">
            <a:extLst>
              <a:ext uri="{FF2B5EF4-FFF2-40B4-BE49-F238E27FC236}">
                <a16:creationId xmlns:a16="http://schemas.microsoft.com/office/drawing/2014/main" id="{87555332-C272-4E5D-A95A-4F799783B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115" y="358268"/>
            <a:ext cx="763072" cy="777853"/>
          </a:xfrm>
          <a:prstGeom prst="rect">
            <a:avLst/>
          </a:prstGeom>
        </p:spPr>
      </p:pic>
      <p:pic>
        <p:nvPicPr>
          <p:cNvPr id="14" name="Picture 13" descr="A picture containing text, container, light&#10;&#10;Description automatically generated">
            <a:extLst>
              <a:ext uri="{FF2B5EF4-FFF2-40B4-BE49-F238E27FC236}">
                <a16:creationId xmlns:a16="http://schemas.microsoft.com/office/drawing/2014/main" id="{BEE5CD61-4324-48FF-8ED3-B1B18537C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115" y="1291068"/>
            <a:ext cx="763072" cy="777853"/>
          </a:xfrm>
          <a:prstGeom prst="rect">
            <a:avLst/>
          </a:prstGeom>
        </p:spPr>
      </p:pic>
      <p:pic>
        <p:nvPicPr>
          <p:cNvPr id="17" name="Picture 16" descr="Icon&#10;&#10;Description automatically generated">
            <a:extLst>
              <a:ext uri="{FF2B5EF4-FFF2-40B4-BE49-F238E27FC236}">
                <a16:creationId xmlns:a16="http://schemas.microsoft.com/office/drawing/2014/main" id="{76DE5D69-D907-4ED2-B4BE-C952F12E7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9115" y="2154418"/>
            <a:ext cx="763072" cy="777853"/>
          </a:xfrm>
          <a:prstGeom prst="rect">
            <a:avLst/>
          </a:prstGeom>
        </p:spPr>
      </p:pic>
      <p:pic>
        <p:nvPicPr>
          <p:cNvPr id="20" name="Picture 19" descr="Shape, icon&#10;&#10;Description automatically generated">
            <a:extLst>
              <a:ext uri="{FF2B5EF4-FFF2-40B4-BE49-F238E27FC236}">
                <a16:creationId xmlns:a16="http://schemas.microsoft.com/office/drawing/2014/main" id="{98BAA671-553A-422D-A15E-CC2B2AB26B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9115" y="4663445"/>
            <a:ext cx="763072" cy="777853"/>
          </a:xfrm>
          <a:prstGeom prst="rect">
            <a:avLst/>
          </a:prstGeom>
        </p:spPr>
      </p:pic>
      <p:grpSp>
        <p:nvGrpSpPr>
          <p:cNvPr id="16" name="Group 15">
            <a:extLst>
              <a:ext uri="{FF2B5EF4-FFF2-40B4-BE49-F238E27FC236}">
                <a16:creationId xmlns:a16="http://schemas.microsoft.com/office/drawing/2014/main" id="{55756D64-8945-424B-A5D3-B82788DC72FE}"/>
              </a:ext>
            </a:extLst>
          </p:cNvPr>
          <p:cNvGrpSpPr/>
          <p:nvPr/>
        </p:nvGrpSpPr>
        <p:grpSpPr>
          <a:xfrm>
            <a:off x="0" y="5725741"/>
            <a:ext cx="4251846" cy="1132259"/>
            <a:chOff x="-3942" y="5736777"/>
            <a:chExt cx="4251846" cy="1132259"/>
          </a:xfrm>
        </p:grpSpPr>
        <p:grpSp>
          <p:nvGrpSpPr>
            <p:cNvPr id="18" name="Group 17">
              <a:extLst>
                <a:ext uri="{FF2B5EF4-FFF2-40B4-BE49-F238E27FC236}">
                  <a16:creationId xmlns:a16="http://schemas.microsoft.com/office/drawing/2014/main" id="{0E9E80EB-77C9-4D1B-A316-B047FF6C7352}"/>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8853AC0F-A200-430E-90B7-5FF673F02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E8F839A8-CC36-4582-9883-258FDCE02D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B256F3CB-1B07-4105-A4B5-1FF31E8CB39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6495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71332" y="343096"/>
            <a:ext cx="2705374"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Aedes Mosquito: Evidence Is Important</a:t>
            </a:r>
          </a:p>
        </p:txBody>
      </p:sp>
      <p:grpSp>
        <p:nvGrpSpPr>
          <p:cNvPr id="2" name="Group 1">
            <a:extLst>
              <a:ext uri="{FF2B5EF4-FFF2-40B4-BE49-F238E27FC236}">
                <a16:creationId xmlns:a16="http://schemas.microsoft.com/office/drawing/2014/main" id="{0E3F4EBB-6848-433B-9068-D3EC9A1A8AD6}"/>
              </a:ext>
            </a:extLst>
          </p:cNvPr>
          <p:cNvGrpSpPr/>
          <p:nvPr/>
        </p:nvGrpSpPr>
        <p:grpSpPr>
          <a:xfrm>
            <a:off x="4212554" y="557896"/>
            <a:ext cx="7979446" cy="3696132"/>
            <a:chOff x="513332" y="709967"/>
            <a:chExt cx="10874138" cy="5036975"/>
          </a:xfrm>
        </p:grpSpPr>
        <p:sp>
          <p:nvSpPr>
            <p:cNvPr id="39" name="Google Shape;404;p25">
              <a:extLst>
                <a:ext uri="{FF2B5EF4-FFF2-40B4-BE49-F238E27FC236}">
                  <a16:creationId xmlns:a16="http://schemas.microsoft.com/office/drawing/2014/main" id="{04E2FADC-0EE3-4A6D-9B40-0D99A1481480}"/>
                </a:ext>
              </a:extLst>
            </p:cNvPr>
            <p:cNvSpPr/>
            <p:nvPr/>
          </p:nvSpPr>
          <p:spPr>
            <a:xfrm>
              <a:off x="900752" y="2601287"/>
              <a:ext cx="8142793" cy="31456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Covering Water Containers</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Larvicide As Part Of Government- Led Strategy</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Screening In Homes(window &amp; Door Screens)</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Clean-up Campaigns To Reduce Breeding Sites</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Repellents With DEET </a:t>
              </a:r>
              <a:r>
                <a:rPr lang="en-GB" sz="1200" dirty="0" err="1">
                  <a:solidFill>
                    <a:schemeClr val="dk1"/>
                  </a:solidFill>
                  <a:latin typeface="Arial"/>
                  <a:ea typeface="Arial"/>
                  <a:cs typeface="Arial"/>
                  <a:sym typeface="Arial"/>
                </a:rPr>
                <a:t>Picardin</a:t>
              </a:r>
              <a:r>
                <a:rPr lang="en-GB" sz="1200" dirty="0">
                  <a:solidFill>
                    <a:schemeClr val="dk1"/>
                  </a:solidFill>
                  <a:latin typeface="Arial"/>
                  <a:ea typeface="Arial"/>
                  <a:cs typeface="Arial"/>
                  <a:sym typeface="Arial"/>
                </a:rPr>
                <a:t> Or Lemon &amp; Eucalyptus Oil</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Bed Nets</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Mosquito Coils</a:t>
              </a:r>
              <a:endParaRPr sz="1200" dirty="0"/>
            </a:p>
            <a:p>
              <a:pPr marL="0" marR="0" lvl="0" indent="0" algn="l" rtl="0">
                <a:lnSpc>
                  <a:spcPct val="150000"/>
                </a:lnSpc>
                <a:spcBef>
                  <a:spcPts val="0"/>
                </a:spcBef>
                <a:spcAft>
                  <a:spcPts val="0"/>
                </a:spcAft>
                <a:buNone/>
              </a:pPr>
              <a:r>
                <a:rPr lang="en-GB" sz="1200" dirty="0">
                  <a:solidFill>
                    <a:schemeClr val="dk1"/>
                  </a:solidFill>
                  <a:latin typeface="Arial"/>
                  <a:ea typeface="Arial"/>
                  <a:cs typeface="Arial"/>
                  <a:sym typeface="Arial"/>
                </a:rPr>
                <a:t>Bug Sprays(knockdown Sprays Like BOP)</a:t>
              </a:r>
              <a:endParaRPr sz="1200" dirty="0">
                <a:solidFill>
                  <a:schemeClr val="dk1"/>
                </a:solidFill>
                <a:latin typeface="Arial"/>
                <a:ea typeface="Arial"/>
                <a:cs typeface="Arial"/>
                <a:sym typeface="Arial"/>
              </a:endParaRPr>
            </a:p>
          </p:txBody>
        </p:sp>
        <p:sp>
          <p:nvSpPr>
            <p:cNvPr id="40" name="Google Shape;405;p25">
              <a:extLst>
                <a:ext uri="{FF2B5EF4-FFF2-40B4-BE49-F238E27FC236}">
                  <a16:creationId xmlns:a16="http://schemas.microsoft.com/office/drawing/2014/main" id="{480CF285-F0E5-49FE-A1E6-F349C8644506}"/>
                </a:ext>
              </a:extLst>
            </p:cNvPr>
            <p:cNvSpPr/>
            <p:nvPr/>
          </p:nvSpPr>
          <p:spPr>
            <a:xfrm>
              <a:off x="1884606" y="709967"/>
              <a:ext cx="35194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chemeClr val="dk1"/>
                  </a:solidFill>
                  <a:latin typeface="Arial"/>
                  <a:ea typeface="Arial"/>
                  <a:cs typeface="Arial"/>
                  <a:sym typeface="Arial"/>
                </a:rPr>
                <a:t>Activity </a:t>
              </a:r>
              <a:endParaRPr dirty="0"/>
            </a:p>
          </p:txBody>
        </p:sp>
        <p:sp>
          <p:nvSpPr>
            <p:cNvPr id="41" name="Google Shape;406;p25">
              <a:extLst>
                <a:ext uri="{FF2B5EF4-FFF2-40B4-BE49-F238E27FC236}">
                  <a16:creationId xmlns:a16="http://schemas.microsoft.com/office/drawing/2014/main" id="{A56000B1-A55D-404C-A518-A1FC0F44F32E}"/>
                </a:ext>
              </a:extLst>
            </p:cNvPr>
            <p:cNvSpPr/>
            <p:nvPr/>
          </p:nvSpPr>
          <p:spPr>
            <a:xfrm>
              <a:off x="7362462" y="709967"/>
              <a:ext cx="35194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dk1"/>
                  </a:solidFill>
                  <a:latin typeface="Arial"/>
                  <a:ea typeface="Arial"/>
                  <a:cs typeface="Arial"/>
                  <a:sym typeface="Arial"/>
                </a:rPr>
                <a:t>Evidence</a:t>
              </a:r>
              <a:endParaRPr dirty="0"/>
            </a:p>
          </p:txBody>
        </p:sp>
        <p:sp>
          <p:nvSpPr>
            <p:cNvPr id="42" name="Google Shape;407;p25">
              <a:extLst>
                <a:ext uri="{FF2B5EF4-FFF2-40B4-BE49-F238E27FC236}">
                  <a16:creationId xmlns:a16="http://schemas.microsoft.com/office/drawing/2014/main" id="{6E37D266-52E7-4A0B-BD25-824732E50C50}"/>
                </a:ext>
              </a:extLst>
            </p:cNvPr>
            <p:cNvSpPr/>
            <p:nvPr/>
          </p:nvSpPr>
          <p:spPr>
            <a:xfrm>
              <a:off x="6536856" y="1947921"/>
              <a:ext cx="2061737" cy="13211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dirty="0">
                  <a:solidFill>
                    <a:schemeClr val="accent6"/>
                  </a:solidFill>
                  <a:latin typeface="Arial"/>
                  <a:ea typeface="Arial"/>
                  <a:cs typeface="Arial"/>
                  <a:sym typeface="Arial"/>
                </a:rPr>
                <a:t>Reduces Mosquitos</a:t>
              </a:r>
              <a:endParaRPr sz="1200" dirty="0"/>
            </a:p>
            <a:p>
              <a:pPr marL="0" marR="0" lvl="0" indent="0" algn="ctr" rtl="0">
                <a:spcBef>
                  <a:spcPts val="0"/>
                </a:spcBef>
                <a:spcAft>
                  <a:spcPts val="0"/>
                </a:spcAft>
                <a:buNone/>
              </a:pPr>
              <a:r>
                <a:rPr lang="en-GB" sz="1200" dirty="0">
                  <a:solidFill>
                    <a:schemeClr val="accent6"/>
                  </a:solidFill>
                  <a:latin typeface="Arial"/>
                  <a:ea typeface="Arial"/>
                  <a:cs typeface="Arial"/>
                  <a:sym typeface="Arial"/>
                </a:rPr>
                <a:t>&amp; Diseases </a:t>
              </a:r>
              <a:endParaRPr sz="1200" dirty="0"/>
            </a:p>
            <a:p>
              <a:pPr marL="0" marR="0" lvl="0" indent="0" algn="l" rtl="0">
                <a:lnSpc>
                  <a:spcPct val="150000"/>
                </a:lnSpc>
                <a:spcBef>
                  <a:spcPts val="0"/>
                </a:spcBef>
                <a:spcAft>
                  <a:spcPts val="0"/>
                </a:spcAft>
                <a:buNone/>
              </a:pPr>
              <a:endParaRPr sz="1400" dirty="0">
                <a:solidFill>
                  <a:schemeClr val="dk1"/>
                </a:solidFill>
                <a:latin typeface="Arial"/>
                <a:ea typeface="Arial"/>
                <a:cs typeface="Arial"/>
                <a:sym typeface="Arial"/>
              </a:endParaRPr>
            </a:p>
          </p:txBody>
        </p:sp>
        <p:sp>
          <p:nvSpPr>
            <p:cNvPr id="43" name="Google Shape;408;p25">
              <a:extLst>
                <a:ext uri="{FF2B5EF4-FFF2-40B4-BE49-F238E27FC236}">
                  <a16:creationId xmlns:a16="http://schemas.microsoft.com/office/drawing/2014/main" id="{84980CDE-B480-4CDF-869F-EB3B6225B492}"/>
                </a:ext>
              </a:extLst>
            </p:cNvPr>
            <p:cNvSpPr/>
            <p:nvPr/>
          </p:nvSpPr>
          <p:spPr>
            <a:xfrm>
              <a:off x="7514896" y="2830429"/>
              <a:ext cx="157320" cy="15732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09;p25">
              <a:extLst>
                <a:ext uri="{FF2B5EF4-FFF2-40B4-BE49-F238E27FC236}">
                  <a16:creationId xmlns:a16="http://schemas.microsoft.com/office/drawing/2014/main" id="{884C81C8-A6CD-4D04-8FA4-99ABEAB1B1C9}"/>
                </a:ext>
              </a:extLst>
            </p:cNvPr>
            <p:cNvSpPr/>
            <p:nvPr/>
          </p:nvSpPr>
          <p:spPr>
            <a:xfrm>
              <a:off x="8555822" y="1947921"/>
              <a:ext cx="1193949" cy="10694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dirty="0">
                  <a:solidFill>
                    <a:schemeClr val="accent4"/>
                  </a:solidFill>
                  <a:latin typeface="Arial"/>
                  <a:ea typeface="Arial"/>
                  <a:cs typeface="Arial"/>
                  <a:sym typeface="Arial"/>
                </a:rPr>
                <a:t>Reduces </a:t>
              </a:r>
              <a:endParaRPr sz="1200" dirty="0"/>
            </a:p>
            <a:p>
              <a:pPr marL="0" marR="0" lvl="0" indent="0" algn="ctr" rtl="0">
                <a:spcBef>
                  <a:spcPts val="0"/>
                </a:spcBef>
                <a:spcAft>
                  <a:spcPts val="0"/>
                </a:spcAft>
                <a:buNone/>
              </a:pPr>
              <a:r>
                <a:rPr lang="en-GB" sz="1200" dirty="0">
                  <a:solidFill>
                    <a:schemeClr val="accent4"/>
                  </a:solidFill>
                  <a:latin typeface="Arial"/>
                  <a:ea typeface="Arial"/>
                  <a:cs typeface="Arial"/>
                  <a:sym typeface="Arial"/>
                </a:rPr>
                <a:t>Mosquitos</a:t>
              </a:r>
              <a:endParaRPr sz="1200" dirty="0"/>
            </a:p>
            <a:p>
              <a:pPr marL="0" marR="0" lvl="0" indent="0" algn="ctr" rtl="0">
                <a:lnSpc>
                  <a:spcPct val="150000"/>
                </a:lnSpc>
                <a:spcBef>
                  <a:spcPts val="0"/>
                </a:spcBef>
                <a:spcAft>
                  <a:spcPts val="0"/>
                </a:spcAft>
                <a:buNone/>
              </a:pPr>
              <a:endParaRPr sz="1400" dirty="0">
                <a:solidFill>
                  <a:schemeClr val="dk1"/>
                </a:solidFill>
                <a:latin typeface="Arial"/>
                <a:ea typeface="Arial"/>
                <a:cs typeface="Arial"/>
                <a:sym typeface="Arial"/>
              </a:endParaRPr>
            </a:p>
          </p:txBody>
        </p:sp>
        <p:sp>
          <p:nvSpPr>
            <p:cNvPr id="45" name="Google Shape;410;p25">
              <a:extLst>
                <a:ext uri="{FF2B5EF4-FFF2-40B4-BE49-F238E27FC236}">
                  <a16:creationId xmlns:a16="http://schemas.microsoft.com/office/drawing/2014/main" id="{759A810D-9AF6-4694-82ED-197D2F55FF47}"/>
                </a:ext>
              </a:extLst>
            </p:cNvPr>
            <p:cNvSpPr/>
            <p:nvPr/>
          </p:nvSpPr>
          <p:spPr>
            <a:xfrm>
              <a:off x="10037603" y="1947921"/>
              <a:ext cx="1186871" cy="10694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dirty="0">
                  <a:solidFill>
                    <a:srgbClr val="DB0000"/>
                  </a:solidFill>
                  <a:latin typeface="Arial"/>
                  <a:ea typeface="Arial"/>
                  <a:cs typeface="Arial"/>
                  <a:sym typeface="Arial"/>
                </a:rPr>
                <a:t>Limited or</a:t>
              </a:r>
              <a:endParaRPr sz="1200" dirty="0"/>
            </a:p>
            <a:p>
              <a:pPr marL="0" marR="0" lvl="0" indent="0" algn="ctr" rtl="0">
                <a:spcBef>
                  <a:spcPts val="0"/>
                </a:spcBef>
                <a:spcAft>
                  <a:spcPts val="0"/>
                </a:spcAft>
                <a:buNone/>
              </a:pPr>
              <a:r>
                <a:rPr lang="en-GB" sz="1200" dirty="0">
                  <a:solidFill>
                    <a:srgbClr val="DB0000"/>
                  </a:solidFill>
                  <a:latin typeface="Arial"/>
                  <a:ea typeface="Arial"/>
                  <a:cs typeface="Arial"/>
                  <a:sym typeface="Arial"/>
                </a:rPr>
                <a:t>No Effect</a:t>
              </a:r>
              <a:endParaRPr sz="1200" dirty="0"/>
            </a:p>
            <a:p>
              <a:pPr marL="0" marR="0" lvl="0" indent="0" algn="ctr" rtl="0">
                <a:lnSpc>
                  <a:spcPct val="150000"/>
                </a:lnSpc>
                <a:spcBef>
                  <a:spcPts val="0"/>
                </a:spcBef>
                <a:spcAft>
                  <a:spcPts val="0"/>
                </a:spcAft>
                <a:buNone/>
              </a:pPr>
              <a:endParaRPr sz="1400" dirty="0">
                <a:solidFill>
                  <a:schemeClr val="dk1"/>
                </a:solidFill>
                <a:latin typeface="Arial"/>
                <a:ea typeface="Arial"/>
                <a:cs typeface="Arial"/>
                <a:sym typeface="Arial"/>
              </a:endParaRPr>
            </a:p>
          </p:txBody>
        </p:sp>
        <p:sp>
          <p:nvSpPr>
            <p:cNvPr id="46" name="Google Shape;411;p25">
              <a:extLst>
                <a:ext uri="{FF2B5EF4-FFF2-40B4-BE49-F238E27FC236}">
                  <a16:creationId xmlns:a16="http://schemas.microsoft.com/office/drawing/2014/main" id="{58BC3C95-FE02-4459-AB03-7B8D54F4919C}"/>
                </a:ext>
              </a:extLst>
            </p:cNvPr>
            <p:cNvSpPr/>
            <p:nvPr/>
          </p:nvSpPr>
          <p:spPr>
            <a:xfrm>
              <a:off x="7514896" y="3191053"/>
              <a:ext cx="157320" cy="15732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12;p25">
              <a:extLst>
                <a:ext uri="{FF2B5EF4-FFF2-40B4-BE49-F238E27FC236}">
                  <a16:creationId xmlns:a16="http://schemas.microsoft.com/office/drawing/2014/main" id="{F11DF3F5-32AF-4EAF-8F7E-5F6D73942FBC}"/>
                </a:ext>
              </a:extLst>
            </p:cNvPr>
            <p:cNvSpPr/>
            <p:nvPr/>
          </p:nvSpPr>
          <p:spPr>
            <a:xfrm>
              <a:off x="7514896" y="3532640"/>
              <a:ext cx="157320" cy="15732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13;p25">
              <a:extLst>
                <a:ext uri="{FF2B5EF4-FFF2-40B4-BE49-F238E27FC236}">
                  <a16:creationId xmlns:a16="http://schemas.microsoft.com/office/drawing/2014/main" id="{93931ED9-D839-4A1F-8660-6EE6C6C8CFF4}"/>
                </a:ext>
              </a:extLst>
            </p:cNvPr>
            <p:cNvSpPr/>
            <p:nvPr/>
          </p:nvSpPr>
          <p:spPr>
            <a:xfrm>
              <a:off x="9043545" y="3893264"/>
              <a:ext cx="157320" cy="1573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14;p25">
              <a:extLst>
                <a:ext uri="{FF2B5EF4-FFF2-40B4-BE49-F238E27FC236}">
                  <a16:creationId xmlns:a16="http://schemas.microsoft.com/office/drawing/2014/main" id="{979E0E63-A1F7-4E82-9884-66025633C86E}"/>
                </a:ext>
              </a:extLst>
            </p:cNvPr>
            <p:cNvSpPr/>
            <p:nvPr/>
          </p:nvSpPr>
          <p:spPr>
            <a:xfrm>
              <a:off x="9043545" y="4253888"/>
              <a:ext cx="157320" cy="1573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415;p25">
              <a:extLst>
                <a:ext uri="{FF2B5EF4-FFF2-40B4-BE49-F238E27FC236}">
                  <a16:creationId xmlns:a16="http://schemas.microsoft.com/office/drawing/2014/main" id="{741DA033-62C0-48C1-9BCD-2A6844908DFA}"/>
                </a:ext>
              </a:extLst>
            </p:cNvPr>
            <p:cNvSpPr/>
            <p:nvPr/>
          </p:nvSpPr>
          <p:spPr>
            <a:xfrm>
              <a:off x="10440591" y="4612015"/>
              <a:ext cx="157320" cy="157320"/>
            </a:xfrm>
            <a:prstGeom prst="ellipse">
              <a:avLst/>
            </a:prstGeom>
            <a:solidFill>
              <a:srgbClr val="DB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416;p25">
              <a:extLst>
                <a:ext uri="{FF2B5EF4-FFF2-40B4-BE49-F238E27FC236}">
                  <a16:creationId xmlns:a16="http://schemas.microsoft.com/office/drawing/2014/main" id="{E222D602-1919-477D-8548-50518CE184F1}"/>
                </a:ext>
              </a:extLst>
            </p:cNvPr>
            <p:cNvSpPr/>
            <p:nvPr/>
          </p:nvSpPr>
          <p:spPr>
            <a:xfrm>
              <a:off x="10440591" y="4970142"/>
              <a:ext cx="157320" cy="157320"/>
            </a:xfrm>
            <a:prstGeom prst="ellipse">
              <a:avLst/>
            </a:prstGeom>
            <a:solidFill>
              <a:srgbClr val="DB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417;p25">
              <a:extLst>
                <a:ext uri="{FF2B5EF4-FFF2-40B4-BE49-F238E27FC236}">
                  <a16:creationId xmlns:a16="http://schemas.microsoft.com/office/drawing/2014/main" id="{BF5FF759-2D18-4B99-99C7-81E47446D270}"/>
                </a:ext>
              </a:extLst>
            </p:cNvPr>
            <p:cNvSpPr/>
            <p:nvPr/>
          </p:nvSpPr>
          <p:spPr>
            <a:xfrm>
              <a:off x="10440591" y="5314226"/>
              <a:ext cx="157320" cy="157320"/>
            </a:xfrm>
            <a:prstGeom prst="ellipse">
              <a:avLst/>
            </a:prstGeom>
            <a:solidFill>
              <a:srgbClr val="DB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3" name="Google Shape;418;p25">
              <a:extLst>
                <a:ext uri="{FF2B5EF4-FFF2-40B4-BE49-F238E27FC236}">
                  <a16:creationId xmlns:a16="http://schemas.microsoft.com/office/drawing/2014/main" id="{EACB85F7-3DB1-40C2-9A78-9D6E7F6E0818}"/>
                </a:ext>
              </a:extLst>
            </p:cNvPr>
            <p:cNvCxnSpPr/>
            <p:nvPr/>
          </p:nvCxnSpPr>
          <p:spPr>
            <a:xfrm>
              <a:off x="8492936" y="1947920"/>
              <a:ext cx="0" cy="3523626"/>
            </a:xfrm>
            <a:prstGeom prst="straightConnector1">
              <a:avLst/>
            </a:prstGeom>
            <a:noFill/>
            <a:ln w="12700" cap="flat" cmpd="sng">
              <a:solidFill>
                <a:schemeClr val="dk1"/>
              </a:solidFill>
              <a:prstDash val="solid"/>
              <a:miter lim="800000"/>
              <a:headEnd type="none" w="sm" len="sm"/>
              <a:tailEnd type="none" w="sm" len="sm"/>
            </a:ln>
          </p:spPr>
        </p:cxnSp>
        <p:cxnSp>
          <p:nvCxnSpPr>
            <p:cNvPr id="54" name="Google Shape;419;p25">
              <a:extLst>
                <a:ext uri="{FF2B5EF4-FFF2-40B4-BE49-F238E27FC236}">
                  <a16:creationId xmlns:a16="http://schemas.microsoft.com/office/drawing/2014/main" id="{C44EE0DE-560D-400A-A8CD-DCB3BD6E6F0A}"/>
                </a:ext>
              </a:extLst>
            </p:cNvPr>
            <p:cNvCxnSpPr/>
            <p:nvPr/>
          </p:nvCxnSpPr>
          <p:spPr>
            <a:xfrm>
              <a:off x="9853904" y="1947920"/>
              <a:ext cx="0" cy="3523626"/>
            </a:xfrm>
            <a:prstGeom prst="straightConnector1">
              <a:avLst/>
            </a:prstGeom>
            <a:noFill/>
            <a:ln w="12700" cap="flat" cmpd="sng">
              <a:solidFill>
                <a:schemeClr val="dk1"/>
              </a:solidFill>
              <a:prstDash val="solid"/>
              <a:miter lim="800000"/>
              <a:headEnd type="none" w="sm" len="sm"/>
              <a:tailEnd type="none" w="sm" len="sm"/>
            </a:ln>
          </p:spPr>
        </p:cxnSp>
        <p:cxnSp>
          <p:nvCxnSpPr>
            <p:cNvPr id="55" name="Google Shape;420;p25">
              <a:extLst>
                <a:ext uri="{FF2B5EF4-FFF2-40B4-BE49-F238E27FC236}">
                  <a16:creationId xmlns:a16="http://schemas.microsoft.com/office/drawing/2014/main" id="{06393131-40BF-4645-907E-251D3B4FDDD0}"/>
                </a:ext>
              </a:extLst>
            </p:cNvPr>
            <p:cNvCxnSpPr/>
            <p:nvPr/>
          </p:nvCxnSpPr>
          <p:spPr>
            <a:xfrm>
              <a:off x="513332" y="3083441"/>
              <a:ext cx="10874138" cy="0"/>
            </a:xfrm>
            <a:prstGeom prst="straightConnector1">
              <a:avLst/>
            </a:prstGeom>
            <a:noFill/>
            <a:ln w="9525" cap="flat" cmpd="sng">
              <a:solidFill>
                <a:schemeClr val="dk1"/>
              </a:solidFill>
              <a:prstDash val="solid"/>
              <a:miter lim="800000"/>
              <a:headEnd type="none" w="sm" len="sm"/>
              <a:tailEnd type="none" w="sm" len="sm"/>
            </a:ln>
          </p:spPr>
        </p:cxnSp>
        <p:cxnSp>
          <p:nvCxnSpPr>
            <p:cNvPr id="56" name="Google Shape;421;p25">
              <a:extLst>
                <a:ext uri="{FF2B5EF4-FFF2-40B4-BE49-F238E27FC236}">
                  <a16:creationId xmlns:a16="http://schemas.microsoft.com/office/drawing/2014/main" id="{B0C03EA3-BF0F-47EA-899E-39590474E9CC}"/>
                </a:ext>
              </a:extLst>
            </p:cNvPr>
            <p:cNvCxnSpPr/>
            <p:nvPr/>
          </p:nvCxnSpPr>
          <p:spPr>
            <a:xfrm>
              <a:off x="513332" y="3439632"/>
              <a:ext cx="10874138" cy="0"/>
            </a:xfrm>
            <a:prstGeom prst="straightConnector1">
              <a:avLst/>
            </a:prstGeom>
            <a:noFill/>
            <a:ln w="9525" cap="flat" cmpd="sng">
              <a:solidFill>
                <a:schemeClr val="dk1"/>
              </a:solidFill>
              <a:prstDash val="solid"/>
              <a:miter lim="800000"/>
              <a:headEnd type="none" w="sm" len="sm"/>
              <a:tailEnd type="none" w="sm" len="sm"/>
            </a:ln>
          </p:spPr>
        </p:cxnSp>
        <p:cxnSp>
          <p:nvCxnSpPr>
            <p:cNvPr id="57" name="Google Shape;422;p25">
              <a:extLst>
                <a:ext uri="{FF2B5EF4-FFF2-40B4-BE49-F238E27FC236}">
                  <a16:creationId xmlns:a16="http://schemas.microsoft.com/office/drawing/2014/main" id="{2EF1B10B-4D49-469C-970E-E3B1EAF767EC}"/>
                </a:ext>
              </a:extLst>
            </p:cNvPr>
            <p:cNvCxnSpPr/>
            <p:nvPr/>
          </p:nvCxnSpPr>
          <p:spPr>
            <a:xfrm>
              <a:off x="513332" y="3811772"/>
              <a:ext cx="10874138" cy="0"/>
            </a:xfrm>
            <a:prstGeom prst="straightConnector1">
              <a:avLst/>
            </a:prstGeom>
            <a:noFill/>
            <a:ln w="9525" cap="flat" cmpd="sng">
              <a:solidFill>
                <a:schemeClr val="dk1"/>
              </a:solidFill>
              <a:prstDash val="solid"/>
              <a:miter lim="800000"/>
              <a:headEnd type="none" w="sm" len="sm"/>
              <a:tailEnd type="none" w="sm" len="sm"/>
            </a:ln>
          </p:spPr>
        </p:cxnSp>
        <p:cxnSp>
          <p:nvCxnSpPr>
            <p:cNvPr id="58" name="Google Shape;423;p25">
              <a:extLst>
                <a:ext uri="{FF2B5EF4-FFF2-40B4-BE49-F238E27FC236}">
                  <a16:creationId xmlns:a16="http://schemas.microsoft.com/office/drawing/2014/main" id="{69E0ED71-0852-46A9-A2BE-9FF7E41D39BA}"/>
                </a:ext>
              </a:extLst>
            </p:cNvPr>
            <p:cNvCxnSpPr/>
            <p:nvPr/>
          </p:nvCxnSpPr>
          <p:spPr>
            <a:xfrm>
              <a:off x="513332" y="4162647"/>
              <a:ext cx="10874138" cy="0"/>
            </a:xfrm>
            <a:prstGeom prst="straightConnector1">
              <a:avLst/>
            </a:prstGeom>
            <a:noFill/>
            <a:ln w="9525" cap="flat" cmpd="sng">
              <a:solidFill>
                <a:schemeClr val="dk1"/>
              </a:solidFill>
              <a:prstDash val="solid"/>
              <a:miter lim="800000"/>
              <a:headEnd type="none" w="sm" len="sm"/>
              <a:tailEnd type="none" w="sm" len="sm"/>
            </a:ln>
          </p:spPr>
        </p:cxnSp>
        <p:cxnSp>
          <p:nvCxnSpPr>
            <p:cNvPr id="59" name="Google Shape;424;p25">
              <a:extLst>
                <a:ext uri="{FF2B5EF4-FFF2-40B4-BE49-F238E27FC236}">
                  <a16:creationId xmlns:a16="http://schemas.microsoft.com/office/drawing/2014/main" id="{C0AAAC07-D06A-47DC-B7FF-2EC098E14172}"/>
                </a:ext>
              </a:extLst>
            </p:cNvPr>
            <p:cNvCxnSpPr/>
            <p:nvPr/>
          </p:nvCxnSpPr>
          <p:spPr>
            <a:xfrm>
              <a:off x="513332" y="4532269"/>
              <a:ext cx="10874138" cy="0"/>
            </a:xfrm>
            <a:prstGeom prst="straightConnector1">
              <a:avLst/>
            </a:prstGeom>
            <a:noFill/>
            <a:ln w="9525" cap="flat" cmpd="sng">
              <a:solidFill>
                <a:schemeClr val="dk1"/>
              </a:solidFill>
              <a:prstDash val="solid"/>
              <a:miter lim="800000"/>
              <a:headEnd type="none" w="sm" len="sm"/>
              <a:tailEnd type="none" w="sm" len="sm"/>
            </a:ln>
          </p:spPr>
        </p:cxnSp>
        <p:cxnSp>
          <p:nvCxnSpPr>
            <p:cNvPr id="60" name="Google Shape;425;p25">
              <a:extLst>
                <a:ext uri="{FF2B5EF4-FFF2-40B4-BE49-F238E27FC236}">
                  <a16:creationId xmlns:a16="http://schemas.microsoft.com/office/drawing/2014/main" id="{11AC1AC3-BFFB-46FC-8AE7-D525781B0147}"/>
                </a:ext>
              </a:extLst>
            </p:cNvPr>
            <p:cNvCxnSpPr/>
            <p:nvPr/>
          </p:nvCxnSpPr>
          <p:spPr>
            <a:xfrm>
              <a:off x="513332" y="4877247"/>
              <a:ext cx="10874138" cy="0"/>
            </a:xfrm>
            <a:prstGeom prst="straightConnector1">
              <a:avLst/>
            </a:prstGeom>
            <a:noFill/>
            <a:ln w="9525" cap="flat" cmpd="sng">
              <a:solidFill>
                <a:schemeClr val="dk1"/>
              </a:solidFill>
              <a:prstDash val="solid"/>
              <a:miter lim="800000"/>
              <a:headEnd type="none" w="sm" len="sm"/>
              <a:tailEnd type="none" w="sm" len="sm"/>
            </a:ln>
          </p:spPr>
        </p:cxnSp>
        <p:cxnSp>
          <p:nvCxnSpPr>
            <p:cNvPr id="61" name="Google Shape;426;p25">
              <a:extLst>
                <a:ext uri="{FF2B5EF4-FFF2-40B4-BE49-F238E27FC236}">
                  <a16:creationId xmlns:a16="http://schemas.microsoft.com/office/drawing/2014/main" id="{EE45E94B-C765-462D-8059-4CE27DBAD04A}"/>
                </a:ext>
              </a:extLst>
            </p:cNvPr>
            <p:cNvCxnSpPr/>
            <p:nvPr/>
          </p:nvCxnSpPr>
          <p:spPr>
            <a:xfrm>
              <a:off x="513332" y="5226067"/>
              <a:ext cx="10874138" cy="0"/>
            </a:xfrm>
            <a:prstGeom prst="straightConnector1">
              <a:avLst/>
            </a:prstGeom>
            <a:noFill/>
            <a:ln w="9525" cap="flat" cmpd="sng">
              <a:solidFill>
                <a:schemeClr val="dk1"/>
              </a:solidFill>
              <a:prstDash val="solid"/>
              <a:miter lim="800000"/>
              <a:headEnd type="none" w="sm" len="sm"/>
              <a:tailEnd type="none" w="sm" len="sm"/>
            </a:ln>
          </p:spPr>
        </p:cxnSp>
      </p:grpSp>
      <p:grpSp>
        <p:nvGrpSpPr>
          <p:cNvPr id="31" name="Group 30">
            <a:extLst>
              <a:ext uri="{FF2B5EF4-FFF2-40B4-BE49-F238E27FC236}">
                <a16:creationId xmlns:a16="http://schemas.microsoft.com/office/drawing/2014/main" id="{E81D45F7-78EC-4D37-B1FD-DAA0D43926EB}"/>
              </a:ext>
            </a:extLst>
          </p:cNvPr>
          <p:cNvGrpSpPr/>
          <p:nvPr/>
        </p:nvGrpSpPr>
        <p:grpSpPr>
          <a:xfrm>
            <a:off x="0" y="5725741"/>
            <a:ext cx="4251846" cy="1132259"/>
            <a:chOff x="-3942" y="5736777"/>
            <a:chExt cx="4251846" cy="1132259"/>
          </a:xfrm>
        </p:grpSpPr>
        <p:grpSp>
          <p:nvGrpSpPr>
            <p:cNvPr id="32" name="Group 31">
              <a:extLst>
                <a:ext uri="{FF2B5EF4-FFF2-40B4-BE49-F238E27FC236}">
                  <a16:creationId xmlns:a16="http://schemas.microsoft.com/office/drawing/2014/main" id="{DF1B0955-4194-49DA-A9C2-39BDE6B299DA}"/>
                </a:ext>
              </a:extLst>
            </p:cNvPr>
            <p:cNvGrpSpPr/>
            <p:nvPr/>
          </p:nvGrpSpPr>
          <p:grpSpPr>
            <a:xfrm>
              <a:off x="-3942" y="5736777"/>
              <a:ext cx="4251846" cy="1132259"/>
              <a:chOff x="-3942" y="5736777"/>
              <a:chExt cx="4251846" cy="1132259"/>
            </a:xfrm>
          </p:grpSpPr>
          <p:pic>
            <p:nvPicPr>
              <p:cNvPr id="34" name="Picture 33" descr="Logo&#10;&#10;Description automatically generated">
                <a:extLst>
                  <a:ext uri="{FF2B5EF4-FFF2-40B4-BE49-F238E27FC236}">
                    <a16:creationId xmlns:a16="http://schemas.microsoft.com/office/drawing/2014/main" id="{903C84DC-0349-428D-9520-8F27744E7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5" name="Picture 34" descr="Logo&#10;&#10;Description automatically generated">
                <a:extLst>
                  <a:ext uri="{FF2B5EF4-FFF2-40B4-BE49-F238E27FC236}">
                    <a16:creationId xmlns:a16="http://schemas.microsoft.com/office/drawing/2014/main" id="{10E89E0F-D1AE-4C1B-9A1B-3F2EE28C7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33" name="Straight Connector 32">
              <a:extLst>
                <a:ext uri="{FF2B5EF4-FFF2-40B4-BE49-F238E27FC236}">
                  <a16:creationId xmlns:a16="http://schemas.microsoft.com/office/drawing/2014/main" id="{E1388871-9154-40AE-A29F-99F7D8E5016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03260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13911" y="343096"/>
            <a:ext cx="2388457"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Personal Hygiene Measures</a:t>
            </a:r>
          </a:p>
        </p:txBody>
      </p:sp>
      <p:sp>
        <p:nvSpPr>
          <p:cNvPr id="31" name="Google Shape;249;p12">
            <a:extLst>
              <a:ext uri="{FF2B5EF4-FFF2-40B4-BE49-F238E27FC236}">
                <a16:creationId xmlns:a16="http://schemas.microsoft.com/office/drawing/2014/main" id="{FA8885C3-26D2-4ECA-9DDB-C27584FADBE9}"/>
              </a:ext>
            </a:extLst>
          </p:cNvPr>
          <p:cNvSpPr/>
          <p:nvPr/>
        </p:nvSpPr>
        <p:spPr>
          <a:xfrm>
            <a:off x="5825098" y="812167"/>
            <a:ext cx="574958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E42D38"/>
              </a:buClr>
            </a:pPr>
            <a:r>
              <a:rPr lang="en-US" sz="2000" dirty="0">
                <a:latin typeface="Arial"/>
                <a:ea typeface="Arial"/>
                <a:cs typeface="Arial"/>
                <a:sym typeface="Arial"/>
              </a:rPr>
              <a:t>Wash your hands thoroughly and regularly using soap and water or an alcohol base sanitizer</a:t>
            </a:r>
          </a:p>
        </p:txBody>
      </p:sp>
      <p:sp>
        <p:nvSpPr>
          <p:cNvPr id="32" name="Google Shape;249;p12">
            <a:extLst>
              <a:ext uri="{FF2B5EF4-FFF2-40B4-BE49-F238E27FC236}">
                <a16:creationId xmlns:a16="http://schemas.microsoft.com/office/drawing/2014/main" id="{5C1DB39A-1A36-4029-9E0F-BF19C23C38E3}"/>
              </a:ext>
            </a:extLst>
          </p:cNvPr>
          <p:cNvSpPr/>
          <p:nvPr/>
        </p:nvSpPr>
        <p:spPr>
          <a:xfrm>
            <a:off x="5825098" y="2719853"/>
            <a:ext cx="574958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E42D38"/>
              </a:buClr>
            </a:pPr>
            <a:r>
              <a:rPr lang="en-US" sz="2000" dirty="0">
                <a:latin typeface="Arial"/>
                <a:ea typeface="Arial"/>
                <a:cs typeface="Arial"/>
                <a:sym typeface="Arial"/>
              </a:rPr>
              <a:t>Cover your mouth with a tissue when you sneeze or cough</a:t>
            </a:r>
          </a:p>
        </p:txBody>
      </p:sp>
      <p:sp>
        <p:nvSpPr>
          <p:cNvPr id="33" name="Google Shape;249;p12">
            <a:extLst>
              <a:ext uri="{FF2B5EF4-FFF2-40B4-BE49-F238E27FC236}">
                <a16:creationId xmlns:a16="http://schemas.microsoft.com/office/drawing/2014/main" id="{5C8CC615-5733-4117-9EAC-C76F4D00E479}"/>
              </a:ext>
            </a:extLst>
          </p:cNvPr>
          <p:cNvSpPr/>
          <p:nvPr/>
        </p:nvSpPr>
        <p:spPr>
          <a:xfrm>
            <a:off x="5825098" y="4627539"/>
            <a:ext cx="5749586"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E42D38"/>
              </a:buClr>
            </a:pPr>
            <a:r>
              <a:rPr lang="en-US" sz="2000" dirty="0">
                <a:latin typeface="Arial"/>
                <a:ea typeface="Arial"/>
                <a:cs typeface="Arial"/>
                <a:sym typeface="Arial"/>
              </a:rPr>
              <a:t>Proper daily dental hygiene</a:t>
            </a:r>
          </a:p>
        </p:txBody>
      </p:sp>
      <p:pic>
        <p:nvPicPr>
          <p:cNvPr id="3" name="Picture 2" descr="Icon&#10;&#10;Description automatically generated">
            <a:extLst>
              <a:ext uri="{FF2B5EF4-FFF2-40B4-BE49-F238E27FC236}">
                <a16:creationId xmlns:a16="http://schemas.microsoft.com/office/drawing/2014/main" id="{146D46B2-8A33-4D7B-91C0-4D910F1A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619" y="4185967"/>
            <a:ext cx="1258827" cy="1283211"/>
          </a:xfrm>
          <a:prstGeom prst="rect">
            <a:avLst/>
          </a:prstGeom>
        </p:spPr>
      </p:pic>
      <p:pic>
        <p:nvPicPr>
          <p:cNvPr id="5" name="Picture 4" descr="Icon&#10;&#10;Description automatically generated">
            <a:extLst>
              <a:ext uri="{FF2B5EF4-FFF2-40B4-BE49-F238E27FC236}">
                <a16:creationId xmlns:a16="http://schemas.microsoft.com/office/drawing/2014/main" id="{910DD62B-E013-42AC-B0ED-66A677CB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619" y="2229307"/>
            <a:ext cx="1258827" cy="1283211"/>
          </a:xfrm>
          <a:prstGeom prst="rect">
            <a:avLst/>
          </a:prstGeom>
        </p:spPr>
      </p:pic>
      <p:pic>
        <p:nvPicPr>
          <p:cNvPr id="7" name="Picture 6" descr="Icon&#10;&#10;Description automatically generated">
            <a:extLst>
              <a:ext uri="{FF2B5EF4-FFF2-40B4-BE49-F238E27FC236}">
                <a16:creationId xmlns:a16="http://schemas.microsoft.com/office/drawing/2014/main" id="{ABA8E2FA-EE7C-43AF-AA79-8BDC1E868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619" y="500436"/>
            <a:ext cx="1258827" cy="1283211"/>
          </a:xfrm>
          <a:prstGeom prst="rect">
            <a:avLst/>
          </a:prstGeom>
        </p:spPr>
      </p:pic>
      <p:grpSp>
        <p:nvGrpSpPr>
          <p:cNvPr id="14" name="Group 13">
            <a:extLst>
              <a:ext uri="{FF2B5EF4-FFF2-40B4-BE49-F238E27FC236}">
                <a16:creationId xmlns:a16="http://schemas.microsoft.com/office/drawing/2014/main" id="{982D94BB-EED9-4556-9029-584BDFD8C7FB}"/>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FDC96E6C-25A6-4A9E-8F64-822C7F33F0BA}"/>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5F6B9043-D289-473E-A816-F03EEEE888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86B183B0-F080-4191-888F-48103B4CE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4D6A9398-03AF-40A5-A2C1-81D21952C562}"/>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7613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8;p2" descr="A person in a blue shirt&#10;&#10;Description automatically generated">
            <a:extLst>
              <a:ext uri="{FF2B5EF4-FFF2-40B4-BE49-F238E27FC236}">
                <a16:creationId xmlns:a16="http://schemas.microsoft.com/office/drawing/2014/main" id="{AF5E65DF-F628-4D7F-A3ED-842159CC0551}"/>
              </a:ext>
            </a:extLst>
          </p:cNvPr>
          <p:cNvPicPr preferRelativeResize="0"/>
          <p:nvPr/>
        </p:nvPicPr>
        <p:blipFill rotWithShape="1">
          <a:blip r:embed="rId2">
            <a:alphaModFix/>
          </a:blip>
          <a:srcRect t="1" b="28734"/>
          <a:stretch/>
        </p:blipFill>
        <p:spPr>
          <a:xfrm>
            <a:off x="0" y="0"/>
            <a:ext cx="12192001" cy="5776496"/>
          </a:xfrm>
          <a:prstGeom prst="rect">
            <a:avLst/>
          </a:prstGeom>
          <a:noFill/>
          <a:ln>
            <a:noFill/>
          </a:ln>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03525" y="638259"/>
            <a:ext cx="370340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Health?</a:t>
            </a:r>
            <a:endParaRPr lang="en-US" sz="1800" b="1" dirty="0">
              <a:solidFill>
                <a:schemeClr val="lt1"/>
              </a:solidFill>
              <a:latin typeface="Arial"/>
              <a:ea typeface="Arial"/>
              <a:cs typeface="Arial"/>
              <a:sym typeface="Arial"/>
            </a:endParaRP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“Health is a state of complete physical, psychological, and social well-being and not simply the absence of disease or infirmity.”  </a:t>
            </a:r>
          </a:p>
          <a:p>
            <a:pPr>
              <a:spcBef>
                <a:spcPts val="0"/>
              </a:spcBef>
              <a:buClr>
                <a:schemeClr val="lt1"/>
              </a:buClr>
              <a:buSzPts val="4400"/>
            </a:pPr>
            <a:endParaRPr lang="en-US" sz="1800"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(World Health Organization, 1948)</a:t>
            </a:r>
          </a:p>
        </p:txBody>
      </p:sp>
      <p:grpSp>
        <p:nvGrpSpPr>
          <p:cNvPr id="8" name="Group 7">
            <a:extLst>
              <a:ext uri="{FF2B5EF4-FFF2-40B4-BE49-F238E27FC236}">
                <a16:creationId xmlns:a16="http://schemas.microsoft.com/office/drawing/2014/main" id="{E4C98BDD-13EC-43FB-BC44-557008DD8ED6}"/>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CFB87750-23D8-460B-A571-A336AC52B423}"/>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20B3FECE-1341-4BBB-8273-DEBA7D897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D28BDFA0-C4D7-4A60-A403-CD90C7411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2D0635BA-5FB9-49C0-93DD-8E3B395E2ED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6560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690444" y="343096"/>
            <a:ext cx="2797216"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ECV: Epidemic Control For Volunteers</a:t>
            </a:r>
          </a:p>
        </p:txBody>
      </p:sp>
      <p:sp>
        <p:nvSpPr>
          <p:cNvPr id="14" name="TextBox 13">
            <a:extLst>
              <a:ext uri="{FF2B5EF4-FFF2-40B4-BE49-F238E27FC236}">
                <a16:creationId xmlns:a16="http://schemas.microsoft.com/office/drawing/2014/main" id="{73C0BB42-2FC5-4ECE-A0EC-5F322B699281}"/>
              </a:ext>
            </a:extLst>
          </p:cNvPr>
          <p:cNvSpPr txBox="1"/>
          <p:nvPr/>
        </p:nvSpPr>
        <p:spPr>
          <a:xfrm>
            <a:off x="7971278" y="1315911"/>
            <a:ext cx="3530278" cy="3139321"/>
          </a:xfrm>
          <a:prstGeom prst="rect">
            <a:avLst/>
          </a:prstGeom>
          <a:noFill/>
        </p:spPr>
        <p:txBody>
          <a:bodyPr wrap="square">
            <a:spAutoFit/>
          </a:bodyPr>
          <a:lstStyle/>
          <a:p>
            <a:pPr marL="285750" marR="0" lvl="0" indent="-285750" algn="l" rtl="0">
              <a:lnSpc>
                <a:spcPct val="200000"/>
              </a:lnSpc>
              <a:spcBef>
                <a:spcPts val="0"/>
              </a:spcBef>
              <a:spcAft>
                <a:spcPts val="0"/>
              </a:spcAft>
              <a:buClr>
                <a:srgbClr val="DB0000"/>
              </a:buClr>
              <a:buSzPts val="3000"/>
              <a:buFont typeface="Wingdings" panose="05000000000000000000" pitchFamily="2" charset="2"/>
              <a:buChar char="ü"/>
            </a:pPr>
            <a:r>
              <a:rPr lang="en-US" sz="1800" dirty="0">
                <a:solidFill>
                  <a:schemeClr val="dk1"/>
                </a:solidFill>
                <a:latin typeface="Arial"/>
                <a:ea typeface="Arial"/>
                <a:cs typeface="Arial"/>
                <a:sym typeface="Arial"/>
              </a:rPr>
              <a:t>Training manual </a:t>
            </a:r>
          </a:p>
          <a:p>
            <a:pPr marL="285750" marR="0" lvl="0" indent="-285750" algn="l" rtl="0">
              <a:lnSpc>
                <a:spcPct val="200000"/>
              </a:lnSpc>
              <a:spcBef>
                <a:spcPts val="0"/>
              </a:spcBef>
              <a:spcAft>
                <a:spcPts val="0"/>
              </a:spcAft>
              <a:buClr>
                <a:srgbClr val="DB0000"/>
              </a:buClr>
              <a:buSzPts val="3000"/>
              <a:buFont typeface="Wingdings" panose="05000000000000000000" pitchFamily="2" charset="2"/>
              <a:buChar char="ü"/>
            </a:pPr>
            <a:r>
              <a:rPr lang="en-US" sz="1800" dirty="0">
                <a:solidFill>
                  <a:schemeClr val="dk1"/>
                </a:solidFill>
                <a:latin typeface="Arial"/>
                <a:ea typeface="Arial"/>
                <a:cs typeface="Arial"/>
                <a:sym typeface="Arial"/>
              </a:rPr>
              <a:t>Disease tools</a:t>
            </a:r>
          </a:p>
          <a:p>
            <a:pPr marL="285750" marR="0" lvl="0" indent="-285750" algn="l" rtl="0">
              <a:lnSpc>
                <a:spcPct val="200000"/>
              </a:lnSpc>
              <a:spcBef>
                <a:spcPts val="0"/>
              </a:spcBef>
              <a:spcAft>
                <a:spcPts val="0"/>
              </a:spcAft>
              <a:buClr>
                <a:srgbClr val="DB0000"/>
              </a:buClr>
              <a:buSzPts val="3000"/>
              <a:buFont typeface="Wingdings" panose="05000000000000000000" pitchFamily="2" charset="2"/>
              <a:buChar char="ü"/>
            </a:pPr>
            <a:r>
              <a:rPr lang="en-US" sz="1800" dirty="0">
                <a:solidFill>
                  <a:schemeClr val="dk1"/>
                </a:solidFill>
                <a:latin typeface="Arial"/>
                <a:ea typeface="Arial"/>
                <a:cs typeface="Arial"/>
                <a:sym typeface="Arial"/>
              </a:rPr>
              <a:t>Action tools</a:t>
            </a:r>
          </a:p>
          <a:p>
            <a:pPr marL="285750" marR="0" lvl="0" indent="-285750" algn="l" rtl="0">
              <a:lnSpc>
                <a:spcPct val="200000"/>
              </a:lnSpc>
              <a:spcBef>
                <a:spcPts val="0"/>
              </a:spcBef>
              <a:spcAft>
                <a:spcPts val="0"/>
              </a:spcAft>
              <a:buClr>
                <a:srgbClr val="DB0000"/>
              </a:buClr>
              <a:buSzPts val="3000"/>
              <a:buFont typeface="Wingdings" panose="05000000000000000000" pitchFamily="2" charset="2"/>
              <a:buChar char="ü"/>
            </a:pPr>
            <a:r>
              <a:rPr lang="en-US" sz="1800" dirty="0">
                <a:solidFill>
                  <a:schemeClr val="dk1"/>
                </a:solidFill>
                <a:latin typeface="Arial"/>
                <a:ea typeface="Arial"/>
                <a:cs typeface="Arial"/>
                <a:sym typeface="Arial"/>
              </a:rPr>
              <a:t>Community Message Tools</a:t>
            </a:r>
          </a:p>
          <a:p>
            <a:pPr marL="285750" marR="0" lvl="0" indent="-285750" algn="l" rtl="0">
              <a:spcBef>
                <a:spcPts val="0"/>
              </a:spcBef>
              <a:spcAft>
                <a:spcPts val="0"/>
              </a:spcAft>
              <a:buClr>
                <a:srgbClr val="DB0000"/>
              </a:buClr>
              <a:buSzPts val="3000"/>
              <a:buFont typeface="Arial"/>
              <a:buChar char="•"/>
            </a:pPr>
            <a:endParaRPr lang="en-US" sz="1800" dirty="0">
              <a:solidFill>
                <a:schemeClr val="dk1"/>
              </a:solidFill>
              <a:latin typeface="Arial"/>
              <a:ea typeface="Arial"/>
              <a:cs typeface="Arial"/>
              <a:sym typeface="Arial"/>
            </a:endParaRPr>
          </a:p>
          <a:p>
            <a:pPr marR="0" lvl="0" algn="l" rtl="0">
              <a:spcBef>
                <a:spcPts val="0"/>
              </a:spcBef>
              <a:spcAft>
                <a:spcPts val="0"/>
              </a:spcAft>
              <a:buClr>
                <a:srgbClr val="DB0000"/>
              </a:buClr>
              <a:buSzPts val="3000"/>
            </a:pPr>
            <a:r>
              <a:rPr lang="en-US" sz="1800" dirty="0">
                <a:solidFill>
                  <a:schemeClr val="dk1"/>
                </a:solidFill>
                <a:latin typeface="Arial"/>
                <a:ea typeface="Arial"/>
                <a:cs typeface="Arial"/>
                <a:sym typeface="Arial"/>
              </a:rPr>
              <a:t>Access the revised toolkit online at: http://ifrcgo.org/ecv-toolkit/ </a:t>
            </a:r>
          </a:p>
        </p:txBody>
      </p:sp>
      <p:pic>
        <p:nvPicPr>
          <p:cNvPr id="15" name="Google Shape;447;p27">
            <a:extLst>
              <a:ext uri="{FF2B5EF4-FFF2-40B4-BE49-F238E27FC236}">
                <a16:creationId xmlns:a16="http://schemas.microsoft.com/office/drawing/2014/main" id="{582DF63D-F2B0-457A-BDA6-47E81B169429}"/>
              </a:ext>
            </a:extLst>
          </p:cNvPr>
          <p:cNvPicPr preferRelativeResize="0"/>
          <p:nvPr/>
        </p:nvPicPr>
        <p:blipFill rotWithShape="1">
          <a:blip r:embed="rId2">
            <a:alphaModFix/>
          </a:blip>
          <a:srcRect/>
          <a:stretch/>
        </p:blipFill>
        <p:spPr>
          <a:xfrm>
            <a:off x="4660852" y="867838"/>
            <a:ext cx="2870296" cy="4035465"/>
          </a:xfrm>
          <a:prstGeom prst="rect">
            <a:avLst/>
          </a:prstGeom>
          <a:noFill/>
          <a:ln>
            <a:noFill/>
          </a:ln>
        </p:spPr>
      </p:pic>
      <p:grpSp>
        <p:nvGrpSpPr>
          <p:cNvPr id="9" name="Group 8">
            <a:extLst>
              <a:ext uri="{FF2B5EF4-FFF2-40B4-BE49-F238E27FC236}">
                <a16:creationId xmlns:a16="http://schemas.microsoft.com/office/drawing/2014/main" id="{278FEE6E-97DB-4F48-ABA7-F8F2E1FD4CFF}"/>
              </a:ext>
            </a:extLst>
          </p:cNvPr>
          <p:cNvGrpSpPr/>
          <p:nvPr/>
        </p:nvGrpSpPr>
        <p:grpSpPr>
          <a:xfrm>
            <a:off x="0" y="5725741"/>
            <a:ext cx="4251846" cy="1132259"/>
            <a:chOff x="-3942" y="5736777"/>
            <a:chExt cx="4251846" cy="1132259"/>
          </a:xfrm>
        </p:grpSpPr>
        <p:grpSp>
          <p:nvGrpSpPr>
            <p:cNvPr id="16" name="Group 15">
              <a:extLst>
                <a:ext uri="{FF2B5EF4-FFF2-40B4-BE49-F238E27FC236}">
                  <a16:creationId xmlns:a16="http://schemas.microsoft.com/office/drawing/2014/main" id="{178356B9-64BF-4C7C-A611-CA4AB934A780}"/>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3ABCE361-E7D0-498A-80F6-E05CF6FED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C58523A3-9B1E-41B6-B729-5D1510755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C7C43092-2A0E-4B88-AE87-DECE1DE061A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1088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403158" y="343096"/>
            <a:ext cx="3504134"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Disease, Actions &amp; </a:t>
            </a:r>
          </a:p>
          <a:p>
            <a:pPr marL="0" marR="0" lvl="0" indent="0" rtl="0">
              <a:spcBef>
                <a:spcPts val="0"/>
              </a:spcBef>
              <a:spcAft>
                <a:spcPts val="0"/>
              </a:spcAft>
              <a:buNone/>
            </a:pPr>
            <a:r>
              <a:rPr lang="en-US" sz="3600" b="1" dirty="0">
                <a:solidFill>
                  <a:schemeClr val="lt1"/>
                </a:solidFill>
                <a:latin typeface="Arial"/>
                <a:ea typeface="Arial"/>
                <a:cs typeface="Arial"/>
                <a:sym typeface="Arial"/>
              </a:rPr>
              <a:t>Community Message Tools</a:t>
            </a:r>
          </a:p>
        </p:txBody>
      </p:sp>
      <p:pic>
        <p:nvPicPr>
          <p:cNvPr id="9" name="Google Shape;456;p28">
            <a:extLst>
              <a:ext uri="{FF2B5EF4-FFF2-40B4-BE49-F238E27FC236}">
                <a16:creationId xmlns:a16="http://schemas.microsoft.com/office/drawing/2014/main" id="{DDEAD035-F8EC-43D7-9B23-707A96D390AF}"/>
              </a:ext>
            </a:extLst>
          </p:cNvPr>
          <p:cNvPicPr preferRelativeResize="0"/>
          <p:nvPr/>
        </p:nvPicPr>
        <p:blipFill rotWithShape="1">
          <a:blip r:embed="rId2">
            <a:alphaModFix/>
          </a:blip>
          <a:srcRect/>
          <a:stretch/>
        </p:blipFill>
        <p:spPr>
          <a:xfrm>
            <a:off x="4194578" y="1081504"/>
            <a:ext cx="2610076" cy="3713108"/>
          </a:xfrm>
          <a:prstGeom prst="rect">
            <a:avLst/>
          </a:prstGeom>
          <a:noFill/>
          <a:ln>
            <a:noFill/>
          </a:ln>
        </p:spPr>
      </p:pic>
      <p:pic>
        <p:nvPicPr>
          <p:cNvPr id="16" name="Google Shape;457;p28">
            <a:extLst>
              <a:ext uri="{FF2B5EF4-FFF2-40B4-BE49-F238E27FC236}">
                <a16:creationId xmlns:a16="http://schemas.microsoft.com/office/drawing/2014/main" id="{8B2CBD10-A4C0-4FB6-9C1F-576A7B461623}"/>
              </a:ext>
            </a:extLst>
          </p:cNvPr>
          <p:cNvPicPr preferRelativeResize="0"/>
          <p:nvPr/>
        </p:nvPicPr>
        <p:blipFill rotWithShape="1">
          <a:blip r:embed="rId3">
            <a:alphaModFix/>
          </a:blip>
          <a:srcRect/>
          <a:stretch/>
        </p:blipFill>
        <p:spPr>
          <a:xfrm>
            <a:off x="6853146" y="1081504"/>
            <a:ext cx="2633037" cy="3713108"/>
          </a:xfrm>
          <a:prstGeom prst="rect">
            <a:avLst/>
          </a:prstGeom>
          <a:noFill/>
          <a:ln>
            <a:noFill/>
          </a:ln>
        </p:spPr>
      </p:pic>
      <p:pic>
        <p:nvPicPr>
          <p:cNvPr id="17" name="Google Shape;458;p28">
            <a:extLst>
              <a:ext uri="{FF2B5EF4-FFF2-40B4-BE49-F238E27FC236}">
                <a16:creationId xmlns:a16="http://schemas.microsoft.com/office/drawing/2014/main" id="{A650CAD6-31F8-455E-B174-457326F218A7}"/>
              </a:ext>
            </a:extLst>
          </p:cNvPr>
          <p:cNvPicPr preferRelativeResize="0"/>
          <p:nvPr/>
        </p:nvPicPr>
        <p:blipFill rotWithShape="1">
          <a:blip r:embed="rId4">
            <a:alphaModFix/>
          </a:blip>
          <a:srcRect/>
          <a:stretch/>
        </p:blipFill>
        <p:spPr>
          <a:xfrm>
            <a:off x="9539297" y="1337381"/>
            <a:ext cx="2604211" cy="3201355"/>
          </a:xfrm>
          <a:prstGeom prst="rect">
            <a:avLst/>
          </a:prstGeom>
          <a:noFill/>
          <a:ln>
            <a:noFill/>
          </a:ln>
        </p:spPr>
      </p:pic>
      <p:grpSp>
        <p:nvGrpSpPr>
          <p:cNvPr id="14" name="Group 13">
            <a:extLst>
              <a:ext uri="{FF2B5EF4-FFF2-40B4-BE49-F238E27FC236}">
                <a16:creationId xmlns:a16="http://schemas.microsoft.com/office/drawing/2014/main" id="{B5028BE7-BB8B-468A-89E9-640563A2435B}"/>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57E1E8E2-4313-4BA9-8BF7-0255E4370C2D}"/>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841AC95C-CBB6-4233-B943-2B4187318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3B5AF695-97DC-4E3C-8288-6A075401F3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4333AEDF-19B2-4244-B072-0252FAD1A7C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35288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403158" y="343096"/>
            <a:ext cx="3504134"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Community Based Health And First Aid       (</a:t>
            </a:r>
            <a:r>
              <a:rPr lang="en-US" sz="3600" b="1" dirty="0" err="1">
                <a:solidFill>
                  <a:schemeClr val="lt1"/>
                </a:solidFill>
                <a:latin typeface="Arial"/>
                <a:ea typeface="Arial"/>
                <a:cs typeface="Arial"/>
                <a:sym typeface="Arial"/>
              </a:rPr>
              <a:t>eCBHFA</a:t>
            </a:r>
            <a:r>
              <a:rPr lang="en-US" sz="3600" b="1" dirty="0">
                <a:solidFill>
                  <a:schemeClr val="lt1"/>
                </a:solidFill>
                <a:latin typeface="Arial"/>
                <a:ea typeface="Arial"/>
                <a:cs typeface="Arial"/>
                <a:sym typeface="Arial"/>
              </a:rPr>
              <a:t>)</a:t>
            </a:r>
          </a:p>
        </p:txBody>
      </p:sp>
      <p:sp>
        <p:nvSpPr>
          <p:cNvPr id="14" name="TextBox 13">
            <a:extLst>
              <a:ext uri="{FF2B5EF4-FFF2-40B4-BE49-F238E27FC236}">
                <a16:creationId xmlns:a16="http://schemas.microsoft.com/office/drawing/2014/main" id="{B18FBFB3-9698-4C46-9928-50C87DA7A430}"/>
              </a:ext>
            </a:extLst>
          </p:cNvPr>
          <p:cNvSpPr txBox="1"/>
          <p:nvPr/>
        </p:nvSpPr>
        <p:spPr>
          <a:xfrm>
            <a:off x="4947495" y="802800"/>
            <a:ext cx="6099858" cy="2086725"/>
          </a:xfrm>
          <a:prstGeom prst="rect">
            <a:avLst/>
          </a:prstGeom>
          <a:noFill/>
        </p:spPr>
        <p:txBody>
          <a:bodyPr wrap="square">
            <a:spAutoFit/>
          </a:bodyPr>
          <a:lstStyle/>
          <a:p>
            <a:pPr marL="342900" marR="0" lvl="0" indent="-342900" algn="l" rtl="0">
              <a:lnSpc>
                <a:spcPct val="9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RCRC approach used to empower communities to </a:t>
            </a:r>
            <a:r>
              <a:rPr lang="en-US" sz="1800" b="1" dirty="0">
                <a:solidFill>
                  <a:srgbClr val="E42D38"/>
                </a:solidFill>
                <a:latin typeface="Arial"/>
                <a:ea typeface="Arial"/>
                <a:cs typeface="Arial"/>
                <a:sym typeface="Arial"/>
              </a:rPr>
              <a:t>identify and address their health issues </a:t>
            </a:r>
            <a:endParaRPr lang="en-US" b="1" dirty="0">
              <a:solidFill>
                <a:srgbClr val="E42D38"/>
              </a:solidFill>
            </a:endParaRPr>
          </a:p>
          <a:p>
            <a:pPr marL="342900" marR="0" lvl="0" indent="-152400" algn="l" rtl="0">
              <a:lnSpc>
                <a:spcPct val="90000"/>
              </a:lnSpc>
              <a:spcBef>
                <a:spcPts val="0"/>
              </a:spcBef>
              <a:spcAft>
                <a:spcPts val="0"/>
              </a:spcAft>
              <a:buClr>
                <a:srgbClr val="DB0000"/>
              </a:buClr>
              <a:buSzPts val="3000"/>
              <a:buFont typeface="Arial"/>
              <a:buNone/>
            </a:pPr>
            <a:endParaRPr lang="en-US" sz="1800" dirty="0">
              <a:solidFill>
                <a:schemeClr val="dk1"/>
              </a:solidFill>
              <a:latin typeface="Arial"/>
              <a:ea typeface="Arial"/>
              <a:cs typeface="Arial"/>
              <a:sym typeface="Arial"/>
            </a:endParaRPr>
          </a:p>
          <a:p>
            <a:pPr marL="342900" marR="0" lvl="0" indent="-342900" algn="l" rtl="0">
              <a:lnSpc>
                <a:spcPct val="9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Volunteers are trained in </a:t>
            </a:r>
            <a:r>
              <a:rPr lang="en-US" sz="1800" b="1" dirty="0">
                <a:solidFill>
                  <a:srgbClr val="E42D38"/>
                </a:solidFill>
                <a:latin typeface="Arial"/>
                <a:ea typeface="Arial"/>
                <a:cs typeface="Arial"/>
                <a:sym typeface="Arial"/>
              </a:rPr>
              <a:t>5 core modules </a:t>
            </a:r>
            <a:r>
              <a:rPr lang="en-US" sz="1800" dirty="0">
                <a:solidFill>
                  <a:schemeClr val="dk1"/>
                </a:solidFill>
                <a:latin typeface="Arial"/>
                <a:ea typeface="Arial"/>
                <a:cs typeface="Arial"/>
                <a:sym typeface="Arial"/>
              </a:rPr>
              <a:t>and develop community action plans with the community</a:t>
            </a:r>
            <a:endParaRPr lang="en-US" dirty="0"/>
          </a:p>
          <a:p>
            <a:pPr marL="342900" marR="0" lvl="0" indent="-152400" algn="l" rtl="0">
              <a:lnSpc>
                <a:spcPct val="90000"/>
              </a:lnSpc>
              <a:spcBef>
                <a:spcPts val="0"/>
              </a:spcBef>
              <a:spcAft>
                <a:spcPts val="0"/>
              </a:spcAft>
              <a:buClr>
                <a:srgbClr val="DB0000"/>
              </a:buClr>
              <a:buSzPts val="3000"/>
              <a:buFont typeface="Arial"/>
              <a:buNone/>
            </a:pPr>
            <a:endParaRPr lang="en-US" sz="1800" dirty="0">
              <a:solidFill>
                <a:schemeClr val="dk1"/>
              </a:solidFill>
              <a:latin typeface="Arial"/>
              <a:ea typeface="Arial"/>
              <a:cs typeface="Arial"/>
              <a:sym typeface="Arial"/>
            </a:endParaRPr>
          </a:p>
          <a:p>
            <a:pPr marL="342900" marR="0" lvl="0" indent="-342900" algn="l" rtl="0">
              <a:lnSpc>
                <a:spcPct val="9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Prevention modules are implemented based on </a:t>
            </a:r>
            <a:r>
              <a:rPr lang="en-US" sz="1800" b="1" dirty="0">
                <a:solidFill>
                  <a:srgbClr val="E42D38"/>
                </a:solidFill>
                <a:latin typeface="Arial"/>
                <a:ea typeface="Arial"/>
                <a:cs typeface="Arial"/>
                <a:sym typeface="Arial"/>
              </a:rPr>
              <a:t>community needs and action plans</a:t>
            </a:r>
            <a:endParaRPr lang="en-US" b="1" dirty="0">
              <a:solidFill>
                <a:srgbClr val="E42D38"/>
              </a:solidFill>
            </a:endParaRPr>
          </a:p>
        </p:txBody>
      </p:sp>
      <p:sp>
        <p:nvSpPr>
          <p:cNvPr id="18" name="TextBox 17">
            <a:extLst>
              <a:ext uri="{FF2B5EF4-FFF2-40B4-BE49-F238E27FC236}">
                <a16:creationId xmlns:a16="http://schemas.microsoft.com/office/drawing/2014/main" id="{D751E78A-5B70-40F0-81F2-8C8A2A48F3AF}"/>
              </a:ext>
            </a:extLst>
          </p:cNvPr>
          <p:cNvSpPr txBox="1"/>
          <p:nvPr/>
        </p:nvSpPr>
        <p:spPr>
          <a:xfrm>
            <a:off x="4947495" y="3572818"/>
            <a:ext cx="6099858" cy="1588127"/>
          </a:xfrm>
          <a:prstGeom prst="rect">
            <a:avLst/>
          </a:prstGeom>
          <a:noFill/>
        </p:spPr>
        <p:txBody>
          <a:bodyPr wrap="square">
            <a:spAutoFit/>
          </a:bodyPr>
          <a:lstStyle/>
          <a:p>
            <a:pPr marR="0" lvl="0" algn="l" rtl="0">
              <a:lnSpc>
                <a:spcPct val="90000"/>
              </a:lnSpc>
              <a:spcBef>
                <a:spcPts val="0"/>
              </a:spcBef>
              <a:spcAft>
                <a:spcPts val="0"/>
              </a:spcAft>
              <a:buClr>
                <a:srgbClr val="DB0000"/>
              </a:buClr>
              <a:buSzPts val="3000"/>
            </a:pPr>
            <a:r>
              <a:rPr lang="en-US" sz="1800" b="1" dirty="0">
                <a:solidFill>
                  <a:schemeClr val="dk1"/>
                </a:solidFill>
                <a:latin typeface="Arial"/>
                <a:ea typeface="Arial"/>
                <a:cs typeface="Arial"/>
                <a:sym typeface="Arial"/>
              </a:rPr>
              <a:t>Related </a:t>
            </a:r>
            <a:r>
              <a:rPr lang="en-US" sz="1800" b="1" dirty="0" err="1">
                <a:solidFill>
                  <a:schemeClr val="dk1"/>
                </a:solidFill>
                <a:latin typeface="Arial"/>
                <a:ea typeface="Arial"/>
                <a:cs typeface="Arial"/>
                <a:sym typeface="Arial"/>
              </a:rPr>
              <a:t>eCBHFA</a:t>
            </a:r>
            <a:r>
              <a:rPr lang="en-US" sz="1800" b="1" dirty="0">
                <a:solidFill>
                  <a:schemeClr val="dk1"/>
                </a:solidFill>
                <a:latin typeface="Arial"/>
                <a:ea typeface="Arial"/>
                <a:cs typeface="Arial"/>
                <a:sym typeface="Arial"/>
              </a:rPr>
              <a:t> prevention modules:</a:t>
            </a:r>
          </a:p>
          <a:p>
            <a:pPr marR="0" lvl="0" algn="l" rtl="0">
              <a:lnSpc>
                <a:spcPct val="90000"/>
              </a:lnSpc>
              <a:spcBef>
                <a:spcPts val="0"/>
              </a:spcBef>
              <a:spcAft>
                <a:spcPts val="0"/>
              </a:spcAft>
              <a:buClr>
                <a:srgbClr val="DB0000"/>
              </a:buClr>
              <a:buSzPts val="3000"/>
            </a:pPr>
            <a:r>
              <a:rPr lang="en-US" sz="1800" dirty="0">
                <a:solidFill>
                  <a:schemeClr val="dk1"/>
                </a:solidFill>
                <a:latin typeface="Arial"/>
                <a:ea typeface="Arial"/>
                <a:cs typeface="Arial"/>
                <a:sym typeface="Arial"/>
              </a:rPr>
              <a:t>http://ifrc-ecbhfa.org/guides-and-tools/</a:t>
            </a:r>
          </a:p>
          <a:p>
            <a:pPr marL="342900" marR="0" lvl="0" indent="-342900" algn="l" rtl="0">
              <a:lnSpc>
                <a:spcPct val="90000"/>
              </a:lnSpc>
              <a:spcBef>
                <a:spcPts val="0"/>
              </a:spcBef>
              <a:spcAft>
                <a:spcPts val="0"/>
              </a:spcAft>
              <a:buClr>
                <a:srgbClr val="DB0000"/>
              </a:buClr>
              <a:buSzPts val="3000"/>
              <a:buFont typeface="Arial"/>
              <a:buChar char="•"/>
            </a:pPr>
            <a:endParaRPr lang="en-US" sz="1800" dirty="0">
              <a:solidFill>
                <a:schemeClr val="dk1"/>
              </a:solidFill>
              <a:latin typeface="Arial"/>
              <a:ea typeface="Arial"/>
              <a:cs typeface="Arial"/>
              <a:sym typeface="Arial"/>
            </a:endParaRPr>
          </a:p>
          <a:p>
            <a:pPr marL="342900" marR="0" lvl="0" indent="-342900" algn="l" rtl="0">
              <a:lnSpc>
                <a:spcPct val="9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Health in Emergencies</a:t>
            </a:r>
          </a:p>
          <a:p>
            <a:pPr marL="342900" marR="0" lvl="0" indent="-342900" algn="l" rtl="0">
              <a:lnSpc>
                <a:spcPct val="90000"/>
              </a:lnSpc>
              <a:spcBef>
                <a:spcPts val="0"/>
              </a:spcBef>
              <a:spcAft>
                <a:spcPts val="0"/>
              </a:spcAft>
              <a:buClr>
                <a:srgbClr val="DB0000"/>
              </a:buClr>
              <a:buSzPts val="3000"/>
              <a:buFont typeface="Arial"/>
              <a:buChar char="•"/>
            </a:pPr>
            <a:endParaRPr lang="en-US" sz="1800" dirty="0">
              <a:solidFill>
                <a:schemeClr val="dk1"/>
              </a:solidFill>
              <a:latin typeface="Arial"/>
              <a:ea typeface="Arial"/>
              <a:cs typeface="Arial"/>
              <a:sym typeface="Arial"/>
            </a:endParaRPr>
          </a:p>
          <a:p>
            <a:pPr marL="342900" marR="0" lvl="0" indent="-342900" algn="l" rtl="0">
              <a:lnSpc>
                <a:spcPct val="9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Communicable Disease Prevention</a:t>
            </a:r>
          </a:p>
        </p:txBody>
      </p:sp>
      <p:grpSp>
        <p:nvGrpSpPr>
          <p:cNvPr id="9" name="Group 8">
            <a:extLst>
              <a:ext uri="{FF2B5EF4-FFF2-40B4-BE49-F238E27FC236}">
                <a16:creationId xmlns:a16="http://schemas.microsoft.com/office/drawing/2014/main" id="{24622140-699A-4EAD-8B0F-1B65B3AF51EB}"/>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88125D22-EF50-4A2D-AF84-45CE5B4E8FF1}"/>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CEDDD02F-9732-4461-81EC-48B538D1A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55F67EC2-1FFC-4F41-AF87-590ACE287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559007DA-C71C-4468-AE24-A95D775DE20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31179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403158" y="343096"/>
            <a:ext cx="3504134"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Life-Threating Conditions</a:t>
            </a:r>
          </a:p>
        </p:txBody>
      </p:sp>
      <p:sp>
        <p:nvSpPr>
          <p:cNvPr id="14" name="TextBox 13">
            <a:extLst>
              <a:ext uri="{FF2B5EF4-FFF2-40B4-BE49-F238E27FC236}">
                <a16:creationId xmlns:a16="http://schemas.microsoft.com/office/drawing/2014/main" id="{B18FBFB3-9698-4C46-9928-50C87DA7A430}"/>
              </a:ext>
            </a:extLst>
          </p:cNvPr>
          <p:cNvSpPr txBox="1"/>
          <p:nvPr/>
        </p:nvSpPr>
        <p:spPr>
          <a:xfrm>
            <a:off x="7106855" y="802800"/>
            <a:ext cx="3940497" cy="4182171"/>
          </a:xfrm>
          <a:prstGeom prst="rect">
            <a:avLst/>
          </a:prstGeom>
          <a:noFill/>
        </p:spPr>
        <p:txBody>
          <a:bodyPr wrap="square">
            <a:spAutoFit/>
          </a:bodyPr>
          <a:lstStyle/>
          <a:p>
            <a:pPr marR="0" lvl="0" algn="l" rtl="0">
              <a:lnSpc>
                <a:spcPct val="90000"/>
              </a:lnSpc>
              <a:spcBef>
                <a:spcPts val="0"/>
              </a:spcBef>
              <a:spcAft>
                <a:spcPts val="0"/>
              </a:spcAft>
              <a:buClr>
                <a:srgbClr val="DB0000"/>
              </a:buClr>
              <a:buSzPts val="3000"/>
            </a:pPr>
            <a:r>
              <a:rPr lang="en-US" sz="1800" b="1" dirty="0">
                <a:solidFill>
                  <a:srgbClr val="E42D38"/>
                </a:solidFill>
                <a:latin typeface="Arial"/>
                <a:ea typeface="Arial"/>
                <a:cs typeface="Arial"/>
                <a:sym typeface="Arial"/>
              </a:rPr>
              <a:t>The three main “Killers” in a medical emergency are:</a:t>
            </a:r>
          </a:p>
          <a:p>
            <a:pPr marL="342900" marR="0" lvl="0" indent="-342900" algn="l" rtl="0">
              <a:lnSpc>
                <a:spcPct val="90000"/>
              </a:lnSpc>
              <a:spcBef>
                <a:spcPts val="0"/>
              </a:spcBef>
              <a:spcAft>
                <a:spcPts val="0"/>
              </a:spcAft>
              <a:buClr>
                <a:srgbClr val="DB0000"/>
              </a:buClr>
              <a:buSzPts val="3000"/>
              <a:buFont typeface="Arial"/>
              <a:buChar char="•"/>
            </a:pPr>
            <a:endParaRPr lang="en-US" sz="1800" b="1" dirty="0">
              <a:solidFill>
                <a:srgbClr val="E42D38"/>
              </a:solidFill>
              <a:latin typeface="Arial"/>
              <a:ea typeface="Arial"/>
              <a:cs typeface="Arial"/>
              <a:sym typeface="Arial"/>
            </a:endParaRPr>
          </a:p>
          <a:p>
            <a:pPr marL="342900" marR="0" lvl="0" indent="-342900" algn="l" rtl="0">
              <a:lnSpc>
                <a:spcPct val="25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Airway Obstruction</a:t>
            </a:r>
          </a:p>
          <a:p>
            <a:pPr marL="342900" marR="0" lvl="0" indent="-342900" algn="l" rtl="0">
              <a:lnSpc>
                <a:spcPct val="250000"/>
              </a:lnSpc>
              <a:spcBef>
                <a:spcPts val="0"/>
              </a:spcBef>
              <a:spcAft>
                <a:spcPts val="0"/>
              </a:spcAft>
              <a:buClr>
                <a:srgbClr val="DB0000"/>
              </a:buClr>
              <a:buSzPts val="3000"/>
              <a:buFont typeface="Arial"/>
              <a:buChar char="•"/>
            </a:pPr>
            <a:endParaRPr lang="en-US" sz="1800" dirty="0">
              <a:solidFill>
                <a:schemeClr val="dk1"/>
              </a:solidFill>
              <a:latin typeface="Arial"/>
              <a:ea typeface="Arial"/>
              <a:cs typeface="Arial"/>
              <a:sym typeface="Arial"/>
            </a:endParaRPr>
          </a:p>
          <a:p>
            <a:pPr marL="342900" marR="0" lvl="0" indent="-342900" algn="l" rtl="0">
              <a:lnSpc>
                <a:spcPct val="25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Bleeding</a:t>
            </a:r>
          </a:p>
          <a:p>
            <a:pPr marL="342900" marR="0" lvl="0" indent="-342900" algn="l" rtl="0">
              <a:lnSpc>
                <a:spcPct val="250000"/>
              </a:lnSpc>
              <a:spcBef>
                <a:spcPts val="0"/>
              </a:spcBef>
              <a:spcAft>
                <a:spcPts val="0"/>
              </a:spcAft>
              <a:buClr>
                <a:srgbClr val="DB0000"/>
              </a:buClr>
              <a:buSzPts val="3000"/>
              <a:buFont typeface="Arial"/>
              <a:buChar char="•"/>
            </a:pPr>
            <a:endParaRPr lang="en-US" sz="1800" dirty="0">
              <a:solidFill>
                <a:schemeClr val="dk1"/>
              </a:solidFill>
              <a:latin typeface="Arial"/>
              <a:ea typeface="Arial"/>
              <a:cs typeface="Arial"/>
              <a:sym typeface="Arial"/>
            </a:endParaRPr>
          </a:p>
          <a:p>
            <a:pPr marL="342900" marR="0" lvl="0" indent="-342900" algn="l" rtl="0">
              <a:lnSpc>
                <a:spcPct val="250000"/>
              </a:lnSpc>
              <a:spcBef>
                <a:spcPts val="0"/>
              </a:spcBef>
              <a:spcAft>
                <a:spcPts val="0"/>
              </a:spcAft>
              <a:buClr>
                <a:srgbClr val="DB0000"/>
              </a:buClr>
              <a:buSzPts val="3000"/>
              <a:buFont typeface="Arial"/>
              <a:buChar char="•"/>
            </a:pPr>
            <a:r>
              <a:rPr lang="en-US" sz="1800" dirty="0">
                <a:solidFill>
                  <a:schemeClr val="dk1"/>
                </a:solidFill>
                <a:latin typeface="Arial"/>
                <a:ea typeface="Arial"/>
                <a:cs typeface="Arial"/>
                <a:sym typeface="Arial"/>
              </a:rPr>
              <a:t>Shock</a:t>
            </a:r>
          </a:p>
        </p:txBody>
      </p:sp>
      <p:pic>
        <p:nvPicPr>
          <p:cNvPr id="3" name="Picture 2" descr="Icon&#10;&#10;Description automatically generated">
            <a:extLst>
              <a:ext uri="{FF2B5EF4-FFF2-40B4-BE49-F238E27FC236}">
                <a16:creationId xmlns:a16="http://schemas.microsoft.com/office/drawing/2014/main" id="{922B7427-0CB7-45BD-8C52-006967F97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054" y="4159305"/>
            <a:ext cx="1258827" cy="1283211"/>
          </a:xfrm>
          <a:prstGeom prst="rect">
            <a:avLst/>
          </a:prstGeom>
        </p:spPr>
      </p:pic>
      <p:pic>
        <p:nvPicPr>
          <p:cNvPr id="5" name="Picture 4" descr="Icon&#10;&#10;Description automatically generated">
            <a:extLst>
              <a:ext uri="{FF2B5EF4-FFF2-40B4-BE49-F238E27FC236}">
                <a16:creationId xmlns:a16="http://schemas.microsoft.com/office/drawing/2014/main" id="{250DA91A-7F2F-4EF1-95CB-B97120DB3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054" y="1415483"/>
            <a:ext cx="1258827" cy="1283211"/>
          </a:xfrm>
          <a:prstGeom prst="rect">
            <a:avLst/>
          </a:prstGeom>
        </p:spPr>
      </p:pic>
      <p:pic>
        <p:nvPicPr>
          <p:cNvPr id="7" name="Picture 6" descr="Icon&#10;&#10;Description automatically generated">
            <a:extLst>
              <a:ext uri="{FF2B5EF4-FFF2-40B4-BE49-F238E27FC236}">
                <a16:creationId xmlns:a16="http://schemas.microsoft.com/office/drawing/2014/main" id="{9620CCE4-6F7E-4075-BAD1-8549D3D47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742" y="2787394"/>
            <a:ext cx="1258827" cy="1283211"/>
          </a:xfrm>
          <a:prstGeom prst="rect">
            <a:avLst/>
          </a:prstGeom>
        </p:spPr>
      </p:pic>
      <p:grpSp>
        <p:nvGrpSpPr>
          <p:cNvPr id="15" name="Group 14">
            <a:extLst>
              <a:ext uri="{FF2B5EF4-FFF2-40B4-BE49-F238E27FC236}">
                <a16:creationId xmlns:a16="http://schemas.microsoft.com/office/drawing/2014/main" id="{3DB4A902-8294-4FD8-9231-D619C47D7272}"/>
              </a:ext>
            </a:extLst>
          </p:cNvPr>
          <p:cNvGrpSpPr/>
          <p:nvPr/>
        </p:nvGrpSpPr>
        <p:grpSpPr>
          <a:xfrm>
            <a:off x="0" y="5725741"/>
            <a:ext cx="4251846" cy="1132259"/>
            <a:chOff x="-3942" y="5736777"/>
            <a:chExt cx="4251846" cy="1132259"/>
          </a:xfrm>
        </p:grpSpPr>
        <p:grpSp>
          <p:nvGrpSpPr>
            <p:cNvPr id="16" name="Group 15">
              <a:extLst>
                <a:ext uri="{FF2B5EF4-FFF2-40B4-BE49-F238E27FC236}">
                  <a16:creationId xmlns:a16="http://schemas.microsoft.com/office/drawing/2014/main" id="{737A6998-25C8-477F-BD1C-A010299D6D08}"/>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E8D986A9-E048-44CB-B04C-E805FD96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8BAAE5A6-58E5-4EB8-9B95-FD6FF2058A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6D57726E-244B-4867-A03A-EB648C4015C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06769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6;p10">
            <a:extLst>
              <a:ext uri="{FF2B5EF4-FFF2-40B4-BE49-F238E27FC236}">
                <a16:creationId xmlns:a16="http://schemas.microsoft.com/office/drawing/2014/main" id="{11AA0263-B0DA-4236-A18E-7D273DDA54B6}"/>
              </a:ext>
            </a:extLst>
          </p:cNvPr>
          <p:cNvSpPr/>
          <p:nvPr/>
        </p:nvSpPr>
        <p:spPr>
          <a:xfrm>
            <a:off x="0" y="1"/>
            <a:ext cx="4211052" cy="5852160"/>
          </a:xfrm>
          <a:prstGeom prst="rect">
            <a:avLst/>
          </a:prstGeom>
          <a:solidFill>
            <a:srgbClr val="DB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Google Shape;228;p10">
            <a:extLst>
              <a:ext uri="{FF2B5EF4-FFF2-40B4-BE49-F238E27FC236}">
                <a16:creationId xmlns:a16="http://schemas.microsoft.com/office/drawing/2014/main" id="{8E78E882-5695-45B4-9551-3A86DAA02880}"/>
              </a:ext>
            </a:extLst>
          </p:cNvPr>
          <p:cNvSpPr/>
          <p:nvPr/>
        </p:nvSpPr>
        <p:spPr>
          <a:xfrm>
            <a:off x="324572" y="2013758"/>
            <a:ext cx="3561908" cy="17542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a:ea typeface="Arial"/>
                <a:cs typeface="Arial"/>
                <a:sym typeface="Arial"/>
              </a:rPr>
              <a:t>Opening the Airways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FFFFFF"/>
              </a:solidFill>
              <a:effectLst/>
              <a:uLnTx/>
              <a:uFillTx/>
              <a:latin typeface="Arial"/>
              <a:cs typeface="Arial"/>
              <a:sym typeface="Arial"/>
            </a:endParaRPr>
          </a:p>
        </p:txBody>
      </p:sp>
      <p:graphicFrame>
        <p:nvGraphicFramePr>
          <p:cNvPr id="7" name="Table 6">
            <a:extLst>
              <a:ext uri="{FF2B5EF4-FFF2-40B4-BE49-F238E27FC236}">
                <a16:creationId xmlns:a16="http://schemas.microsoft.com/office/drawing/2014/main" id="{C68AA82E-AA27-4718-AE77-E9677ED450FC}"/>
              </a:ext>
            </a:extLst>
          </p:cNvPr>
          <p:cNvGraphicFramePr>
            <a:graphicFrameLocks noGrp="1"/>
          </p:cNvGraphicFramePr>
          <p:nvPr>
            <p:extLst>
              <p:ext uri="{D42A27DB-BD31-4B8C-83A1-F6EECF244321}">
                <p14:modId xmlns:p14="http://schemas.microsoft.com/office/powerpoint/2010/main" val="3197180604"/>
              </p:ext>
            </p:extLst>
          </p:nvPr>
        </p:nvGraphicFramePr>
        <p:xfrm>
          <a:off x="4535624" y="1176752"/>
          <a:ext cx="7331804" cy="4690868"/>
        </p:xfrm>
        <a:graphic>
          <a:graphicData uri="http://schemas.openxmlformats.org/drawingml/2006/table">
            <a:tbl>
              <a:tblPr>
                <a:tableStyleId>{5C22544A-7EE6-4342-B048-85BDC9FD1C3A}</a:tableStyleId>
              </a:tblPr>
              <a:tblGrid>
                <a:gridCol w="1232524">
                  <a:extLst>
                    <a:ext uri="{9D8B030D-6E8A-4147-A177-3AD203B41FA5}">
                      <a16:colId xmlns:a16="http://schemas.microsoft.com/office/drawing/2014/main" val="306247813"/>
                    </a:ext>
                  </a:extLst>
                </a:gridCol>
                <a:gridCol w="6099280">
                  <a:extLst>
                    <a:ext uri="{9D8B030D-6E8A-4147-A177-3AD203B41FA5}">
                      <a16:colId xmlns:a16="http://schemas.microsoft.com/office/drawing/2014/main" val="991331672"/>
                    </a:ext>
                  </a:extLst>
                </a:gridCol>
              </a:tblGrid>
              <a:tr h="669103">
                <a:tc>
                  <a:txBody>
                    <a:bodyPr/>
                    <a:lstStyle/>
                    <a:p>
                      <a:pPr marL="0" marR="0" algn="ctr">
                        <a:lnSpc>
                          <a:spcPct val="150000"/>
                        </a:lnSpc>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STEP</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lnSpc>
                          <a:spcPct val="150000"/>
                        </a:lnSpc>
                        <a:spcBef>
                          <a:spcPts val="0"/>
                        </a:spcBef>
                        <a:spcAft>
                          <a:spcPts val="0"/>
                        </a:spcAft>
                      </a:pPr>
                      <a:r>
                        <a:rPr lang="en-US" sz="2000" b="1" dirty="0">
                          <a:effectLst/>
                          <a:latin typeface="Arial" panose="020B0604020202020204" pitchFamily="34" charset="0"/>
                          <a:cs typeface="Arial" panose="020B0604020202020204" pitchFamily="34" charset="0"/>
                        </a:rPr>
                        <a:t>ACTION</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3785280914"/>
                  </a:ext>
                </a:extLst>
              </a:tr>
              <a:tr h="621473">
                <a:tc>
                  <a:txBody>
                    <a:bodyPr/>
                    <a:lstStyle/>
                    <a:p>
                      <a:pPr marL="0" marR="0" algn="ctr">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	1</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At an arm’s distance, shake the victim by touching the shoulder and shout, “Can you hear me?”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2762690057"/>
                  </a:ext>
                </a:extLst>
              </a:tr>
              <a:tr h="621473">
                <a:tc>
                  <a:txBody>
                    <a:bodyPr/>
                    <a:lstStyle/>
                    <a:p>
                      <a:pPr marL="0" marR="0" algn="ctr">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	2</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If the victim does not or cannot respond, place one hand on the forehead.</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3881241383"/>
                  </a:ext>
                </a:extLst>
              </a:tr>
              <a:tr h="898943">
                <a:tc>
                  <a:txBody>
                    <a:bodyPr/>
                    <a:lstStyle/>
                    <a:p>
                      <a:pPr marL="0" marR="0" algn="ctr">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	3</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Place two fingers of the other hand under the chin and tilt the jaw upward while tilting the head back slightly.</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681576783"/>
                  </a:ext>
                </a:extLst>
              </a:tr>
              <a:tr h="621473">
                <a:tc>
                  <a:txBody>
                    <a:bodyPr/>
                    <a:lstStyle/>
                    <a:p>
                      <a:pPr marL="0" marR="0" algn="ctr">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	4</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Look for chest rise.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2503896391"/>
                  </a:ext>
                </a:extLst>
              </a:tr>
              <a:tr h="621473">
                <a:tc>
                  <a:txBody>
                    <a:bodyPr/>
                    <a:lstStyle/>
                    <a:p>
                      <a:pPr marL="0" marR="0" algn="ctr">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	5</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Listen for air exchange.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4061789962"/>
                  </a:ext>
                </a:extLst>
              </a:tr>
              <a:tr h="621473">
                <a:tc>
                  <a:txBody>
                    <a:bodyPr/>
                    <a:lstStyle/>
                    <a:p>
                      <a:pPr marL="0" marR="0" algn="ctr">
                        <a:spcBef>
                          <a:spcPts val="0"/>
                        </a:spcBef>
                        <a:spcAft>
                          <a:spcPts val="0"/>
                        </a:spcAft>
                      </a:pPr>
                      <a:r>
                        <a:rPr lang="en-US" sz="2000" b="1" dirty="0">
                          <a:solidFill>
                            <a:schemeClr val="bg1"/>
                          </a:solidFill>
                          <a:effectLst/>
                          <a:latin typeface="Arial" panose="020B0604020202020204" pitchFamily="34" charset="0"/>
                          <a:cs typeface="Arial" panose="020B0604020202020204" pitchFamily="34" charset="0"/>
                        </a:rPr>
                        <a:t>	6</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solidFill>
                  </a:tcPr>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Feel for abdominal movement.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76200" marR="76200" marT="0" marB="0">
                    <a:solidFill>
                      <a:srgbClr val="DB0000">
                        <a:alpha val="29000"/>
                      </a:srgbClr>
                    </a:solidFill>
                  </a:tcPr>
                </a:tc>
                <a:extLst>
                  <a:ext uri="{0D108BD9-81ED-4DB2-BD59-A6C34878D82A}">
                    <a16:rowId xmlns:a16="http://schemas.microsoft.com/office/drawing/2014/main" val="3649672117"/>
                  </a:ext>
                </a:extLst>
              </a:tr>
            </a:tbl>
          </a:graphicData>
        </a:graphic>
      </p:graphicFrame>
      <p:sp>
        <p:nvSpPr>
          <p:cNvPr id="8" name="Rectangle 7">
            <a:extLst>
              <a:ext uri="{FF2B5EF4-FFF2-40B4-BE49-F238E27FC236}">
                <a16:creationId xmlns:a16="http://schemas.microsoft.com/office/drawing/2014/main" id="{6CAD9FED-741E-4033-B602-6149C7BE89D5}"/>
              </a:ext>
            </a:extLst>
          </p:cNvPr>
          <p:cNvSpPr/>
          <p:nvPr/>
        </p:nvSpPr>
        <p:spPr>
          <a:xfrm>
            <a:off x="4535625" y="78117"/>
            <a:ext cx="7331803" cy="954107"/>
          </a:xfrm>
          <a:prstGeom prst="rect">
            <a:avLst/>
          </a:prstGeom>
          <a:solidFill>
            <a:srgbClr val="DB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Head-Tilt/Chin-Lift Method For Opening An Airway</a:t>
            </a:r>
            <a:r>
              <a:rPr kumimoji="0" lang="en-US" sz="2800" b="0" i="0" u="none" strike="noStrike" kern="0" cap="none" spc="0" normalizeH="0" baseline="0" noProof="0" dirty="0">
                <a:ln>
                  <a:noFill/>
                </a:ln>
                <a:solidFill>
                  <a:srgbClr val="FFFFFF"/>
                </a:solidFill>
                <a:effectLst/>
                <a:uLnTx/>
                <a:uFillTx/>
                <a:latin typeface="Arial"/>
                <a:cs typeface="Arial"/>
                <a:sym typeface="Arial"/>
              </a:rPr>
              <a:t> </a:t>
            </a:r>
          </a:p>
        </p:txBody>
      </p:sp>
      <p:grpSp>
        <p:nvGrpSpPr>
          <p:cNvPr id="6" name="Group 5">
            <a:extLst>
              <a:ext uri="{FF2B5EF4-FFF2-40B4-BE49-F238E27FC236}">
                <a16:creationId xmlns:a16="http://schemas.microsoft.com/office/drawing/2014/main" id="{3E3DAF10-2591-4830-9E15-0E00491214CC}"/>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5C37B035-2C2B-41E6-A31B-1784DE79CE25}"/>
                </a:ext>
              </a:extLst>
            </p:cNvPr>
            <p:cNvGrpSpPr/>
            <p:nvPr/>
          </p:nvGrpSpPr>
          <p:grpSpPr>
            <a:xfrm>
              <a:off x="-3942" y="5736777"/>
              <a:ext cx="4251846" cy="1132259"/>
              <a:chOff x="-3942" y="5736777"/>
              <a:chExt cx="4251846" cy="1132259"/>
            </a:xfrm>
          </p:grpSpPr>
          <p:pic>
            <p:nvPicPr>
              <p:cNvPr id="11" name="Picture 10" descr="Logo&#10;&#10;Description automatically generated">
                <a:extLst>
                  <a:ext uri="{FF2B5EF4-FFF2-40B4-BE49-F238E27FC236}">
                    <a16:creationId xmlns:a16="http://schemas.microsoft.com/office/drawing/2014/main" id="{D47369D5-CC1E-4F27-ADDE-DCEB81A80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2" name="Picture 11" descr="Logo&#10;&#10;Description automatically generated">
                <a:extLst>
                  <a:ext uri="{FF2B5EF4-FFF2-40B4-BE49-F238E27FC236}">
                    <a16:creationId xmlns:a16="http://schemas.microsoft.com/office/drawing/2014/main" id="{939EC8EB-DB43-4782-B105-25A807EF5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0" name="Straight Connector 9">
              <a:extLst>
                <a:ext uri="{FF2B5EF4-FFF2-40B4-BE49-F238E27FC236}">
                  <a16:creationId xmlns:a16="http://schemas.microsoft.com/office/drawing/2014/main" id="{706A5FA6-D126-41B7-B0F5-533048521299}"/>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87404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B18FBFB3-9698-4C46-9928-50C87DA7A430}"/>
              </a:ext>
            </a:extLst>
          </p:cNvPr>
          <p:cNvSpPr txBox="1"/>
          <p:nvPr/>
        </p:nvSpPr>
        <p:spPr>
          <a:xfrm>
            <a:off x="4982063" y="1343613"/>
            <a:ext cx="7060556" cy="3083921"/>
          </a:xfrm>
          <a:prstGeom prst="rect">
            <a:avLst/>
          </a:prstGeom>
          <a:noFill/>
        </p:spPr>
        <p:txBody>
          <a:bodyPr wrap="square">
            <a:spAutoFit/>
          </a:bodyPr>
          <a:lstStyle/>
          <a:p>
            <a:pPr marR="0" lvl="0" algn="l" rtl="0">
              <a:lnSpc>
                <a:spcPct val="90000"/>
              </a:lnSpc>
              <a:spcBef>
                <a:spcPts val="0"/>
              </a:spcBef>
              <a:spcAft>
                <a:spcPts val="0"/>
              </a:spcAft>
              <a:buClr>
                <a:srgbClr val="DB0000"/>
              </a:buClr>
              <a:buSzPts val="3000"/>
            </a:pPr>
            <a:r>
              <a:rPr lang="en-US" sz="1800" b="1" dirty="0">
                <a:solidFill>
                  <a:srgbClr val="E42D38"/>
                </a:solidFill>
                <a:latin typeface="Arial"/>
                <a:ea typeface="Arial"/>
                <a:cs typeface="Arial"/>
                <a:sym typeface="Arial"/>
              </a:rPr>
              <a:t>The Are Three Main Types Of Bleeding:</a:t>
            </a:r>
          </a:p>
          <a:p>
            <a:pPr marR="0" lvl="0" algn="l" rtl="0">
              <a:lnSpc>
                <a:spcPct val="90000"/>
              </a:lnSpc>
              <a:spcBef>
                <a:spcPts val="0"/>
              </a:spcBef>
              <a:spcAft>
                <a:spcPts val="0"/>
              </a:spcAft>
              <a:buClr>
                <a:srgbClr val="DB0000"/>
              </a:buClr>
              <a:buSzPts val="3000"/>
            </a:pPr>
            <a:endParaRPr lang="en-US" sz="1800" dirty="0">
              <a:latin typeface="Arial"/>
              <a:ea typeface="Arial"/>
              <a:cs typeface="Arial"/>
              <a:sym typeface="Arial"/>
            </a:endParaRPr>
          </a:p>
          <a:p>
            <a:pPr marR="0" lvl="0" algn="l" rtl="0">
              <a:lnSpc>
                <a:spcPct val="90000"/>
              </a:lnSpc>
              <a:spcBef>
                <a:spcPts val="0"/>
              </a:spcBef>
              <a:spcAft>
                <a:spcPts val="0"/>
              </a:spcAft>
              <a:buClr>
                <a:srgbClr val="DB0000"/>
              </a:buClr>
              <a:buSzPts val="3000"/>
            </a:pPr>
            <a:r>
              <a:rPr lang="en-US" sz="1800" b="1" dirty="0">
                <a:solidFill>
                  <a:srgbClr val="E42D38"/>
                </a:solidFill>
                <a:latin typeface="Arial"/>
                <a:ea typeface="Arial"/>
                <a:cs typeface="Arial"/>
                <a:sym typeface="Arial"/>
              </a:rPr>
              <a:t>Arterial Bleeding:</a:t>
            </a:r>
          </a:p>
          <a:p>
            <a:pPr marR="0" lvl="0" algn="l" rtl="0">
              <a:lnSpc>
                <a:spcPct val="90000"/>
              </a:lnSpc>
              <a:spcBef>
                <a:spcPts val="0"/>
              </a:spcBef>
              <a:spcAft>
                <a:spcPts val="0"/>
              </a:spcAft>
              <a:buClr>
                <a:srgbClr val="DB0000"/>
              </a:buClr>
              <a:buSzPts val="3000"/>
            </a:pPr>
            <a:r>
              <a:rPr lang="en-US" sz="1800" dirty="0">
                <a:latin typeface="Arial"/>
                <a:ea typeface="Arial"/>
                <a:cs typeface="Arial"/>
                <a:sym typeface="Arial"/>
              </a:rPr>
              <a:t>Arteries transport blood under high pressure - spurting bleeding.</a:t>
            </a:r>
          </a:p>
          <a:p>
            <a:pPr marR="0" lvl="0" algn="l" rtl="0">
              <a:lnSpc>
                <a:spcPct val="90000"/>
              </a:lnSpc>
              <a:spcBef>
                <a:spcPts val="0"/>
              </a:spcBef>
              <a:spcAft>
                <a:spcPts val="0"/>
              </a:spcAft>
              <a:buClr>
                <a:srgbClr val="DB0000"/>
              </a:buClr>
              <a:buSzPts val="3000"/>
            </a:pPr>
            <a:endParaRPr lang="en-US" sz="1800" dirty="0">
              <a:latin typeface="Arial"/>
              <a:ea typeface="Arial"/>
              <a:cs typeface="Arial"/>
              <a:sym typeface="Arial"/>
            </a:endParaRPr>
          </a:p>
          <a:p>
            <a:pPr marR="0" lvl="0" algn="l" rtl="0">
              <a:lnSpc>
                <a:spcPct val="90000"/>
              </a:lnSpc>
              <a:spcBef>
                <a:spcPts val="0"/>
              </a:spcBef>
              <a:spcAft>
                <a:spcPts val="0"/>
              </a:spcAft>
              <a:buClr>
                <a:srgbClr val="DB0000"/>
              </a:buClr>
              <a:buSzPts val="3000"/>
            </a:pPr>
            <a:endParaRPr lang="en-US" sz="1800" dirty="0">
              <a:latin typeface="Arial"/>
              <a:ea typeface="Arial"/>
              <a:cs typeface="Arial"/>
              <a:sym typeface="Arial"/>
            </a:endParaRPr>
          </a:p>
          <a:p>
            <a:pPr marR="0" lvl="0" algn="l" rtl="0">
              <a:lnSpc>
                <a:spcPct val="90000"/>
              </a:lnSpc>
              <a:spcBef>
                <a:spcPts val="0"/>
              </a:spcBef>
              <a:spcAft>
                <a:spcPts val="0"/>
              </a:spcAft>
              <a:buClr>
                <a:srgbClr val="DB0000"/>
              </a:buClr>
              <a:buSzPts val="3000"/>
            </a:pPr>
            <a:r>
              <a:rPr lang="en-US" sz="1800" b="1" dirty="0">
                <a:solidFill>
                  <a:srgbClr val="E42D38"/>
                </a:solidFill>
                <a:latin typeface="Arial"/>
                <a:ea typeface="Arial"/>
                <a:cs typeface="Arial"/>
                <a:sym typeface="Arial"/>
              </a:rPr>
              <a:t>Venous Bleeding:</a:t>
            </a:r>
          </a:p>
          <a:p>
            <a:pPr marR="0" lvl="0" algn="l" rtl="0">
              <a:lnSpc>
                <a:spcPct val="90000"/>
              </a:lnSpc>
              <a:spcBef>
                <a:spcPts val="0"/>
              </a:spcBef>
              <a:spcAft>
                <a:spcPts val="0"/>
              </a:spcAft>
              <a:buClr>
                <a:srgbClr val="DB0000"/>
              </a:buClr>
              <a:buSzPts val="3000"/>
            </a:pPr>
            <a:r>
              <a:rPr lang="en-US" sz="1800" dirty="0">
                <a:latin typeface="Arial"/>
                <a:ea typeface="Arial"/>
                <a:cs typeface="Arial"/>
                <a:sym typeface="Arial"/>
              </a:rPr>
              <a:t>Veins transport blood under low pressure - flowing bleeding.</a:t>
            </a:r>
          </a:p>
          <a:p>
            <a:pPr marR="0" lvl="0" algn="l" rtl="0">
              <a:lnSpc>
                <a:spcPct val="90000"/>
              </a:lnSpc>
              <a:spcBef>
                <a:spcPts val="0"/>
              </a:spcBef>
              <a:spcAft>
                <a:spcPts val="0"/>
              </a:spcAft>
              <a:buClr>
                <a:srgbClr val="DB0000"/>
              </a:buClr>
              <a:buSzPts val="3000"/>
            </a:pPr>
            <a:endParaRPr lang="en-US" sz="1800" dirty="0">
              <a:latin typeface="Arial"/>
              <a:ea typeface="Arial"/>
              <a:cs typeface="Arial"/>
              <a:sym typeface="Arial"/>
            </a:endParaRPr>
          </a:p>
          <a:p>
            <a:pPr marR="0" lvl="0" algn="l" rtl="0">
              <a:lnSpc>
                <a:spcPct val="90000"/>
              </a:lnSpc>
              <a:spcBef>
                <a:spcPts val="0"/>
              </a:spcBef>
              <a:spcAft>
                <a:spcPts val="0"/>
              </a:spcAft>
              <a:buClr>
                <a:srgbClr val="DB0000"/>
              </a:buClr>
              <a:buSzPts val="3000"/>
            </a:pPr>
            <a:endParaRPr lang="en-US" sz="1800" dirty="0">
              <a:latin typeface="Arial"/>
              <a:ea typeface="Arial"/>
              <a:cs typeface="Arial"/>
              <a:sym typeface="Arial"/>
            </a:endParaRPr>
          </a:p>
          <a:p>
            <a:pPr marR="0" lvl="0" algn="l" rtl="0">
              <a:lnSpc>
                <a:spcPct val="90000"/>
              </a:lnSpc>
              <a:spcBef>
                <a:spcPts val="0"/>
              </a:spcBef>
              <a:spcAft>
                <a:spcPts val="0"/>
              </a:spcAft>
              <a:buClr>
                <a:srgbClr val="DB0000"/>
              </a:buClr>
              <a:buSzPts val="3000"/>
            </a:pPr>
            <a:r>
              <a:rPr lang="en-US" sz="1800" b="1" dirty="0">
                <a:solidFill>
                  <a:srgbClr val="E42D38"/>
                </a:solidFill>
                <a:latin typeface="Arial"/>
                <a:ea typeface="Arial"/>
                <a:cs typeface="Arial"/>
                <a:sym typeface="Arial"/>
              </a:rPr>
              <a:t>Capillary Bleeding:</a:t>
            </a:r>
          </a:p>
          <a:p>
            <a:pPr marR="0" lvl="0" algn="l" rtl="0">
              <a:lnSpc>
                <a:spcPct val="90000"/>
              </a:lnSpc>
              <a:spcBef>
                <a:spcPts val="0"/>
              </a:spcBef>
              <a:spcAft>
                <a:spcPts val="0"/>
              </a:spcAft>
              <a:buClr>
                <a:srgbClr val="DB0000"/>
              </a:buClr>
              <a:buSzPts val="3000"/>
            </a:pPr>
            <a:r>
              <a:rPr lang="en-US" sz="1800" dirty="0">
                <a:latin typeface="Arial"/>
                <a:ea typeface="Arial"/>
                <a:cs typeface="Arial"/>
                <a:sym typeface="Arial"/>
              </a:rPr>
              <a:t>Capillaries also carry blood under low pressure - oozing bleeding.</a:t>
            </a:r>
          </a:p>
        </p:txBody>
      </p:sp>
      <p:sp>
        <p:nvSpPr>
          <p:cNvPr id="8" name="Google Shape;425;p24">
            <a:extLst>
              <a:ext uri="{FF2B5EF4-FFF2-40B4-BE49-F238E27FC236}">
                <a16:creationId xmlns:a16="http://schemas.microsoft.com/office/drawing/2014/main" id="{649F7D09-D12F-409B-A1BB-B24298F8BF0C}"/>
              </a:ext>
            </a:extLst>
          </p:cNvPr>
          <p:cNvSpPr txBox="1">
            <a:spLocks/>
          </p:cNvSpPr>
          <p:nvPr/>
        </p:nvSpPr>
        <p:spPr>
          <a:xfrm>
            <a:off x="790090" y="351408"/>
            <a:ext cx="273027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Controlling Bleeding</a:t>
            </a:r>
          </a:p>
        </p:txBody>
      </p:sp>
      <p:grpSp>
        <p:nvGrpSpPr>
          <p:cNvPr id="9" name="Group 8">
            <a:extLst>
              <a:ext uri="{FF2B5EF4-FFF2-40B4-BE49-F238E27FC236}">
                <a16:creationId xmlns:a16="http://schemas.microsoft.com/office/drawing/2014/main" id="{8B1934F4-B9D2-4BB5-8935-2390A79BCD47}"/>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F25CB05C-3D86-4E2A-915D-CBE4F2280C9E}"/>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F785B3B7-3B1B-4B0B-B96A-C9D2D571C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D7969DC7-0D19-474E-A9B9-3DA0D9435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B18835D6-E0F8-433F-B15E-A62B0F7D356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75831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pic>
        <p:nvPicPr>
          <p:cNvPr id="8" name="Picture 7" descr="A picture containing drawing&#10;&#10;Description automatically generated">
            <a:extLst>
              <a:ext uri="{FF2B5EF4-FFF2-40B4-BE49-F238E27FC236}">
                <a16:creationId xmlns:a16="http://schemas.microsoft.com/office/drawing/2014/main" id="{13598D67-8E6C-4821-849C-7D9F243D61C6}"/>
              </a:ext>
            </a:extLst>
          </p:cNvPr>
          <p:cNvPicPr>
            <a:picLocks noChangeAspect="1"/>
          </p:cNvPicPr>
          <p:nvPr/>
        </p:nvPicPr>
        <p:blipFill rotWithShape="1">
          <a:blip r:embed="rId2">
            <a:extLst>
              <a:ext uri="{28A0092B-C50C-407E-A947-70E740481C1C}">
                <a14:useLocalDpi xmlns:a14="http://schemas.microsoft.com/office/drawing/2010/main" val="0"/>
              </a:ext>
            </a:extLst>
          </a:blip>
          <a:srcRect t="21819" b="22549"/>
          <a:stretch/>
        </p:blipFill>
        <p:spPr>
          <a:xfrm>
            <a:off x="4211052" y="555172"/>
            <a:ext cx="7525677" cy="4225648"/>
          </a:xfrm>
          <a:prstGeom prst="rect">
            <a:avLst/>
          </a:prstGeom>
        </p:spPr>
      </p:pic>
      <p:sp>
        <p:nvSpPr>
          <p:cNvPr id="15" name="TextBox 14">
            <a:extLst>
              <a:ext uri="{FF2B5EF4-FFF2-40B4-BE49-F238E27FC236}">
                <a16:creationId xmlns:a16="http://schemas.microsoft.com/office/drawing/2014/main" id="{BBBF4033-286B-4F9E-8894-DFDFAB0B87A6}"/>
              </a:ext>
            </a:extLst>
          </p:cNvPr>
          <p:cNvSpPr txBox="1"/>
          <p:nvPr/>
        </p:nvSpPr>
        <p:spPr>
          <a:xfrm>
            <a:off x="5149957" y="5067029"/>
            <a:ext cx="2818665" cy="369332"/>
          </a:xfrm>
          <a:prstGeom prst="rect">
            <a:avLst/>
          </a:prstGeom>
          <a:noFill/>
        </p:spPr>
        <p:txBody>
          <a:bodyPr wrap="square">
            <a:spAutoFit/>
          </a:bodyPr>
          <a:lstStyle/>
          <a:p>
            <a:r>
              <a:rPr lang="en-US" b="1" dirty="0">
                <a:solidFill>
                  <a:srgbClr val="E42D38"/>
                </a:solidFill>
                <a:latin typeface="Arial" panose="020B0604020202020204" pitchFamily="34" charset="0"/>
                <a:cs typeface="Arial" panose="020B0604020202020204" pitchFamily="34" charset="0"/>
              </a:rPr>
              <a:t>Brachial Pressure Point</a:t>
            </a:r>
          </a:p>
        </p:txBody>
      </p:sp>
      <p:sp>
        <p:nvSpPr>
          <p:cNvPr id="16" name="TextBox 15">
            <a:extLst>
              <a:ext uri="{FF2B5EF4-FFF2-40B4-BE49-F238E27FC236}">
                <a16:creationId xmlns:a16="http://schemas.microsoft.com/office/drawing/2014/main" id="{BC2A9D9B-54C9-4518-918D-E8DE72B888AA}"/>
              </a:ext>
            </a:extLst>
          </p:cNvPr>
          <p:cNvSpPr txBox="1"/>
          <p:nvPr/>
        </p:nvSpPr>
        <p:spPr>
          <a:xfrm>
            <a:off x="8651846" y="5067029"/>
            <a:ext cx="2818665" cy="369332"/>
          </a:xfrm>
          <a:prstGeom prst="rect">
            <a:avLst/>
          </a:prstGeom>
          <a:noFill/>
        </p:spPr>
        <p:txBody>
          <a:bodyPr wrap="square">
            <a:spAutoFit/>
          </a:bodyPr>
          <a:lstStyle/>
          <a:p>
            <a:r>
              <a:rPr lang="en-US" b="1" dirty="0">
                <a:solidFill>
                  <a:srgbClr val="E42D38"/>
                </a:solidFill>
                <a:latin typeface="Arial" panose="020B0604020202020204" pitchFamily="34" charset="0"/>
                <a:cs typeface="Arial" panose="020B0604020202020204" pitchFamily="34" charset="0"/>
              </a:rPr>
              <a:t>Femoral Pressure Point</a:t>
            </a:r>
          </a:p>
        </p:txBody>
      </p:sp>
      <p:sp>
        <p:nvSpPr>
          <p:cNvPr id="17" name="Google Shape;425;p24">
            <a:extLst>
              <a:ext uri="{FF2B5EF4-FFF2-40B4-BE49-F238E27FC236}">
                <a16:creationId xmlns:a16="http://schemas.microsoft.com/office/drawing/2014/main" id="{2968D756-D13A-4286-9352-6BBC7EF43D68}"/>
              </a:ext>
            </a:extLst>
          </p:cNvPr>
          <p:cNvSpPr txBox="1">
            <a:spLocks/>
          </p:cNvSpPr>
          <p:nvPr/>
        </p:nvSpPr>
        <p:spPr>
          <a:xfrm>
            <a:off x="790090" y="351408"/>
            <a:ext cx="273027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Controlling Bleeding</a:t>
            </a:r>
          </a:p>
        </p:txBody>
      </p:sp>
      <p:grpSp>
        <p:nvGrpSpPr>
          <p:cNvPr id="14" name="Group 13">
            <a:extLst>
              <a:ext uri="{FF2B5EF4-FFF2-40B4-BE49-F238E27FC236}">
                <a16:creationId xmlns:a16="http://schemas.microsoft.com/office/drawing/2014/main" id="{5838BDBC-3E5C-4E3A-9E25-FAD8825E8E43}"/>
              </a:ext>
            </a:extLst>
          </p:cNvPr>
          <p:cNvGrpSpPr/>
          <p:nvPr/>
        </p:nvGrpSpPr>
        <p:grpSpPr>
          <a:xfrm>
            <a:off x="0" y="5725741"/>
            <a:ext cx="4251846" cy="1132259"/>
            <a:chOff x="-3942" y="5736777"/>
            <a:chExt cx="4251846" cy="1132259"/>
          </a:xfrm>
        </p:grpSpPr>
        <p:grpSp>
          <p:nvGrpSpPr>
            <p:cNvPr id="18" name="Group 17">
              <a:extLst>
                <a:ext uri="{FF2B5EF4-FFF2-40B4-BE49-F238E27FC236}">
                  <a16:creationId xmlns:a16="http://schemas.microsoft.com/office/drawing/2014/main" id="{BE9DCAA0-B78D-4D2A-8C8D-A06E1A1470BA}"/>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7D4BA9BA-2674-4C09-8662-470E3815F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A79130B8-DD77-4DEA-998E-BB67F8785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C6ED5147-9F39-4859-887C-819B16D5B25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05057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790090" y="351408"/>
            <a:ext cx="2730270"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Controlling Bleeding</a:t>
            </a:r>
          </a:p>
        </p:txBody>
      </p:sp>
      <p:sp>
        <p:nvSpPr>
          <p:cNvPr id="15" name="TextBox 14">
            <a:extLst>
              <a:ext uri="{FF2B5EF4-FFF2-40B4-BE49-F238E27FC236}">
                <a16:creationId xmlns:a16="http://schemas.microsoft.com/office/drawing/2014/main" id="{BBBF4033-286B-4F9E-8894-DFDFAB0B87A6}"/>
              </a:ext>
            </a:extLst>
          </p:cNvPr>
          <p:cNvSpPr txBox="1"/>
          <p:nvPr/>
        </p:nvSpPr>
        <p:spPr>
          <a:xfrm>
            <a:off x="5233482" y="4986006"/>
            <a:ext cx="6019613" cy="646331"/>
          </a:xfrm>
          <a:prstGeom prst="rect">
            <a:avLst/>
          </a:prstGeom>
          <a:noFill/>
        </p:spPr>
        <p:txBody>
          <a:bodyPr wrap="square">
            <a:spAutoFit/>
          </a:bodyPr>
          <a:lstStyle/>
          <a:p>
            <a:r>
              <a:rPr lang="en-US" b="1" dirty="0">
                <a:solidFill>
                  <a:srgbClr val="E42D38"/>
                </a:solidFill>
                <a:latin typeface="Arial" panose="020B0604020202020204" pitchFamily="34" charset="0"/>
                <a:cs typeface="Arial" panose="020B0604020202020204" pitchFamily="34" charset="0"/>
              </a:rPr>
              <a:t>Methods for Controlling Bleeding by using direct pressure on wound, elevation, and pressure points.</a:t>
            </a:r>
          </a:p>
        </p:txBody>
      </p:sp>
      <p:pic>
        <p:nvPicPr>
          <p:cNvPr id="14" name="Picture 13" descr="A close up of a logo&#10;&#10;Description automatically generated">
            <a:extLst>
              <a:ext uri="{FF2B5EF4-FFF2-40B4-BE49-F238E27FC236}">
                <a16:creationId xmlns:a16="http://schemas.microsoft.com/office/drawing/2014/main" id="{B35DC08E-C0A6-426A-91A9-D72E2A877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162" y="177176"/>
            <a:ext cx="3984920" cy="4586418"/>
          </a:xfrm>
          <a:prstGeom prst="rect">
            <a:avLst/>
          </a:prstGeom>
        </p:spPr>
      </p:pic>
      <p:grpSp>
        <p:nvGrpSpPr>
          <p:cNvPr id="9" name="Group 8">
            <a:extLst>
              <a:ext uri="{FF2B5EF4-FFF2-40B4-BE49-F238E27FC236}">
                <a16:creationId xmlns:a16="http://schemas.microsoft.com/office/drawing/2014/main" id="{736BEB8A-2FD1-4628-9070-14DFDBF81FB6}"/>
              </a:ext>
            </a:extLst>
          </p:cNvPr>
          <p:cNvGrpSpPr/>
          <p:nvPr/>
        </p:nvGrpSpPr>
        <p:grpSpPr>
          <a:xfrm>
            <a:off x="0" y="5725741"/>
            <a:ext cx="4251846" cy="1132259"/>
            <a:chOff x="-3942" y="5736777"/>
            <a:chExt cx="4251846" cy="1132259"/>
          </a:xfrm>
        </p:grpSpPr>
        <p:grpSp>
          <p:nvGrpSpPr>
            <p:cNvPr id="16" name="Group 15">
              <a:extLst>
                <a:ext uri="{FF2B5EF4-FFF2-40B4-BE49-F238E27FC236}">
                  <a16:creationId xmlns:a16="http://schemas.microsoft.com/office/drawing/2014/main" id="{5A069499-15A5-4FF6-A811-1CE5B6706895}"/>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7BF60D12-3AFB-45BC-9179-786A413C3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3E3CF030-A790-47B9-8859-44173EA33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84219DF3-839B-417F-B96C-8D71C7E8FAD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88831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938905" y="351408"/>
            <a:ext cx="2432639"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Treating </a:t>
            </a:r>
          </a:p>
          <a:p>
            <a:pPr marL="0" marR="0" lvl="0" indent="0" rtl="0">
              <a:spcBef>
                <a:spcPts val="0"/>
              </a:spcBef>
              <a:spcAft>
                <a:spcPts val="0"/>
              </a:spcAft>
              <a:buNone/>
            </a:pPr>
            <a:r>
              <a:rPr lang="en-US" sz="3600" b="1" dirty="0">
                <a:solidFill>
                  <a:schemeClr val="lt1"/>
                </a:solidFill>
                <a:latin typeface="Arial"/>
                <a:ea typeface="Arial"/>
                <a:cs typeface="Arial"/>
                <a:sym typeface="Arial"/>
              </a:rPr>
              <a:t>For Shock</a:t>
            </a:r>
          </a:p>
        </p:txBody>
      </p:sp>
      <p:sp>
        <p:nvSpPr>
          <p:cNvPr id="14" name="TextBox 13">
            <a:extLst>
              <a:ext uri="{FF2B5EF4-FFF2-40B4-BE49-F238E27FC236}">
                <a16:creationId xmlns:a16="http://schemas.microsoft.com/office/drawing/2014/main" id="{B18FBFB3-9698-4C46-9928-50C87DA7A430}"/>
              </a:ext>
            </a:extLst>
          </p:cNvPr>
          <p:cNvSpPr txBox="1"/>
          <p:nvPr/>
        </p:nvSpPr>
        <p:spPr>
          <a:xfrm>
            <a:off x="5486401" y="1476573"/>
            <a:ext cx="5560952" cy="2834622"/>
          </a:xfrm>
          <a:prstGeom prst="rect">
            <a:avLst/>
          </a:prstGeom>
          <a:noFill/>
        </p:spPr>
        <p:txBody>
          <a:bodyPr wrap="square">
            <a:spAutoFit/>
          </a:bodyPr>
          <a:lstStyle/>
          <a:p>
            <a:pPr marR="0" lvl="0" algn="l" rtl="0">
              <a:lnSpc>
                <a:spcPct val="90000"/>
              </a:lnSpc>
              <a:spcBef>
                <a:spcPts val="0"/>
              </a:spcBef>
              <a:spcAft>
                <a:spcPts val="0"/>
              </a:spcAft>
              <a:buClr>
                <a:srgbClr val="DB0000"/>
              </a:buClr>
              <a:buSzPts val="3000"/>
            </a:pPr>
            <a:r>
              <a:rPr lang="en-US" sz="1800" b="1" dirty="0">
                <a:solidFill>
                  <a:srgbClr val="E42D38"/>
                </a:solidFill>
                <a:latin typeface="Arial"/>
                <a:ea typeface="Arial"/>
                <a:cs typeface="Arial"/>
                <a:sym typeface="Arial"/>
              </a:rPr>
              <a:t>The Main Signs Of Shock To Look For Are:</a:t>
            </a:r>
          </a:p>
          <a:p>
            <a:pPr marR="0" lvl="0" algn="l" rtl="0">
              <a:lnSpc>
                <a:spcPct val="90000"/>
              </a:lnSpc>
              <a:spcBef>
                <a:spcPts val="0"/>
              </a:spcBef>
              <a:spcAft>
                <a:spcPts val="0"/>
              </a:spcAft>
              <a:buClr>
                <a:srgbClr val="DB0000"/>
              </a:buClr>
              <a:buSzPts val="3000"/>
            </a:pPr>
            <a:endParaRPr lang="en-US" sz="1800" dirty="0">
              <a:latin typeface="Arial"/>
              <a:ea typeface="Arial"/>
              <a:cs typeface="Arial"/>
              <a:sym typeface="Arial"/>
            </a:endParaRPr>
          </a:p>
          <a:p>
            <a:pPr marL="285750" marR="0" lvl="0" indent="-285750" algn="l" rtl="0">
              <a:lnSpc>
                <a:spcPct val="90000"/>
              </a:lnSpc>
              <a:spcBef>
                <a:spcPts val="0"/>
              </a:spcBef>
              <a:spcAft>
                <a:spcPts val="0"/>
              </a:spcAft>
              <a:buClr>
                <a:srgbClr val="DB0000"/>
              </a:buClr>
              <a:buSzPts val="3000"/>
              <a:buFont typeface="Arial" panose="020B0604020202020204" pitchFamily="34" charset="0"/>
              <a:buChar char="•"/>
            </a:pPr>
            <a:r>
              <a:rPr lang="en-US" sz="1800" dirty="0">
                <a:latin typeface="Arial"/>
                <a:ea typeface="Arial"/>
                <a:cs typeface="Arial"/>
                <a:sym typeface="Arial"/>
              </a:rPr>
              <a:t>Rapid and shallow breathing.</a:t>
            </a:r>
          </a:p>
          <a:p>
            <a:pPr marR="0" lvl="0" algn="l" rtl="0">
              <a:lnSpc>
                <a:spcPct val="90000"/>
              </a:lnSpc>
              <a:spcBef>
                <a:spcPts val="0"/>
              </a:spcBef>
              <a:spcAft>
                <a:spcPts val="0"/>
              </a:spcAft>
              <a:buClr>
                <a:srgbClr val="DB0000"/>
              </a:buClr>
              <a:buSzPts val="3000"/>
            </a:pPr>
            <a:r>
              <a:rPr lang="en-US" sz="1800" dirty="0">
                <a:latin typeface="Arial"/>
                <a:ea typeface="Arial"/>
                <a:cs typeface="Arial"/>
                <a:sym typeface="Arial"/>
              </a:rPr>
              <a:t> </a:t>
            </a:r>
          </a:p>
          <a:p>
            <a:pPr marL="285750" marR="0" lvl="0" indent="-285750" algn="l" rtl="0">
              <a:lnSpc>
                <a:spcPct val="90000"/>
              </a:lnSpc>
              <a:spcBef>
                <a:spcPts val="0"/>
              </a:spcBef>
              <a:spcAft>
                <a:spcPts val="0"/>
              </a:spcAft>
              <a:buClr>
                <a:srgbClr val="DB0000"/>
              </a:buClr>
              <a:buSzPts val="3000"/>
              <a:buFont typeface="Arial" panose="020B0604020202020204" pitchFamily="34" charset="0"/>
              <a:buChar char="•"/>
            </a:pPr>
            <a:r>
              <a:rPr lang="en-US" sz="1800" dirty="0">
                <a:latin typeface="Arial"/>
                <a:ea typeface="Arial"/>
                <a:cs typeface="Arial"/>
                <a:sym typeface="Arial"/>
              </a:rPr>
              <a:t>Failure to follow simple commands, such as, “Squeeze my hand.”</a:t>
            </a:r>
          </a:p>
          <a:p>
            <a:pPr marL="285750" marR="0" lvl="0" indent="-285750" algn="l" rtl="0">
              <a:lnSpc>
                <a:spcPct val="90000"/>
              </a:lnSpc>
              <a:spcBef>
                <a:spcPts val="0"/>
              </a:spcBef>
              <a:spcAft>
                <a:spcPts val="0"/>
              </a:spcAft>
              <a:buClr>
                <a:srgbClr val="DB0000"/>
              </a:buClr>
              <a:buSzPts val="3000"/>
              <a:buFont typeface="Arial" panose="020B0604020202020204" pitchFamily="34" charset="0"/>
              <a:buChar char="•"/>
            </a:pPr>
            <a:endParaRPr lang="en-US" sz="1800" dirty="0">
              <a:latin typeface="Arial"/>
              <a:ea typeface="Arial"/>
              <a:cs typeface="Arial"/>
              <a:sym typeface="Arial"/>
            </a:endParaRPr>
          </a:p>
          <a:p>
            <a:pPr marL="285750" marR="0" lvl="0" indent="-285750" algn="l" rtl="0">
              <a:lnSpc>
                <a:spcPct val="90000"/>
              </a:lnSpc>
              <a:spcBef>
                <a:spcPts val="0"/>
              </a:spcBef>
              <a:spcAft>
                <a:spcPts val="0"/>
              </a:spcAft>
              <a:buClr>
                <a:srgbClr val="DB0000"/>
              </a:buClr>
              <a:buSzPts val="3000"/>
              <a:buFont typeface="Arial" panose="020B0604020202020204" pitchFamily="34" charset="0"/>
              <a:buChar char="•"/>
            </a:pPr>
            <a:r>
              <a:rPr lang="en-US" sz="1800" dirty="0">
                <a:latin typeface="Arial"/>
                <a:ea typeface="Arial"/>
                <a:cs typeface="Arial"/>
                <a:sym typeface="Arial"/>
              </a:rPr>
              <a:t>Changes in skin color.</a:t>
            </a:r>
          </a:p>
          <a:p>
            <a:pPr marL="285750" marR="0" lvl="0" indent="-285750" algn="l" rtl="0">
              <a:lnSpc>
                <a:spcPct val="90000"/>
              </a:lnSpc>
              <a:spcBef>
                <a:spcPts val="0"/>
              </a:spcBef>
              <a:spcAft>
                <a:spcPts val="0"/>
              </a:spcAft>
              <a:buClr>
                <a:srgbClr val="DB0000"/>
              </a:buClr>
              <a:buSzPts val="3000"/>
              <a:buFont typeface="Arial" panose="020B0604020202020204" pitchFamily="34" charset="0"/>
              <a:buChar char="•"/>
            </a:pPr>
            <a:endParaRPr lang="en-US" sz="1800" dirty="0">
              <a:latin typeface="Arial"/>
              <a:ea typeface="Arial"/>
              <a:cs typeface="Arial"/>
              <a:sym typeface="Arial"/>
            </a:endParaRPr>
          </a:p>
          <a:p>
            <a:pPr marL="285750" marR="0" lvl="0" indent="-285750" algn="l" rtl="0">
              <a:lnSpc>
                <a:spcPct val="90000"/>
              </a:lnSpc>
              <a:spcBef>
                <a:spcPts val="0"/>
              </a:spcBef>
              <a:spcAft>
                <a:spcPts val="0"/>
              </a:spcAft>
              <a:buClr>
                <a:srgbClr val="DB0000"/>
              </a:buClr>
              <a:buSzPts val="3000"/>
              <a:buFont typeface="Arial" panose="020B0604020202020204" pitchFamily="34" charset="0"/>
              <a:buChar char="•"/>
            </a:pPr>
            <a:r>
              <a:rPr lang="en-US" sz="1800" dirty="0">
                <a:latin typeface="Arial"/>
                <a:ea typeface="Arial"/>
                <a:cs typeface="Arial"/>
                <a:sym typeface="Arial"/>
              </a:rPr>
              <a:t>Capillary refill (how long it takes for the color to return) is greater than 2 seconds</a:t>
            </a:r>
          </a:p>
        </p:txBody>
      </p:sp>
      <p:grpSp>
        <p:nvGrpSpPr>
          <p:cNvPr id="8" name="Group 7">
            <a:extLst>
              <a:ext uri="{FF2B5EF4-FFF2-40B4-BE49-F238E27FC236}">
                <a16:creationId xmlns:a16="http://schemas.microsoft.com/office/drawing/2014/main" id="{421C164D-A992-4FB9-8C54-062DE4C7D774}"/>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4D65F69B-C498-4513-8DEA-71736560685E}"/>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04ECF3D4-6540-471C-901E-F1778F3D5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466DEBBA-AB3D-4FC4-9D5F-2A1F2156A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E0A293A6-08A9-4D1A-97AC-DE3C6686519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30091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938905" y="351408"/>
            <a:ext cx="2432639"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Treating </a:t>
            </a:r>
          </a:p>
          <a:p>
            <a:pPr marL="0" marR="0" lvl="0" indent="0" rtl="0">
              <a:spcBef>
                <a:spcPts val="0"/>
              </a:spcBef>
              <a:spcAft>
                <a:spcPts val="0"/>
              </a:spcAft>
              <a:buNone/>
            </a:pPr>
            <a:r>
              <a:rPr lang="en-US" sz="3600" b="1" dirty="0">
                <a:solidFill>
                  <a:schemeClr val="lt1"/>
                </a:solidFill>
                <a:latin typeface="Arial"/>
                <a:ea typeface="Arial"/>
                <a:cs typeface="Arial"/>
                <a:sym typeface="Arial"/>
              </a:rPr>
              <a:t>For Shock</a:t>
            </a:r>
          </a:p>
          <a:p>
            <a:pPr marL="0" marR="0" lvl="0" indent="0" rtl="0">
              <a:spcBef>
                <a:spcPts val="0"/>
              </a:spcBef>
              <a:spcAft>
                <a:spcPts val="0"/>
              </a:spcAft>
              <a:buNone/>
            </a:pPr>
            <a:endParaRPr lang="en-US" sz="1800" b="1" dirty="0">
              <a:solidFill>
                <a:schemeClr val="lt1"/>
              </a:solidFill>
              <a:latin typeface="Arial"/>
              <a:ea typeface="Arial"/>
              <a:cs typeface="Arial"/>
              <a:sym typeface="Arial"/>
            </a:endParaRPr>
          </a:p>
          <a:p>
            <a:pPr marL="0" marR="0" lvl="0" indent="0" rtl="0">
              <a:spcBef>
                <a:spcPts val="0"/>
              </a:spcBef>
              <a:spcAft>
                <a:spcPts val="0"/>
              </a:spcAft>
              <a:buNone/>
            </a:pPr>
            <a:r>
              <a:rPr lang="en-US" sz="1800" dirty="0">
                <a:solidFill>
                  <a:schemeClr val="lt1"/>
                </a:solidFill>
                <a:latin typeface="Arial"/>
                <a:ea typeface="Arial"/>
                <a:cs typeface="Arial"/>
                <a:sym typeface="Arial"/>
              </a:rPr>
              <a:t>Procedures For </a:t>
            </a:r>
          </a:p>
          <a:p>
            <a:pPr marL="0" marR="0" lvl="0" indent="0" rtl="0">
              <a:spcBef>
                <a:spcPts val="0"/>
              </a:spcBef>
              <a:spcAft>
                <a:spcPts val="0"/>
              </a:spcAft>
              <a:buNone/>
            </a:pPr>
            <a:r>
              <a:rPr lang="en-US" sz="1800" dirty="0">
                <a:solidFill>
                  <a:schemeClr val="lt1"/>
                </a:solidFill>
                <a:latin typeface="Arial"/>
                <a:ea typeface="Arial"/>
                <a:cs typeface="Arial"/>
                <a:sym typeface="Arial"/>
              </a:rPr>
              <a:t>Controlling Shock</a:t>
            </a:r>
          </a:p>
        </p:txBody>
      </p:sp>
      <p:graphicFrame>
        <p:nvGraphicFramePr>
          <p:cNvPr id="8" name="Table 7">
            <a:extLst>
              <a:ext uri="{FF2B5EF4-FFF2-40B4-BE49-F238E27FC236}">
                <a16:creationId xmlns:a16="http://schemas.microsoft.com/office/drawing/2014/main" id="{9412DB57-A150-4C77-B894-D3753499625E}"/>
              </a:ext>
            </a:extLst>
          </p:cNvPr>
          <p:cNvGraphicFramePr>
            <a:graphicFrameLocks noGrp="1"/>
          </p:cNvGraphicFramePr>
          <p:nvPr>
            <p:extLst>
              <p:ext uri="{D42A27DB-BD31-4B8C-83A1-F6EECF244321}">
                <p14:modId xmlns:p14="http://schemas.microsoft.com/office/powerpoint/2010/main" val="39032963"/>
              </p:ext>
            </p:extLst>
          </p:nvPr>
        </p:nvGraphicFramePr>
        <p:xfrm>
          <a:off x="4415024" y="630598"/>
          <a:ext cx="7465323" cy="4784272"/>
        </p:xfrm>
        <a:graphic>
          <a:graphicData uri="http://schemas.openxmlformats.org/drawingml/2006/table">
            <a:tbl>
              <a:tblPr/>
              <a:tblGrid>
                <a:gridCol w="1195186">
                  <a:extLst>
                    <a:ext uri="{9D8B030D-6E8A-4147-A177-3AD203B41FA5}">
                      <a16:colId xmlns:a16="http://schemas.microsoft.com/office/drawing/2014/main" val="1138907937"/>
                    </a:ext>
                  </a:extLst>
                </a:gridCol>
                <a:gridCol w="6270137">
                  <a:extLst>
                    <a:ext uri="{9D8B030D-6E8A-4147-A177-3AD203B41FA5}">
                      <a16:colId xmlns:a16="http://schemas.microsoft.com/office/drawing/2014/main" val="4083936715"/>
                    </a:ext>
                  </a:extLst>
                </a:gridCol>
              </a:tblGrid>
              <a:tr h="67536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algn="ctr">
                        <a:lnSpc>
                          <a:spcPct val="150000"/>
                        </a:lnSpc>
                        <a:spcBef>
                          <a:spcPts val="300"/>
                        </a:spcBef>
                        <a:spcAft>
                          <a:spcPts val="300"/>
                        </a:spcAft>
                      </a:pPr>
                      <a:r>
                        <a:rPr lang="en-US" sz="1800" b="1" dirty="0">
                          <a:solidFill>
                            <a:schemeClr val="bg1"/>
                          </a:solidFill>
                          <a:effectLst/>
                          <a:latin typeface="Arial" panose="020B0604020202020204" pitchFamily="34" charset="0"/>
                          <a:cs typeface="Arial" panose="020B0604020202020204" pitchFamily="34" charset="0"/>
                        </a:rPr>
                        <a:t>Step</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2D3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algn="l">
                        <a:lnSpc>
                          <a:spcPct val="150000"/>
                        </a:lnSpc>
                        <a:spcBef>
                          <a:spcPts val="300"/>
                        </a:spcBef>
                        <a:spcAft>
                          <a:spcPts val="300"/>
                        </a:spcAft>
                      </a:pPr>
                      <a:r>
                        <a:rPr lang="en-US" sz="1800" b="1" dirty="0">
                          <a:effectLst/>
                          <a:latin typeface="Arial" panose="020B0604020202020204" pitchFamily="34" charset="0"/>
                          <a:cs typeface="Arial" panose="020B0604020202020204" pitchFamily="34" charset="0"/>
                        </a:rPr>
                        <a:t>Action</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B0000">
                        <a:alpha val="29000"/>
                      </a:srgbClr>
                    </a:solidFill>
                  </a:tcPr>
                </a:tc>
                <a:extLst>
                  <a:ext uri="{0D108BD9-81ED-4DB2-BD59-A6C34878D82A}">
                    <a16:rowId xmlns:a16="http://schemas.microsoft.com/office/drawing/2014/main" val="4171297751"/>
                  </a:ext>
                </a:extLst>
              </a:tr>
              <a:tr h="154083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algn="ctr">
                        <a:spcBef>
                          <a:spcPts val="300"/>
                        </a:spcBef>
                        <a:spcAft>
                          <a:spcPts val="300"/>
                        </a:spcAft>
                      </a:pPr>
                      <a:r>
                        <a:rPr lang="en-US" sz="1800" dirty="0">
                          <a:solidFill>
                            <a:schemeClr val="bg1"/>
                          </a:solidFill>
                          <a:effectLst/>
                          <a:latin typeface="Arial" panose="020B0604020202020204" pitchFamily="34" charset="0"/>
                          <a:cs typeface="Arial" panose="020B0604020202020204" pitchFamily="34" charset="0"/>
                        </a:rPr>
                        <a:t>1</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2D3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342900" marR="0" lvl="0" indent="-342900">
                        <a:lnSpc>
                          <a:spcPct val="150000"/>
                        </a:lnSpc>
                        <a:spcBef>
                          <a:spcPts val="300"/>
                        </a:spcBef>
                        <a:spcAft>
                          <a:spcPts val="0"/>
                        </a:spcAft>
                        <a:buSzPts val="1200"/>
                        <a:buFont typeface="Wingdings" pitchFamily="2" charset="2"/>
                        <a:buChar char=""/>
                        <a:tabLst>
                          <a:tab pos="228600" algn="l"/>
                        </a:tabLst>
                      </a:pPr>
                      <a:r>
                        <a:rPr lang="en-US" sz="1800" dirty="0">
                          <a:effectLst/>
                          <a:latin typeface="Arial" panose="020B0604020202020204" pitchFamily="34" charset="0"/>
                          <a:cs typeface="Arial" panose="020B0604020202020204" pitchFamily="34" charset="0"/>
                        </a:rPr>
                        <a:t>Lay the victim on his or her back.</a:t>
                      </a:r>
                    </a:p>
                    <a:p>
                      <a:pPr marL="342900" marR="0" lvl="0" indent="-342900">
                        <a:lnSpc>
                          <a:spcPct val="150000"/>
                        </a:lnSpc>
                        <a:spcBef>
                          <a:spcPts val="0"/>
                        </a:spcBef>
                        <a:spcAft>
                          <a:spcPts val="0"/>
                        </a:spcAft>
                        <a:buSzPts val="1200"/>
                        <a:buFont typeface="Wingdings" pitchFamily="2" charset="2"/>
                        <a:buChar char=""/>
                        <a:tabLst>
                          <a:tab pos="228600" algn="l"/>
                        </a:tabLst>
                      </a:pPr>
                      <a:r>
                        <a:rPr lang="en-US" sz="1800" dirty="0">
                          <a:effectLst/>
                          <a:latin typeface="Arial" panose="020B0604020202020204" pitchFamily="34" charset="0"/>
                          <a:cs typeface="Arial" panose="020B0604020202020204" pitchFamily="34" charset="0"/>
                        </a:rPr>
                        <a:t>Elevate the feet 6-10 inches above the level of the heart.</a:t>
                      </a:r>
                    </a:p>
                    <a:p>
                      <a:pPr marL="342900" marR="0" lvl="0" indent="-342900">
                        <a:lnSpc>
                          <a:spcPct val="150000"/>
                        </a:lnSpc>
                        <a:spcBef>
                          <a:spcPts val="0"/>
                        </a:spcBef>
                        <a:spcAft>
                          <a:spcPts val="300"/>
                        </a:spcAft>
                        <a:buSzPts val="1200"/>
                        <a:buFont typeface="Wingdings" pitchFamily="2" charset="2"/>
                        <a:buChar char=""/>
                        <a:tabLst>
                          <a:tab pos="228600" algn="l"/>
                        </a:tabLst>
                      </a:pPr>
                      <a:r>
                        <a:rPr lang="en-US" sz="1800" dirty="0">
                          <a:effectLst/>
                          <a:latin typeface="Arial" panose="020B0604020202020204" pitchFamily="34" charset="0"/>
                          <a:cs typeface="Arial" panose="020B0604020202020204" pitchFamily="34" charset="0"/>
                        </a:rPr>
                        <a:t>Maintain an open airway.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B0000">
                        <a:alpha val="29000"/>
                      </a:srgbClr>
                    </a:solidFill>
                  </a:tcPr>
                </a:tc>
                <a:extLst>
                  <a:ext uri="{0D108BD9-81ED-4DB2-BD59-A6C34878D82A}">
                    <a16:rowId xmlns:a16="http://schemas.microsoft.com/office/drawing/2014/main" val="3871806426"/>
                  </a:ext>
                </a:extLst>
              </a:tr>
              <a:tr h="51361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algn="ctr">
                        <a:spcBef>
                          <a:spcPts val="300"/>
                        </a:spcBef>
                        <a:spcAft>
                          <a:spcPts val="300"/>
                        </a:spcAft>
                      </a:pPr>
                      <a:r>
                        <a:rPr lang="en-US" sz="1800" dirty="0">
                          <a:solidFill>
                            <a:schemeClr val="bg1"/>
                          </a:solidFill>
                          <a:effectLst/>
                          <a:latin typeface="Arial" panose="020B0604020202020204" pitchFamily="34" charset="0"/>
                          <a:cs typeface="Arial" panose="020B0604020202020204" pitchFamily="34" charset="0"/>
                        </a:rPr>
                        <a:t>2</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2D3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342900" marR="0" lvl="0" indent="-342900">
                        <a:spcBef>
                          <a:spcPts val="300"/>
                        </a:spcBef>
                        <a:spcAft>
                          <a:spcPts val="300"/>
                        </a:spcAft>
                        <a:buSzPts val="1200"/>
                        <a:buFont typeface="Wingdings" pitchFamily="2" charset="2"/>
                        <a:buChar char=""/>
                        <a:tabLst>
                          <a:tab pos="228600" algn="l"/>
                        </a:tabLst>
                      </a:pPr>
                      <a:r>
                        <a:rPr lang="en-US" sz="1800" dirty="0">
                          <a:effectLst/>
                          <a:latin typeface="Arial" panose="020B0604020202020204" pitchFamily="34" charset="0"/>
                          <a:cs typeface="Arial" panose="020B0604020202020204" pitchFamily="34" charset="0"/>
                        </a:rPr>
                        <a:t>Control obvious bleeding.</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B0000">
                        <a:alpha val="29000"/>
                      </a:srgbClr>
                    </a:solidFill>
                  </a:tcPr>
                </a:tc>
                <a:extLst>
                  <a:ext uri="{0D108BD9-81ED-4DB2-BD59-A6C34878D82A}">
                    <a16:rowId xmlns:a16="http://schemas.microsoft.com/office/drawing/2014/main" val="2518304497"/>
                  </a:ext>
                </a:extLst>
              </a:tr>
              <a:tr h="102722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algn="ctr">
                        <a:spcBef>
                          <a:spcPts val="300"/>
                        </a:spcBef>
                        <a:spcAft>
                          <a:spcPts val="300"/>
                        </a:spcAft>
                      </a:pPr>
                      <a:r>
                        <a:rPr lang="en-US" sz="1800" dirty="0">
                          <a:solidFill>
                            <a:schemeClr val="bg1"/>
                          </a:solidFill>
                          <a:effectLst/>
                          <a:latin typeface="Arial" panose="020B0604020202020204" pitchFamily="34" charset="0"/>
                          <a:cs typeface="Arial" panose="020B0604020202020204" pitchFamily="34" charset="0"/>
                        </a:rPr>
                        <a:t>3</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2D3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342900" marR="0" lvl="0" indent="-342900">
                        <a:spcBef>
                          <a:spcPts val="300"/>
                        </a:spcBef>
                        <a:spcAft>
                          <a:spcPts val="300"/>
                        </a:spcAft>
                        <a:buSzPts val="1200"/>
                        <a:buFont typeface="Wingdings" pitchFamily="2" charset="2"/>
                        <a:buChar char=""/>
                        <a:tabLst>
                          <a:tab pos="228600" algn="l"/>
                        </a:tabLst>
                      </a:pPr>
                      <a:r>
                        <a:rPr lang="en-US" sz="1800" dirty="0">
                          <a:effectLst/>
                          <a:latin typeface="Arial" panose="020B0604020202020204" pitchFamily="34" charset="0"/>
                          <a:cs typeface="Arial" panose="020B0604020202020204" pitchFamily="34" charset="0"/>
                        </a:rPr>
                        <a:t>Maintain body temperature (e.g., cover the ground and the victim with a blanket if necessary).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B0000">
                        <a:alpha val="29000"/>
                      </a:srgbClr>
                    </a:solidFill>
                  </a:tcPr>
                </a:tc>
                <a:extLst>
                  <a:ext uri="{0D108BD9-81ED-4DB2-BD59-A6C34878D82A}">
                    <a16:rowId xmlns:a16="http://schemas.microsoft.com/office/drawing/2014/main" val="2010578282"/>
                  </a:ext>
                </a:extLst>
              </a:tr>
              <a:tr h="102722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algn="ctr">
                        <a:spcBef>
                          <a:spcPts val="300"/>
                        </a:spcBef>
                        <a:spcAft>
                          <a:spcPts val="300"/>
                        </a:spcAft>
                      </a:pPr>
                      <a:r>
                        <a:rPr lang="en-US" sz="1800" dirty="0">
                          <a:solidFill>
                            <a:schemeClr val="bg1"/>
                          </a:solidFill>
                          <a:effectLst/>
                          <a:latin typeface="Arial" panose="020B0604020202020204" pitchFamily="34" charset="0"/>
                          <a:cs typeface="Arial" panose="020B0604020202020204" pitchFamily="34" charset="0"/>
                        </a:rPr>
                        <a:t>4</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2D3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342900" marR="0" lvl="0" indent="-342900">
                        <a:spcBef>
                          <a:spcPts val="300"/>
                        </a:spcBef>
                        <a:spcAft>
                          <a:spcPts val="300"/>
                        </a:spcAft>
                        <a:buSzPts val="1200"/>
                        <a:buFont typeface="Wingdings" pitchFamily="2" charset="2"/>
                        <a:buChar char=""/>
                        <a:tabLst>
                          <a:tab pos="228600" algn="l"/>
                        </a:tabLst>
                      </a:pPr>
                      <a:r>
                        <a:rPr lang="en-US" sz="1800" dirty="0">
                          <a:effectLst/>
                          <a:latin typeface="Arial" panose="020B0604020202020204" pitchFamily="34" charset="0"/>
                          <a:cs typeface="Arial" panose="020B0604020202020204" pitchFamily="34" charset="0"/>
                        </a:rPr>
                        <a:t>Avoid rough or excessive handling unless the rescuer and victim are in immediate danger.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B0000">
                        <a:alpha val="29000"/>
                      </a:srgbClr>
                    </a:solidFill>
                  </a:tcPr>
                </a:tc>
                <a:extLst>
                  <a:ext uri="{0D108BD9-81ED-4DB2-BD59-A6C34878D82A}">
                    <a16:rowId xmlns:a16="http://schemas.microsoft.com/office/drawing/2014/main" val="663693016"/>
                  </a:ext>
                </a:extLst>
              </a:tr>
            </a:tbl>
          </a:graphicData>
        </a:graphic>
      </p:graphicFrame>
      <p:grpSp>
        <p:nvGrpSpPr>
          <p:cNvPr id="9" name="Group 8">
            <a:extLst>
              <a:ext uri="{FF2B5EF4-FFF2-40B4-BE49-F238E27FC236}">
                <a16:creationId xmlns:a16="http://schemas.microsoft.com/office/drawing/2014/main" id="{8E028A99-68A7-49ED-8D3A-74D24694708F}"/>
              </a:ext>
            </a:extLst>
          </p:cNvPr>
          <p:cNvGrpSpPr/>
          <p:nvPr/>
        </p:nvGrpSpPr>
        <p:grpSpPr>
          <a:xfrm>
            <a:off x="0" y="5725741"/>
            <a:ext cx="4251846" cy="1132259"/>
            <a:chOff x="-3942" y="5736777"/>
            <a:chExt cx="4251846" cy="1132259"/>
          </a:xfrm>
        </p:grpSpPr>
        <p:grpSp>
          <p:nvGrpSpPr>
            <p:cNvPr id="14" name="Group 13">
              <a:extLst>
                <a:ext uri="{FF2B5EF4-FFF2-40B4-BE49-F238E27FC236}">
                  <a16:creationId xmlns:a16="http://schemas.microsoft.com/office/drawing/2014/main" id="{70028460-724D-40F2-BEFB-4307861A58AD}"/>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373F7508-83C1-4F50-8E99-DC6769AED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36B8C3D9-D94F-461B-9C4D-736B3930B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56AE1262-516C-42B5-8618-A819677E616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69386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5"/>
          <p:cNvGrpSpPr/>
          <p:nvPr/>
        </p:nvGrpSpPr>
        <p:grpSpPr>
          <a:xfrm>
            <a:off x="-8317" y="2078471"/>
            <a:ext cx="12242564" cy="3696748"/>
            <a:chOff x="-8317" y="2078471"/>
            <a:chExt cx="12242564" cy="3696748"/>
          </a:xfrm>
        </p:grpSpPr>
        <p:pic>
          <p:nvPicPr>
            <p:cNvPr id="129" name="Google Shape;129;p5" descr="A person lying on a bed&#10;&#10;Description automatically generated"/>
            <p:cNvPicPr preferRelativeResize="0"/>
            <p:nvPr/>
          </p:nvPicPr>
          <p:blipFill rotWithShape="1">
            <a:blip r:embed="rId3">
              <a:alphaModFix/>
            </a:blip>
            <a:srcRect l="6578" t="29627" r="4995" b="10325"/>
            <a:stretch/>
          </p:blipFill>
          <p:spPr>
            <a:xfrm>
              <a:off x="-8317" y="2078471"/>
              <a:ext cx="4074633" cy="1844640"/>
            </a:xfrm>
            <a:prstGeom prst="rect">
              <a:avLst/>
            </a:prstGeom>
            <a:noFill/>
            <a:ln>
              <a:noFill/>
            </a:ln>
          </p:spPr>
        </p:pic>
        <p:pic>
          <p:nvPicPr>
            <p:cNvPr id="130" name="Google Shape;130;p5" descr="A picture containing table, indoor, person, sitting&#10;&#10;Description automatically generated"/>
            <p:cNvPicPr preferRelativeResize="0"/>
            <p:nvPr/>
          </p:nvPicPr>
          <p:blipFill rotWithShape="1">
            <a:blip r:embed="rId4">
              <a:alphaModFix/>
            </a:blip>
            <a:srcRect l="5830" t="10302" r="5545" b="28190"/>
            <a:stretch/>
          </p:blipFill>
          <p:spPr>
            <a:xfrm>
              <a:off x="4063365" y="2078471"/>
              <a:ext cx="4074633" cy="1882240"/>
            </a:xfrm>
            <a:prstGeom prst="rect">
              <a:avLst/>
            </a:prstGeom>
            <a:noFill/>
            <a:ln>
              <a:noFill/>
            </a:ln>
          </p:spPr>
        </p:pic>
        <p:pic>
          <p:nvPicPr>
            <p:cNvPr id="131" name="Google Shape;131;p5" descr="A person smiling in a park&#10;&#10;Description automatically generated"/>
            <p:cNvPicPr preferRelativeResize="0"/>
            <p:nvPr/>
          </p:nvPicPr>
          <p:blipFill rotWithShape="1">
            <a:blip r:embed="rId5">
              <a:alphaModFix/>
            </a:blip>
            <a:srcRect r="17956" b="44570"/>
            <a:stretch/>
          </p:blipFill>
          <p:spPr>
            <a:xfrm>
              <a:off x="8133317" y="2079930"/>
              <a:ext cx="4074633" cy="1835630"/>
            </a:xfrm>
            <a:prstGeom prst="rect">
              <a:avLst/>
            </a:prstGeom>
            <a:noFill/>
            <a:ln>
              <a:noFill/>
            </a:ln>
          </p:spPr>
        </p:pic>
        <p:pic>
          <p:nvPicPr>
            <p:cNvPr id="132" name="Google Shape;132;p5" descr="A boy wearing a red hat&#10;&#10;Description automatically generated"/>
            <p:cNvPicPr preferRelativeResize="0"/>
            <p:nvPr/>
          </p:nvPicPr>
          <p:blipFill rotWithShape="1">
            <a:blip r:embed="rId6">
              <a:alphaModFix/>
            </a:blip>
            <a:srcRect l="11981" t="13745" b="25997"/>
            <a:stretch/>
          </p:blipFill>
          <p:spPr>
            <a:xfrm>
              <a:off x="20560" y="3924164"/>
              <a:ext cx="4053387" cy="1850002"/>
            </a:xfrm>
            <a:prstGeom prst="rect">
              <a:avLst/>
            </a:prstGeom>
            <a:noFill/>
            <a:ln>
              <a:noFill/>
            </a:ln>
          </p:spPr>
        </p:pic>
        <p:pic>
          <p:nvPicPr>
            <p:cNvPr id="133" name="Google Shape;133;p5" descr="A picture containing person, man, sitting, wearing&#10;&#10;Description automatically generated"/>
            <p:cNvPicPr preferRelativeResize="0"/>
            <p:nvPr/>
          </p:nvPicPr>
          <p:blipFill rotWithShape="1">
            <a:blip r:embed="rId7">
              <a:alphaModFix/>
            </a:blip>
            <a:srcRect l="10843" t="2746" r="246" b="36899"/>
            <a:stretch/>
          </p:blipFill>
          <p:spPr>
            <a:xfrm>
              <a:off x="4068209" y="3924164"/>
              <a:ext cx="4074633" cy="1851055"/>
            </a:xfrm>
            <a:prstGeom prst="rect">
              <a:avLst/>
            </a:prstGeom>
            <a:noFill/>
            <a:ln>
              <a:noFill/>
            </a:ln>
          </p:spPr>
        </p:pic>
        <p:pic>
          <p:nvPicPr>
            <p:cNvPr id="134" name="Google Shape;134;p5" descr="A picture containing person, indoor, woman, bed&#10;&#10;Description automatically generated"/>
            <p:cNvPicPr preferRelativeResize="0"/>
            <p:nvPr/>
          </p:nvPicPr>
          <p:blipFill rotWithShape="1">
            <a:blip r:embed="rId8">
              <a:alphaModFix/>
            </a:blip>
            <a:srcRect l="270" t="9033" r="-269" b="23559"/>
            <a:stretch/>
          </p:blipFill>
          <p:spPr>
            <a:xfrm>
              <a:off x="8148579" y="3914065"/>
              <a:ext cx="4085668" cy="1851054"/>
            </a:xfrm>
            <a:prstGeom prst="rect">
              <a:avLst/>
            </a:prstGeom>
            <a:noFill/>
            <a:ln>
              <a:noFill/>
            </a:ln>
          </p:spPr>
        </p:pic>
      </p:grpSp>
      <p:sp>
        <p:nvSpPr>
          <p:cNvPr id="135" name="Google Shape;135;p5"/>
          <p:cNvSpPr/>
          <p:nvPr/>
        </p:nvSpPr>
        <p:spPr>
          <a:xfrm>
            <a:off x="-2416" y="2061133"/>
            <a:ext cx="12228730" cy="3703985"/>
          </a:xfrm>
          <a:prstGeom prst="rect">
            <a:avLst/>
          </a:prstGeom>
          <a:solidFill>
            <a:srgbClr val="C00000">
              <a:alpha val="65882"/>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5"/>
          <p:cNvSpPr/>
          <p:nvPr/>
        </p:nvSpPr>
        <p:spPr>
          <a:xfrm>
            <a:off x="513332" y="320433"/>
            <a:ext cx="10720361" cy="13234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a:ln>
                  <a:noFill/>
                </a:ln>
                <a:solidFill>
                  <a:srgbClr val="000000"/>
                </a:solidFill>
                <a:effectLst/>
                <a:uLnTx/>
                <a:uFillTx/>
                <a:latin typeface="Arial"/>
                <a:ea typeface="Arial"/>
                <a:cs typeface="Arial"/>
                <a:sym typeface="Arial"/>
              </a:rPr>
              <a:t>Vulnerable Groups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a:ln>
                  <a:noFill/>
                </a:ln>
                <a:solidFill>
                  <a:srgbClr val="000000"/>
                </a:solidFill>
                <a:effectLst/>
                <a:uLnTx/>
                <a:uFillTx/>
                <a:latin typeface="Arial"/>
                <a:ea typeface="Arial"/>
                <a:cs typeface="Arial"/>
                <a:sym typeface="Arial"/>
              </a:rPr>
              <a:t>To Consider</a:t>
            </a:r>
            <a:endParaRPr kumimoji="0" sz="4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5"/>
          <p:cNvSpPr/>
          <p:nvPr/>
        </p:nvSpPr>
        <p:spPr>
          <a:xfrm>
            <a:off x="211265" y="2253686"/>
            <a:ext cx="2493090"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Pregnant &amp; Lactating Women (PLW’s)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5"/>
          <p:cNvSpPr/>
          <p:nvPr/>
        </p:nvSpPr>
        <p:spPr>
          <a:xfrm>
            <a:off x="4217390" y="2253688"/>
            <a:ext cx="1960125"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Children Under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5 Years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5"/>
          <p:cNvSpPr/>
          <p:nvPr/>
        </p:nvSpPr>
        <p:spPr>
          <a:xfrm>
            <a:off x="8310823" y="2253687"/>
            <a:ext cx="162182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Older Persons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213883" y="4085584"/>
            <a:ext cx="162182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Persons With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Disabilities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245479" y="4128533"/>
            <a:ext cx="337135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Minority Ethnic Groups (Information Dissemination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&amp; Language Barriers)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5"/>
          <p:cNvSpPr/>
          <p:nvPr/>
        </p:nvSpPr>
        <p:spPr>
          <a:xfrm>
            <a:off x="8245062" y="4085583"/>
            <a:ext cx="3385179"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People Living With A Chronic Disease Diabetes, HIV/AIDS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 name="Group 18">
            <a:extLst>
              <a:ext uri="{FF2B5EF4-FFF2-40B4-BE49-F238E27FC236}">
                <a16:creationId xmlns:a16="http://schemas.microsoft.com/office/drawing/2014/main" id="{2CDF0BB5-FBFB-4431-BA4D-613DB384CA4C}"/>
              </a:ext>
            </a:extLst>
          </p:cNvPr>
          <p:cNvGrpSpPr/>
          <p:nvPr/>
        </p:nvGrpSpPr>
        <p:grpSpPr>
          <a:xfrm>
            <a:off x="0" y="5725741"/>
            <a:ext cx="4251846" cy="1132259"/>
            <a:chOff x="-3942" y="5736777"/>
            <a:chExt cx="4251846" cy="1132259"/>
          </a:xfrm>
        </p:grpSpPr>
        <p:grpSp>
          <p:nvGrpSpPr>
            <p:cNvPr id="20" name="Group 19">
              <a:extLst>
                <a:ext uri="{FF2B5EF4-FFF2-40B4-BE49-F238E27FC236}">
                  <a16:creationId xmlns:a16="http://schemas.microsoft.com/office/drawing/2014/main" id="{3AFBF3BD-A7B8-4556-A5A2-6A7D55A39467}"/>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83CC3229-3EF6-493E-9560-FCDA9C9E5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54B4805A-C839-4C8C-940E-FF38E9BA24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C8DC9038-E161-4D38-9E66-AF77C63E57B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young, child&#10;&#10;Description automatically generated">
            <a:extLst>
              <a:ext uri="{FF2B5EF4-FFF2-40B4-BE49-F238E27FC236}">
                <a16:creationId xmlns:a16="http://schemas.microsoft.com/office/drawing/2014/main" id="{3C969A36-F722-4AFF-9A5E-BB42575FF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805" y="0"/>
            <a:ext cx="8664744" cy="5776496"/>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747066" y="343097"/>
            <a:ext cx="2683971"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What Is Triage?</a:t>
            </a:r>
          </a:p>
          <a:p>
            <a:pPr marL="0" marR="0" lvl="0" indent="0" rtl="0">
              <a:spcBef>
                <a:spcPts val="0"/>
              </a:spcBef>
              <a:spcAft>
                <a:spcPts val="0"/>
              </a:spcAft>
              <a:buNone/>
            </a:pPr>
            <a:endParaRPr lang="en-US" sz="1800" b="1" dirty="0">
              <a:solidFill>
                <a:schemeClr val="lt1"/>
              </a:solidFill>
              <a:latin typeface="Arial"/>
              <a:ea typeface="Arial"/>
              <a:cs typeface="Arial"/>
              <a:sym typeface="Arial"/>
            </a:endParaRPr>
          </a:p>
          <a:p>
            <a:pPr marL="0" marR="0" lvl="0" indent="0" rtl="0">
              <a:spcBef>
                <a:spcPts val="0"/>
              </a:spcBef>
              <a:spcAft>
                <a:spcPts val="0"/>
              </a:spcAft>
              <a:buNone/>
            </a:pPr>
            <a:r>
              <a:rPr lang="en-US" sz="1800" dirty="0">
                <a:solidFill>
                  <a:schemeClr val="lt1"/>
                </a:solidFill>
                <a:latin typeface="Arial"/>
                <a:ea typeface="Arial"/>
                <a:cs typeface="Arial"/>
                <a:sym typeface="Arial"/>
              </a:rPr>
              <a:t>Victims are evaluated, sorted by immediacy of treatment needed, and set up for immediate or delayed treatment.</a:t>
            </a:r>
          </a:p>
        </p:txBody>
      </p:sp>
      <p:grpSp>
        <p:nvGrpSpPr>
          <p:cNvPr id="8" name="Group 7">
            <a:extLst>
              <a:ext uri="{FF2B5EF4-FFF2-40B4-BE49-F238E27FC236}">
                <a16:creationId xmlns:a16="http://schemas.microsoft.com/office/drawing/2014/main" id="{6CAB7E3B-D0F0-4327-8B83-5CF6393D506E}"/>
              </a:ext>
            </a:extLst>
          </p:cNvPr>
          <p:cNvGrpSpPr/>
          <p:nvPr/>
        </p:nvGrpSpPr>
        <p:grpSpPr>
          <a:xfrm>
            <a:off x="0" y="5725741"/>
            <a:ext cx="4251846" cy="1132259"/>
            <a:chOff x="-3942" y="5736777"/>
            <a:chExt cx="4251846" cy="1132259"/>
          </a:xfrm>
        </p:grpSpPr>
        <p:grpSp>
          <p:nvGrpSpPr>
            <p:cNvPr id="9" name="Group 8">
              <a:extLst>
                <a:ext uri="{FF2B5EF4-FFF2-40B4-BE49-F238E27FC236}">
                  <a16:creationId xmlns:a16="http://schemas.microsoft.com/office/drawing/2014/main" id="{43871226-7943-42F9-AA8E-AFD7EE7F1A44}"/>
                </a:ext>
              </a:extLst>
            </p:cNvPr>
            <p:cNvGrpSpPr/>
            <p:nvPr/>
          </p:nvGrpSpPr>
          <p:grpSpPr>
            <a:xfrm>
              <a:off x="-3942" y="5736777"/>
              <a:ext cx="4251846" cy="1132259"/>
              <a:chOff x="-3942" y="5736777"/>
              <a:chExt cx="4251846" cy="1132259"/>
            </a:xfrm>
          </p:grpSpPr>
          <p:pic>
            <p:nvPicPr>
              <p:cNvPr id="15" name="Picture 14" descr="Logo&#10;&#10;Description automatically generated">
                <a:extLst>
                  <a:ext uri="{FF2B5EF4-FFF2-40B4-BE49-F238E27FC236}">
                    <a16:creationId xmlns:a16="http://schemas.microsoft.com/office/drawing/2014/main" id="{93F685F8-B822-4101-B7E7-C93964F2E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6" name="Picture 15" descr="Logo&#10;&#10;Description automatically generated">
                <a:extLst>
                  <a:ext uri="{FF2B5EF4-FFF2-40B4-BE49-F238E27FC236}">
                    <a16:creationId xmlns:a16="http://schemas.microsoft.com/office/drawing/2014/main" id="{1BF9E731-C6D7-4182-86C1-CA777DB6CD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73859B52-B945-434B-B53F-05B1061EEF8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12016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747066" y="343097"/>
            <a:ext cx="2683971"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Types Of Triage?</a:t>
            </a:r>
          </a:p>
        </p:txBody>
      </p:sp>
      <p:sp>
        <p:nvSpPr>
          <p:cNvPr id="9" name="TextBox 8">
            <a:extLst>
              <a:ext uri="{FF2B5EF4-FFF2-40B4-BE49-F238E27FC236}">
                <a16:creationId xmlns:a16="http://schemas.microsoft.com/office/drawing/2014/main" id="{3048A0E0-BEBB-40D6-8F17-D1989BE86D32}"/>
              </a:ext>
            </a:extLst>
          </p:cNvPr>
          <p:cNvSpPr txBox="1"/>
          <p:nvPr/>
        </p:nvSpPr>
        <p:spPr>
          <a:xfrm>
            <a:off x="4958118" y="1592911"/>
            <a:ext cx="6535271" cy="3139321"/>
          </a:xfrm>
          <a:prstGeom prst="rect">
            <a:avLst/>
          </a:prstGeom>
          <a:noFill/>
        </p:spPr>
        <p:txBody>
          <a:bodyPr wrap="square">
            <a:spAutoFit/>
          </a:bodyPr>
          <a:lstStyle/>
          <a:p>
            <a:r>
              <a:rPr lang="en-US" b="1" dirty="0">
                <a:solidFill>
                  <a:srgbClr val="E42D38"/>
                </a:solidFill>
                <a:latin typeface="Arial" panose="020B0604020202020204" pitchFamily="34" charset="0"/>
                <a:cs typeface="Arial" panose="020B0604020202020204" pitchFamily="34" charset="0"/>
              </a:rPr>
              <a:t>ACUTE: </a:t>
            </a:r>
          </a:p>
          <a:p>
            <a:r>
              <a:rPr lang="en-US" dirty="0">
                <a:latin typeface="Arial" panose="020B0604020202020204" pitchFamily="34" charset="0"/>
                <a:cs typeface="Arial" panose="020B0604020202020204" pitchFamily="34" charset="0"/>
              </a:rPr>
              <a:t>Individuals who need help right away. These victims are the priority group for assistance;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r>
              <a:rPr lang="en-US" b="1" dirty="0">
                <a:solidFill>
                  <a:srgbClr val="E42D38"/>
                </a:solidFill>
                <a:latin typeface="Arial" panose="020B0604020202020204" pitchFamily="34" charset="0"/>
                <a:cs typeface="Arial" panose="020B0604020202020204" pitchFamily="34" charset="0"/>
              </a:rPr>
              <a:t>NON-ACUTE: </a:t>
            </a:r>
          </a:p>
          <a:p>
            <a:r>
              <a:rPr lang="en-US" dirty="0">
                <a:latin typeface="Arial" panose="020B0604020202020204" pitchFamily="34" charset="0"/>
                <a:cs typeface="Arial" panose="020B0604020202020204" pitchFamily="34" charset="0"/>
              </a:rPr>
              <a:t>Though the victim may be severely wounded, his /her situation is stable and does not require immediate assistance. </a:t>
            </a:r>
          </a:p>
          <a:p>
            <a:endParaRPr lang="en-US" dirty="0">
              <a:latin typeface="Arial" panose="020B0604020202020204" pitchFamily="34" charset="0"/>
              <a:cs typeface="Arial" panose="020B0604020202020204" pitchFamily="34" charset="0"/>
            </a:endParaRPr>
          </a:p>
          <a:p>
            <a:r>
              <a:rPr lang="en-US" dirty="0">
                <a:solidFill>
                  <a:srgbClr val="E42D38"/>
                </a:solidFill>
                <a:latin typeface="Arial" panose="020B0604020202020204" pitchFamily="34" charset="0"/>
                <a:cs typeface="Arial" panose="020B0604020202020204" pitchFamily="34" charset="0"/>
              </a:rPr>
              <a:t>More urgent cases will receive assistance first </a:t>
            </a:r>
          </a:p>
        </p:txBody>
      </p:sp>
      <p:grpSp>
        <p:nvGrpSpPr>
          <p:cNvPr id="8" name="Group 7">
            <a:extLst>
              <a:ext uri="{FF2B5EF4-FFF2-40B4-BE49-F238E27FC236}">
                <a16:creationId xmlns:a16="http://schemas.microsoft.com/office/drawing/2014/main" id="{21C659EE-B2AC-4D34-A8D7-ABF68D4D8C1A}"/>
              </a:ext>
            </a:extLst>
          </p:cNvPr>
          <p:cNvGrpSpPr/>
          <p:nvPr/>
        </p:nvGrpSpPr>
        <p:grpSpPr>
          <a:xfrm>
            <a:off x="0" y="5725741"/>
            <a:ext cx="4251846" cy="1132259"/>
            <a:chOff x="-3942" y="5736777"/>
            <a:chExt cx="4251846" cy="1132259"/>
          </a:xfrm>
        </p:grpSpPr>
        <p:grpSp>
          <p:nvGrpSpPr>
            <p:cNvPr id="14" name="Group 13">
              <a:extLst>
                <a:ext uri="{FF2B5EF4-FFF2-40B4-BE49-F238E27FC236}">
                  <a16:creationId xmlns:a16="http://schemas.microsoft.com/office/drawing/2014/main" id="{CE0199A3-5766-48BB-8EAB-99954F7AC569}"/>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F63375D8-B2D2-4FF1-8891-19ED81A73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592C243C-5D5C-4392-9AFC-5907D83C3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5" name="Straight Connector 14">
              <a:extLst>
                <a:ext uri="{FF2B5EF4-FFF2-40B4-BE49-F238E27FC236}">
                  <a16:creationId xmlns:a16="http://schemas.microsoft.com/office/drawing/2014/main" id="{2014BFA0-9BDD-4557-B516-C4AD16234EF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38851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747066" y="343097"/>
            <a:ext cx="2683971" cy="508495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Performing A Triage Evaluation</a:t>
            </a:r>
          </a:p>
        </p:txBody>
      </p:sp>
      <p:sp>
        <p:nvSpPr>
          <p:cNvPr id="9" name="TextBox 8">
            <a:extLst>
              <a:ext uri="{FF2B5EF4-FFF2-40B4-BE49-F238E27FC236}">
                <a16:creationId xmlns:a16="http://schemas.microsoft.com/office/drawing/2014/main" id="{3048A0E0-BEBB-40D6-8F17-D1989BE86D32}"/>
              </a:ext>
            </a:extLst>
          </p:cNvPr>
          <p:cNvSpPr txBox="1"/>
          <p:nvPr/>
        </p:nvSpPr>
        <p:spPr>
          <a:xfrm>
            <a:off x="6327495" y="2424388"/>
            <a:ext cx="5443688" cy="1200329"/>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Check Section 6.6.2 </a:t>
            </a:r>
            <a:r>
              <a:rPr lang="en-US" b="1" dirty="0">
                <a:solidFill>
                  <a:srgbClr val="E42D38"/>
                </a:solidFill>
                <a:latin typeface="Arial" panose="020B0604020202020204" pitchFamily="34" charset="0"/>
                <a:cs typeface="Arial" panose="020B0604020202020204" pitchFamily="34" charset="0"/>
              </a:rPr>
              <a:t>page 22-24 </a:t>
            </a:r>
            <a:r>
              <a:rPr lang="en-US" dirty="0">
                <a:latin typeface="Arial" panose="020B0604020202020204" pitchFamily="34" charset="0"/>
                <a:cs typeface="Arial" panose="020B0604020202020204" pitchFamily="34" charset="0"/>
              </a:rPr>
              <a:t>of the Field Guide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learn basic First Aid please contact your National Society for information.</a:t>
            </a:r>
          </a:p>
        </p:txBody>
      </p:sp>
      <p:pic>
        <p:nvPicPr>
          <p:cNvPr id="3" name="Picture 2">
            <a:extLst>
              <a:ext uri="{FF2B5EF4-FFF2-40B4-BE49-F238E27FC236}">
                <a16:creationId xmlns:a16="http://schemas.microsoft.com/office/drawing/2014/main" id="{303125FE-1298-495D-B327-368921A44DF7}"/>
              </a:ext>
            </a:extLst>
          </p:cNvPr>
          <p:cNvPicPr>
            <a:picLocks noChangeAspect="1"/>
          </p:cNvPicPr>
          <p:nvPr/>
        </p:nvPicPr>
        <p:blipFill>
          <a:blip r:embed="rId2"/>
          <a:stretch>
            <a:fillRect/>
          </a:stretch>
        </p:blipFill>
        <p:spPr>
          <a:xfrm>
            <a:off x="4700169" y="2346513"/>
            <a:ext cx="1419808" cy="1245063"/>
          </a:xfrm>
          <a:prstGeom prst="rect">
            <a:avLst/>
          </a:prstGeom>
        </p:spPr>
      </p:pic>
      <p:grpSp>
        <p:nvGrpSpPr>
          <p:cNvPr id="14" name="Group 13">
            <a:extLst>
              <a:ext uri="{FF2B5EF4-FFF2-40B4-BE49-F238E27FC236}">
                <a16:creationId xmlns:a16="http://schemas.microsoft.com/office/drawing/2014/main" id="{96A01239-696C-41C4-8028-8A5C9319F8E4}"/>
              </a:ext>
            </a:extLst>
          </p:cNvPr>
          <p:cNvGrpSpPr/>
          <p:nvPr/>
        </p:nvGrpSpPr>
        <p:grpSpPr>
          <a:xfrm>
            <a:off x="0" y="5725741"/>
            <a:ext cx="4251846" cy="1132259"/>
            <a:chOff x="-3942" y="5736777"/>
            <a:chExt cx="4251846" cy="1132259"/>
          </a:xfrm>
        </p:grpSpPr>
        <p:grpSp>
          <p:nvGrpSpPr>
            <p:cNvPr id="15" name="Group 14">
              <a:extLst>
                <a:ext uri="{FF2B5EF4-FFF2-40B4-BE49-F238E27FC236}">
                  <a16:creationId xmlns:a16="http://schemas.microsoft.com/office/drawing/2014/main" id="{FB0D23F8-4A9F-41C6-9EFF-16238618CE7E}"/>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67E489D6-C388-4AC3-A129-A7BC4439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D93F628E-B1FC-445E-A2E1-222FEC462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A5AC8DE0-8EDC-4C3A-B0DB-FA4FE62DCFCC}"/>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44575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2"/>
          <p:cNvGrpSpPr/>
          <p:nvPr/>
        </p:nvGrpSpPr>
        <p:grpSpPr>
          <a:xfrm>
            <a:off x="609600" y="2055554"/>
            <a:ext cx="4403225" cy="1924240"/>
            <a:chOff x="513332" y="2541743"/>
            <a:chExt cx="4403225" cy="1924240"/>
          </a:xfrm>
        </p:grpSpPr>
        <p:sp>
          <p:nvSpPr>
            <p:cNvPr id="607" name="Google Shape;607;p42"/>
            <p:cNvSpPr/>
            <p:nvPr/>
          </p:nvSpPr>
          <p:spPr>
            <a:xfrm>
              <a:off x="513332" y="2541743"/>
              <a:ext cx="34358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E42D38"/>
                  </a:solidFill>
                  <a:latin typeface="Arial"/>
                  <a:ea typeface="Arial"/>
                  <a:cs typeface="Arial"/>
                  <a:sym typeface="Arial"/>
                </a:rPr>
                <a:t>Get Involved</a:t>
              </a:r>
              <a:endParaRPr sz="4000" b="1" i="0" dirty="0">
                <a:solidFill>
                  <a:srgbClr val="E42D38"/>
                </a:solidFill>
                <a:latin typeface="Arial"/>
                <a:ea typeface="Arial"/>
                <a:cs typeface="Arial"/>
                <a:sym typeface="Arial"/>
              </a:endParaRPr>
            </a:p>
          </p:txBody>
        </p:sp>
        <p:sp>
          <p:nvSpPr>
            <p:cNvPr id="608" name="Google Shape;608;p42"/>
            <p:cNvSpPr/>
            <p:nvPr/>
          </p:nvSpPr>
          <p:spPr>
            <a:xfrm>
              <a:off x="513332" y="3376454"/>
              <a:ext cx="440322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Arial"/>
                  <a:ea typeface="Arial"/>
                  <a:cs typeface="Arial"/>
                  <a:sym typeface="Arial"/>
                </a:rPr>
                <a:t>There are many ways of becoming a part  of the world’s largest humanitarian network</a:t>
              </a:r>
              <a:endParaRPr/>
            </a:p>
          </p:txBody>
        </p:sp>
      </p:grpSp>
      <p:sp>
        <p:nvSpPr>
          <p:cNvPr id="609" name="Google Shape;609;p42"/>
          <p:cNvSpPr/>
          <p:nvPr/>
        </p:nvSpPr>
        <p:spPr>
          <a:xfrm>
            <a:off x="5718174" y="1037305"/>
            <a:ext cx="586422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dirty="0">
                <a:solidFill>
                  <a:srgbClr val="E42D38"/>
                </a:solidFill>
                <a:latin typeface="Arial"/>
                <a:ea typeface="Arial"/>
                <a:cs typeface="Arial"/>
                <a:sym typeface="Arial"/>
              </a:rPr>
              <a:t>Volunteer, Donate, Join Us In Partnership, </a:t>
            </a:r>
            <a:r>
              <a:rPr lang="en-US" sz="1800" dirty="0">
                <a:solidFill>
                  <a:schemeClr val="dk1"/>
                </a:solidFill>
                <a:latin typeface="Arial"/>
                <a:ea typeface="Arial"/>
                <a:cs typeface="Arial"/>
                <a:sym typeface="Arial"/>
              </a:rPr>
              <a:t>or share </a:t>
            </a:r>
            <a:endParaRPr dirty="0"/>
          </a:p>
          <a:p>
            <a:pPr marL="0" marR="0" lvl="0" indent="0" algn="l" rtl="0">
              <a:lnSpc>
                <a:spcPct val="150000"/>
              </a:lnSpc>
              <a:spcBef>
                <a:spcPts val="0"/>
              </a:spcBef>
              <a:spcAft>
                <a:spcPts val="0"/>
              </a:spcAft>
              <a:buNone/>
            </a:pPr>
            <a:r>
              <a:rPr lang="en-US" sz="1800" dirty="0">
                <a:solidFill>
                  <a:schemeClr val="dk1"/>
                </a:solidFill>
                <a:latin typeface="Arial"/>
                <a:ea typeface="Arial"/>
                <a:cs typeface="Arial"/>
                <a:sym typeface="Arial"/>
              </a:rPr>
              <a:t>our appeals and stories on social media. Find out more about IFRC, and learn how to contact your National Red Cross or Red Crescent Society, at </a:t>
            </a:r>
            <a:r>
              <a:rPr lang="en-US" sz="1800" dirty="0">
                <a:solidFill>
                  <a:srgbClr val="E42D38"/>
                </a:solidFill>
                <a:latin typeface="Arial"/>
                <a:ea typeface="Arial"/>
                <a:cs typeface="Arial"/>
                <a:sym typeface="Arial"/>
              </a:rPr>
              <a:t>www.ifrc.org</a:t>
            </a:r>
            <a:endParaRPr dirty="0">
              <a:solidFill>
                <a:srgbClr val="E42D38"/>
              </a:solidFill>
            </a:endParaRPr>
          </a:p>
        </p:txBody>
      </p:sp>
      <p:sp>
        <p:nvSpPr>
          <p:cNvPr id="610" name="Google Shape;610;p42"/>
          <p:cNvSpPr/>
          <p:nvPr/>
        </p:nvSpPr>
        <p:spPr>
          <a:xfrm>
            <a:off x="5718174" y="3337959"/>
            <a:ext cx="440322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P.O. Box 303</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CH-1211 Geneva 19</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Switzerland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Telephone: +41 22 730 4222</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Fax: +41 22 730 4200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Email: secretariat@ifrc.org</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Website: www.ifrc.org</a:t>
            </a:r>
            <a:endParaRPr/>
          </a:p>
        </p:txBody>
      </p:sp>
      <p:pic>
        <p:nvPicPr>
          <p:cNvPr id="12" name="Picture 11" descr="Logo&#10;&#10;Description automatically generated">
            <a:extLst>
              <a:ext uri="{FF2B5EF4-FFF2-40B4-BE49-F238E27FC236}">
                <a16:creationId xmlns:a16="http://schemas.microsoft.com/office/drawing/2014/main" id="{756B9343-8AC3-4F90-A827-68CEB3A46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25" y="3925991"/>
            <a:ext cx="2506687" cy="11322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834491" y="638259"/>
            <a:ext cx="250912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Effects Of </a:t>
            </a:r>
          </a:p>
          <a:p>
            <a:pPr>
              <a:spcBef>
                <a:spcPts val="0"/>
              </a:spcBef>
              <a:buClr>
                <a:schemeClr val="lt1"/>
              </a:buClr>
              <a:buSzPts val="4400"/>
              <a:buFont typeface="Arial"/>
              <a:buNone/>
            </a:pPr>
            <a:r>
              <a:rPr lang="en-US" sz="3600" b="1" dirty="0">
                <a:solidFill>
                  <a:schemeClr val="lt1"/>
                </a:solidFill>
                <a:latin typeface="Arial"/>
                <a:cs typeface="Arial"/>
                <a:sym typeface="Arial"/>
              </a:rPr>
              <a:t>Disasters On Health</a:t>
            </a:r>
          </a:p>
        </p:txBody>
      </p:sp>
      <p:sp>
        <p:nvSpPr>
          <p:cNvPr id="8" name="Google Shape;118;p4">
            <a:extLst>
              <a:ext uri="{FF2B5EF4-FFF2-40B4-BE49-F238E27FC236}">
                <a16:creationId xmlns:a16="http://schemas.microsoft.com/office/drawing/2014/main" id="{014432A5-BEAC-44D2-84E9-E71635984316}"/>
              </a:ext>
            </a:extLst>
          </p:cNvPr>
          <p:cNvSpPr/>
          <p:nvPr/>
        </p:nvSpPr>
        <p:spPr>
          <a:xfrm>
            <a:off x="6115727" y="705068"/>
            <a:ext cx="2790518" cy="64633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dirty="0">
                <a:solidFill>
                  <a:schemeClr val="dk1"/>
                </a:solidFill>
                <a:latin typeface="Arial"/>
                <a:ea typeface="Arial"/>
                <a:cs typeface="Arial"/>
                <a:sym typeface="Arial"/>
              </a:rPr>
              <a:t>Communicable Diseases</a:t>
            </a:r>
            <a:endParaRPr dirty="0"/>
          </a:p>
          <a:p>
            <a:pPr marL="0" marR="0" lvl="0" indent="0" rtl="0">
              <a:spcBef>
                <a:spcPts val="0"/>
              </a:spcBef>
              <a:spcAft>
                <a:spcPts val="0"/>
              </a:spcAft>
              <a:buNone/>
            </a:pPr>
            <a:r>
              <a:rPr lang="en-GB" sz="1800" dirty="0">
                <a:solidFill>
                  <a:schemeClr val="dk1"/>
                </a:solidFill>
                <a:latin typeface="Arial"/>
                <a:ea typeface="Arial"/>
                <a:cs typeface="Arial"/>
                <a:sym typeface="Arial"/>
              </a:rPr>
              <a:t>&amp; Disease Epidemics</a:t>
            </a:r>
            <a:endParaRPr dirty="0"/>
          </a:p>
        </p:txBody>
      </p:sp>
      <p:sp>
        <p:nvSpPr>
          <p:cNvPr id="9" name="Google Shape;120;p4">
            <a:extLst>
              <a:ext uri="{FF2B5EF4-FFF2-40B4-BE49-F238E27FC236}">
                <a16:creationId xmlns:a16="http://schemas.microsoft.com/office/drawing/2014/main" id="{900EAF8C-6CA3-40F4-8C45-DE6A5F4C07E3}"/>
              </a:ext>
            </a:extLst>
          </p:cNvPr>
          <p:cNvSpPr/>
          <p:nvPr/>
        </p:nvSpPr>
        <p:spPr>
          <a:xfrm>
            <a:off x="9949351" y="1862066"/>
            <a:ext cx="161983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dirty="0">
                <a:solidFill>
                  <a:schemeClr val="dk1"/>
                </a:solidFill>
                <a:latin typeface="Arial"/>
                <a:ea typeface="Arial"/>
                <a:cs typeface="Arial"/>
                <a:sym typeface="Arial"/>
              </a:rPr>
              <a:t>Shelter &amp; Protection</a:t>
            </a:r>
            <a:endParaRPr dirty="0"/>
          </a:p>
        </p:txBody>
      </p:sp>
      <p:sp>
        <p:nvSpPr>
          <p:cNvPr id="14" name="Google Shape;121;p4">
            <a:extLst>
              <a:ext uri="{FF2B5EF4-FFF2-40B4-BE49-F238E27FC236}">
                <a16:creationId xmlns:a16="http://schemas.microsoft.com/office/drawing/2014/main" id="{87C8570B-6A14-4B70-8498-D5A96DC3C5A0}"/>
              </a:ext>
            </a:extLst>
          </p:cNvPr>
          <p:cNvSpPr/>
          <p:nvPr/>
        </p:nvSpPr>
        <p:spPr>
          <a:xfrm>
            <a:off x="6115727" y="2803358"/>
            <a:ext cx="1680507" cy="3693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dirty="0">
                <a:solidFill>
                  <a:schemeClr val="dk1"/>
                </a:solidFill>
                <a:latin typeface="Arial"/>
                <a:ea typeface="Arial"/>
                <a:cs typeface="Arial"/>
                <a:sym typeface="Arial"/>
              </a:rPr>
              <a:t>Poor Nutrition</a:t>
            </a:r>
            <a:endParaRPr dirty="0"/>
          </a:p>
        </p:txBody>
      </p:sp>
      <p:sp>
        <p:nvSpPr>
          <p:cNvPr id="15" name="Google Shape;122;p4">
            <a:extLst>
              <a:ext uri="{FF2B5EF4-FFF2-40B4-BE49-F238E27FC236}">
                <a16:creationId xmlns:a16="http://schemas.microsoft.com/office/drawing/2014/main" id="{7CF4BC66-C71F-4701-810C-DB012C8DCE3F}"/>
              </a:ext>
            </a:extLst>
          </p:cNvPr>
          <p:cNvSpPr/>
          <p:nvPr/>
        </p:nvSpPr>
        <p:spPr>
          <a:xfrm>
            <a:off x="9953887" y="3871059"/>
            <a:ext cx="1834391"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dirty="0">
                <a:solidFill>
                  <a:schemeClr val="dk1"/>
                </a:solidFill>
                <a:latin typeface="Arial"/>
                <a:ea typeface="Arial"/>
                <a:cs typeface="Arial"/>
                <a:sym typeface="Arial"/>
              </a:rPr>
              <a:t>Poor Access </a:t>
            </a:r>
            <a:endParaRPr dirty="0"/>
          </a:p>
          <a:p>
            <a:pPr marL="0" marR="0" lvl="0" indent="0" rtl="0">
              <a:spcBef>
                <a:spcPts val="0"/>
              </a:spcBef>
              <a:spcAft>
                <a:spcPts val="0"/>
              </a:spcAft>
              <a:buNone/>
            </a:pPr>
            <a:r>
              <a:rPr lang="en-GB" sz="1800" dirty="0">
                <a:solidFill>
                  <a:schemeClr val="dk1"/>
                </a:solidFill>
                <a:latin typeface="Arial"/>
                <a:ea typeface="Arial"/>
                <a:cs typeface="Arial"/>
                <a:sym typeface="Arial"/>
              </a:rPr>
              <a:t>To Health Care</a:t>
            </a:r>
            <a:endParaRPr dirty="0"/>
          </a:p>
        </p:txBody>
      </p:sp>
      <p:sp>
        <p:nvSpPr>
          <p:cNvPr id="16" name="Google Shape;123;p4">
            <a:extLst>
              <a:ext uri="{FF2B5EF4-FFF2-40B4-BE49-F238E27FC236}">
                <a16:creationId xmlns:a16="http://schemas.microsoft.com/office/drawing/2014/main" id="{1BAA3E61-5703-4B87-BB5E-CEA53E6BA340}"/>
              </a:ext>
            </a:extLst>
          </p:cNvPr>
          <p:cNvSpPr/>
          <p:nvPr/>
        </p:nvSpPr>
        <p:spPr>
          <a:xfrm>
            <a:off x="6115727" y="4750372"/>
            <a:ext cx="1680507" cy="3693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dirty="0">
                <a:solidFill>
                  <a:schemeClr val="dk1"/>
                </a:solidFill>
                <a:latin typeface="Arial"/>
                <a:ea typeface="Arial"/>
                <a:cs typeface="Arial"/>
                <a:sym typeface="Arial"/>
              </a:rPr>
              <a:t>Mental Health</a:t>
            </a:r>
            <a:endParaRPr dirty="0"/>
          </a:p>
        </p:txBody>
      </p:sp>
      <p:pic>
        <p:nvPicPr>
          <p:cNvPr id="3" name="Picture 2">
            <a:extLst>
              <a:ext uri="{FF2B5EF4-FFF2-40B4-BE49-F238E27FC236}">
                <a16:creationId xmlns:a16="http://schemas.microsoft.com/office/drawing/2014/main" id="{5CC4B7A3-668D-4C05-BCB5-40B95817EE37}"/>
              </a:ext>
            </a:extLst>
          </p:cNvPr>
          <p:cNvPicPr>
            <a:picLocks noChangeAspect="1"/>
          </p:cNvPicPr>
          <p:nvPr/>
        </p:nvPicPr>
        <p:blipFill>
          <a:blip r:embed="rId2"/>
          <a:stretch>
            <a:fillRect/>
          </a:stretch>
        </p:blipFill>
        <p:spPr>
          <a:xfrm>
            <a:off x="5079639" y="593612"/>
            <a:ext cx="869244" cy="869244"/>
          </a:xfrm>
          <a:prstGeom prst="rect">
            <a:avLst/>
          </a:prstGeom>
        </p:spPr>
      </p:pic>
      <p:pic>
        <p:nvPicPr>
          <p:cNvPr id="5" name="Picture 4">
            <a:extLst>
              <a:ext uri="{FF2B5EF4-FFF2-40B4-BE49-F238E27FC236}">
                <a16:creationId xmlns:a16="http://schemas.microsoft.com/office/drawing/2014/main" id="{1124C660-1E6F-4072-9CC6-DB7F5369680C}"/>
              </a:ext>
            </a:extLst>
          </p:cNvPr>
          <p:cNvPicPr>
            <a:picLocks noChangeAspect="1"/>
          </p:cNvPicPr>
          <p:nvPr/>
        </p:nvPicPr>
        <p:blipFill>
          <a:blip r:embed="rId3"/>
          <a:stretch>
            <a:fillRect/>
          </a:stretch>
        </p:blipFill>
        <p:spPr>
          <a:xfrm>
            <a:off x="8830643" y="1605245"/>
            <a:ext cx="970844" cy="903111"/>
          </a:xfrm>
          <a:prstGeom prst="rect">
            <a:avLst/>
          </a:prstGeom>
        </p:spPr>
      </p:pic>
      <p:pic>
        <p:nvPicPr>
          <p:cNvPr id="7" name="Picture 6">
            <a:extLst>
              <a:ext uri="{FF2B5EF4-FFF2-40B4-BE49-F238E27FC236}">
                <a16:creationId xmlns:a16="http://schemas.microsoft.com/office/drawing/2014/main" id="{F2C8FF7B-2D86-4AF2-9308-67205CC51622}"/>
              </a:ext>
            </a:extLst>
          </p:cNvPr>
          <p:cNvPicPr>
            <a:picLocks noChangeAspect="1"/>
          </p:cNvPicPr>
          <p:nvPr/>
        </p:nvPicPr>
        <p:blipFill>
          <a:blip r:embed="rId4"/>
          <a:stretch>
            <a:fillRect/>
          </a:stretch>
        </p:blipFill>
        <p:spPr>
          <a:xfrm>
            <a:off x="5073995" y="2521614"/>
            <a:ext cx="880533" cy="936978"/>
          </a:xfrm>
          <a:prstGeom prst="rect">
            <a:avLst/>
          </a:prstGeom>
        </p:spPr>
      </p:pic>
      <p:pic>
        <p:nvPicPr>
          <p:cNvPr id="20" name="Picture 19">
            <a:extLst>
              <a:ext uri="{FF2B5EF4-FFF2-40B4-BE49-F238E27FC236}">
                <a16:creationId xmlns:a16="http://schemas.microsoft.com/office/drawing/2014/main" id="{C7FE85F4-4E29-4D77-8045-EF0E2B575A0D}"/>
              </a:ext>
            </a:extLst>
          </p:cNvPr>
          <p:cNvPicPr>
            <a:picLocks noChangeAspect="1"/>
          </p:cNvPicPr>
          <p:nvPr/>
        </p:nvPicPr>
        <p:blipFill>
          <a:blip r:embed="rId5"/>
          <a:stretch>
            <a:fillRect/>
          </a:stretch>
        </p:blipFill>
        <p:spPr>
          <a:xfrm>
            <a:off x="8892732" y="3594047"/>
            <a:ext cx="846667" cy="959556"/>
          </a:xfrm>
          <a:prstGeom prst="rect">
            <a:avLst/>
          </a:prstGeom>
        </p:spPr>
      </p:pic>
      <p:pic>
        <p:nvPicPr>
          <p:cNvPr id="22" name="Picture 21">
            <a:extLst>
              <a:ext uri="{FF2B5EF4-FFF2-40B4-BE49-F238E27FC236}">
                <a16:creationId xmlns:a16="http://schemas.microsoft.com/office/drawing/2014/main" id="{971957C8-430C-468E-B4B0-EE773AEA7FB9}"/>
              </a:ext>
            </a:extLst>
          </p:cNvPr>
          <p:cNvPicPr>
            <a:picLocks noChangeAspect="1"/>
          </p:cNvPicPr>
          <p:nvPr/>
        </p:nvPicPr>
        <p:blipFill>
          <a:blip r:embed="rId6"/>
          <a:stretch>
            <a:fillRect/>
          </a:stretch>
        </p:blipFill>
        <p:spPr>
          <a:xfrm>
            <a:off x="4921595" y="4517349"/>
            <a:ext cx="1185333" cy="835378"/>
          </a:xfrm>
          <a:prstGeom prst="rect">
            <a:avLst/>
          </a:prstGeom>
        </p:spPr>
      </p:pic>
      <p:grpSp>
        <p:nvGrpSpPr>
          <p:cNvPr id="17" name="Group 16">
            <a:extLst>
              <a:ext uri="{FF2B5EF4-FFF2-40B4-BE49-F238E27FC236}">
                <a16:creationId xmlns:a16="http://schemas.microsoft.com/office/drawing/2014/main" id="{E4D73743-DCC8-4169-9F9E-45DD54A51D0F}"/>
              </a:ext>
            </a:extLst>
          </p:cNvPr>
          <p:cNvGrpSpPr/>
          <p:nvPr/>
        </p:nvGrpSpPr>
        <p:grpSpPr>
          <a:xfrm>
            <a:off x="0" y="5725741"/>
            <a:ext cx="4251846" cy="1132259"/>
            <a:chOff x="-3942" y="5736777"/>
            <a:chExt cx="4251846" cy="1132259"/>
          </a:xfrm>
        </p:grpSpPr>
        <p:grpSp>
          <p:nvGrpSpPr>
            <p:cNvPr id="18" name="Group 17">
              <a:extLst>
                <a:ext uri="{FF2B5EF4-FFF2-40B4-BE49-F238E27FC236}">
                  <a16:creationId xmlns:a16="http://schemas.microsoft.com/office/drawing/2014/main" id="{A10AAD66-36EA-46E5-9778-BEF1ABFA5684}"/>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BBF87764-4F57-468F-B5A6-ED533BD5A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8821E656-7987-4378-8B3C-74D33340EA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D95A76F1-8CE3-408A-A367-0E1CE4C9CB0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25119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w="28575">
            <a:solidFill>
              <a:srgbClr val="E42D3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510709" y="638259"/>
            <a:ext cx="323979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rtl="0">
              <a:spcBef>
                <a:spcPts val="0"/>
              </a:spcBef>
              <a:spcAft>
                <a:spcPts val="0"/>
              </a:spcAft>
              <a:buNone/>
            </a:pPr>
            <a:r>
              <a:rPr lang="en-US" sz="3600" b="1" dirty="0">
                <a:solidFill>
                  <a:schemeClr val="lt1"/>
                </a:solidFill>
                <a:latin typeface="Arial"/>
                <a:ea typeface="Arial"/>
                <a:cs typeface="Arial"/>
                <a:sym typeface="Arial"/>
              </a:rPr>
              <a:t>What Are We </a:t>
            </a:r>
            <a:endParaRPr lang="en-US" sz="1100" dirty="0"/>
          </a:p>
          <a:p>
            <a:pPr marL="0" marR="0" lvl="0" indent="0" algn="ctr" rtl="0">
              <a:spcBef>
                <a:spcPts val="0"/>
              </a:spcBef>
              <a:spcAft>
                <a:spcPts val="0"/>
              </a:spcAft>
              <a:buNone/>
            </a:pPr>
            <a:r>
              <a:rPr lang="en-US" sz="3600" b="1" dirty="0">
                <a:solidFill>
                  <a:schemeClr val="lt1"/>
                </a:solidFill>
                <a:latin typeface="Arial"/>
                <a:ea typeface="Arial"/>
                <a:cs typeface="Arial"/>
                <a:sym typeface="Arial"/>
              </a:rPr>
              <a:t>Looking For?</a:t>
            </a:r>
            <a:endParaRPr lang="en-US" sz="3600" b="1" i="0" dirty="0">
              <a:solidFill>
                <a:schemeClr val="lt1"/>
              </a:solidFill>
              <a:latin typeface="Arial"/>
              <a:ea typeface="Arial"/>
              <a:cs typeface="Arial"/>
              <a:sym typeface="Arial"/>
            </a:endParaRPr>
          </a:p>
        </p:txBody>
      </p:sp>
      <p:sp>
        <p:nvSpPr>
          <p:cNvPr id="42" name="Google Shape;151;p6">
            <a:extLst>
              <a:ext uri="{FF2B5EF4-FFF2-40B4-BE49-F238E27FC236}">
                <a16:creationId xmlns:a16="http://schemas.microsoft.com/office/drawing/2014/main" id="{F32D7446-6B8B-47D4-9245-3975F8363DBF}"/>
              </a:ext>
            </a:extLst>
          </p:cNvPr>
          <p:cNvSpPr/>
          <p:nvPr/>
        </p:nvSpPr>
        <p:spPr>
          <a:xfrm>
            <a:off x="5099195" y="526028"/>
            <a:ext cx="23167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E42D38"/>
                </a:solidFill>
                <a:latin typeface="Arial"/>
                <a:ea typeface="Arial"/>
                <a:cs typeface="Arial"/>
                <a:sym typeface="Arial"/>
              </a:rPr>
              <a:t>Who</a:t>
            </a:r>
            <a:endParaRPr dirty="0">
              <a:solidFill>
                <a:srgbClr val="E42D38"/>
              </a:solidFill>
            </a:endParaRPr>
          </a:p>
        </p:txBody>
      </p:sp>
      <p:sp>
        <p:nvSpPr>
          <p:cNvPr id="43" name="Google Shape;154;p6">
            <a:extLst>
              <a:ext uri="{FF2B5EF4-FFF2-40B4-BE49-F238E27FC236}">
                <a16:creationId xmlns:a16="http://schemas.microsoft.com/office/drawing/2014/main" id="{09521B5D-36D4-4713-8768-849AC7AED90D}"/>
              </a:ext>
            </a:extLst>
          </p:cNvPr>
          <p:cNvSpPr/>
          <p:nvPr/>
        </p:nvSpPr>
        <p:spPr>
          <a:xfrm>
            <a:off x="4194578" y="0"/>
            <a:ext cx="4006948" cy="2889583"/>
          </a:xfrm>
          <a:prstGeom prst="rect">
            <a:avLst/>
          </a:prstGeom>
          <a:noFill/>
          <a:ln w="28575" cap="flat" cmpd="sng">
            <a:solidFill>
              <a:srgbClr val="E42D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155;p6">
            <a:extLst>
              <a:ext uri="{FF2B5EF4-FFF2-40B4-BE49-F238E27FC236}">
                <a16:creationId xmlns:a16="http://schemas.microsoft.com/office/drawing/2014/main" id="{915A4941-130E-4EC9-B917-93B7558DDBFB}"/>
              </a:ext>
            </a:extLst>
          </p:cNvPr>
          <p:cNvSpPr/>
          <p:nvPr/>
        </p:nvSpPr>
        <p:spPr>
          <a:xfrm>
            <a:off x="4194578" y="2889583"/>
            <a:ext cx="4006948" cy="2886913"/>
          </a:xfrm>
          <a:prstGeom prst="rect">
            <a:avLst/>
          </a:prstGeom>
          <a:noFill/>
          <a:ln w="28575" cap="flat" cmpd="sng">
            <a:solidFill>
              <a:srgbClr val="E42D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156;p6">
            <a:extLst>
              <a:ext uri="{FF2B5EF4-FFF2-40B4-BE49-F238E27FC236}">
                <a16:creationId xmlns:a16="http://schemas.microsoft.com/office/drawing/2014/main" id="{4D07E44B-ED38-44E8-8AEC-96CC39D9548B}"/>
              </a:ext>
            </a:extLst>
          </p:cNvPr>
          <p:cNvSpPr/>
          <p:nvPr/>
        </p:nvSpPr>
        <p:spPr>
          <a:xfrm>
            <a:off x="8201526" y="0"/>
            <a:ext cx="3990474" cy="2889583"/>
          </a:xfrm>
          <a:prstGeom prst="rect">
            <a:avLst/>
          </a:prstGeom>
          <a:noFill/>
          <a:ln w="28575" cap="flat" cmpd="sng">
            <a:solidFill>
              <a:srgbClr val="E42D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157;p6">
            <a:extLst>
              <a:ext uri="{FF2B5EF4-FFF2-40B4-BE49-F238E27FC236}">
                <a16:creationId xmlns:a16="http://schemas.microsoft.com/office/drawing/2014/main" id="{9B330EE9-A8F7-458E-B174-B649FF5394D0}"/>
              </a:ext>
            </a:extLst>
          </p:cNvPr>
          <p:cNvSpPr/>
          <p:nvPr/>
        </p:nvSpPr>
        <p:spPr>
          <a:xfrm>
            <a:off x="8201526" y="2889583"/>
            <a:ext cx="3990474" cy="2889583"/>
          </a:xfrm>
          <a:prstGeom prst="rect">
            <a:avLst/>
          </a:prstGeom>
          <a:noFill/>
          <a:ln w="28575" cap="flat" cmpd="sng">
            <a:solidFill>
              <a:srgbClr val="E42D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158;p6">
            <a:extLst>
              <a:ext uri="{FF2B5EF4-FFF2-40B4-BE49-F238E27FC236}">
                <a16:creationId xmlns:a16="http://schemas.microsoft.com/office/drawing/2014/main" id="{983BD248-2B23-4C95-9852-7C1171F99996}"/>
              </a:ext>
            </a:extLst>
          </p:cNvPr>
          <p:cNvSpPr/>
          <p:nvPr/>
        </p:nvSpPr>
        <p:spPr>
          <a:xfrm>
            <a:off x="9089669" y="526028"/>
            <a:ext cx="23167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E42D38"/>
                </a:solidFill>
                <a:latin typeface="Arial"/>
                <a:ea typeface="Arial"/>
                <a:cs typeface="Arial"/>
                <a:sym typeface="Arial"/>
              </a:rPr>
              <a:t>What</a:t>
            </a:r>
            <a:endParaRPr dirty="0">
              <a:solidFill>
                <a:srgbClr val="E42D38"/>
              </a:solidFill>
            </a:endParaRPr>
          </a:p>
        </p:txBody>
      </p:sp>
      <p:sp>
        <p:nvSpPr>
          <p:cNvPr id="48" name="Google Shape;159;p6">
            <a:extLst>
              <a:ext uri="{FF2B5EF4-FFF2-40B4-BE49-F238E27FC236}">
                <a16:creationId xmlns:a16="http://schemas.microsoft.com/office/drawing/2014/main" id="{049CD643-E3E2-486A-84C7-95E15134BC3B}"/>
              </a:ext>
            </a:extLst>
          </p:cNvPr>
          <p:cNvSpPr/>
          <p:nvPr/>
        </p:nvSpPr>
        <p:spPr>
          <a:xfrm>
            <a:off x="5099195" y="3415611"/>
            <a:ext cx="23167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E42D38"/>
                </a:solidFill>
                <a:latin typeface="Arial"/>
                <a:ea typeface="Arial"/>
                <a:cs typeface="Arial"/>
                <a:sym typeface="Arial"/>
              </a:rPr>
              <a:t>Where</a:t>
            </a:r>
            <a:endParaRPr dirty="0">
              <a:solidFill>
                <a:srgbClr val="E42D38"/>
              </a:solidFill>
            </a:endParaRPr>
          </a:p>
        </p:txBody>
      </p:sp>
      <p:sp>
        <p:nvSpPr>
          <p:cNvPr id="49" name="Google Shape;160;p6">
            <a:extLst>
              <a:ext uri="{FF2B5EF4-FFF2-40B4-BE49-F238E27FC236}">
                <a16:creationId xmlns:a16="http://schemas.microsoft.com/office/drawing/2014/main" id="{2A4733F6-A131-4269-9257-EED7BA6264BF}"/>
              </a:ext>
            </a:extLst>
          </p:cNvPr>
          <p:cNvSpPr/>
          <p:nvPr/>
        </p:nvSpPr>
        <p:spPr>
          <a:xfrm>
            <a:off x="9089669" y="3415611"/>
            <a:ext cx="23167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E42D38"/>
                </a:solidFill>
                <a:latin typeface="Arial"/>
                <a:ea typeface="Arial"/>
                <a:cs typeface="Arial"/>
                <a:sym typeface="Arial"/>
              </a:rPr>
              <a:t>How</a:t>
            </a:r>
            <a:endParaRPr dirty="0">
              <a:solidFill>
                <a:srgbClr val="E42D38"/>
              </a:solidFill>
            </a:endParaRPr>
          </a:p>
        </p:txBody>
      </p:sp>
      <p:sp>
        <p:nvSpPr>
          <p:cNvPr id="50" name="Google Shape;161;p6">
            <a:extLst>
              <a:ext uri="{FF2B5EF4-FFF2-40B4-BE49-F238E27FC236}">
                <a16:creationId xmlns:a16="http://schemas.microsoft.com/office/drawing/2014/main" id="{5D0C529C-A966-4A00-966D-74CF23BB57D4}"/>
              </a:ext>
            </a:extLst>
          </p:cNvPr>
          <p:cNvSpPr/>
          <p:nvPr/>
        </p:nvSpPr>
        <p:spPr>
          <a:xfrm>
            <a:off x="5099195" y="1244736"/>
            <a:ext cx="231670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Arial"/>
                <a:ea typeface="Arial"/>
                <a:cs typeface="Arial"/>
                <a:sym typeface="Arial"/>
              </a:rPr>
              <a:t>Who is most affected?</a:t>
            </a:r>
            <a:endParaRPr/>
          </a:p>
        </p:txBody>
      </p:sp>
      <p:sp>
        <p:nvSpPr>
          <p:cNvPr id="51" name="Google Shape;162;p6">
            <a:extLst>
              <a:ext uri="{FF2B5EF4-FFF2-40B4-BE49-F238E27FC236}">
                <a16:creationId xmlns:a16="http://schemas.microsoft.com/office/drawing/2014/main" id="{EBF053E2-03DE-4082-BFEE-A9A380E9B566}"/>
              </a:ext>
            </a:extLst>
          </p:cNvPr>
          <p:cNvSpPr/>
          <p:nvPr/>
        </p:nvSpPr>
        <p:spPr>
          <a:xfrm>
            <a:off x="8891337" y="1244736"/>
            <a:ext cx="258321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Arial"/>
                <a:ea typeface="Arial"/>
                <a:cs typeface="Arial"/>
                <a:sym typeface="Arial"/>
              </a:rPr>
              <a:t>What are some of the health concerns?</a:t>
            </a:r>
            <a:endParaRPr sz="2000">
              <a:solidFill>
                <a:schemeClr val="dk1"/>
              </a:solidFill>
              <a:latin typeface="Arial"/>
              <a:ea typeface="Arial"/>
              <a:cs typeface="Arial"/>
              <a:sym typeface="Arial"/>
            </a:endParaRPr>
          </a:p>
        </p:txBody>
      </p:sp>
      <p:sp>
        <p:nvSpPr>
          <p:cNvPr id="52" name="Google Shape;163;p6">
            <a:extLst>
              <a:ext uri="{FF2B5EF4-FFF2-40B4-BE49-F238E27FC236}">
                <a16:creationId xmlns:a16="http://schemas.microsoft.com/office/drawing/2014/main" id="{731DF0A6-DE39-4846-B71A-844E62F2C1C9}"/>
              </a:ext>
            </a:extLst>
          </p:cNvPr>
          <p:cNvSpPr/>
          <p:nvPr/>
        </p:nvSpPr>
        <p:spPr>
          <a:xfrm>
            <a:off x="4704347" y="4134319"/>
            <a:ext cx="309211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dirty="0">
                <a:solidFill>
                  <a:schemeClr val="dk1"/>
                </a:solidFill>
                <a:latin typeface="Arial"/>
                <a:ea typeface="Arial"/>
                <a:cs typeface="Arial"/>
                <a:sym typeface="Arial"/>
              </a:rPr>
              <a:t>Where are most affected persons located?</a:t>
            </a:r>
            <a:endParaRPr sz="2000" dirty="0">
              <a:solidFill>
                <a:schemeClr val="dk1"/>
              </a:solidFill>
              <a:latin typeface="Arial"/>
              <a:ea typeface="Arial"/>
              <a:cs typeface="Arial"/>
              <a:sym typeface="Arial"/>
            </a:endParaRPr>
          </a:p>
        </p:txBody>
      </p:sp>
      <p:sp>
        <p:nvSpPr>
          <p:cNvPr id="53" name="Google Shape;164;p6">
            <a:extLst>
              <a:ext uri="{FF2B5EF4-FFF2-40B4-BE49-F238E27FC236}">
                <a16:creationId xmlns:a16="http://schemas.microsoft.com/office/drawing/2014/main" id="{346E4A66-B543-4E18-9A8C-1B007B90C892}"/>
              </a:ext>
            </a:extLst>
          </p:cNvPr>
          <p:cNvSpPr/>
          <p:nvPr/>
        </p:nvSpPr>
        <p:spPr>
          <a:xfrm>
            <a:off x="9157848" y="4134319"/>
            <a:ext cx="231670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Arial"/>
                <a:ea typeface="Arial"/>
                <a:cs typeface="Arial"/>
                <a:sym typeface="Arial"/>
              </a:rPr>
              <a:t>Who is most affected?</a:t>
            </a:r>
            <a:endParaRPr/>
          </a:p>
        </p:txBody>
      </p:sp>
      <p:grpSp>
        <p:nvGrpSpPr>
          <p:cNvPr id="20" name="Group 19">
            <a:extLst>
              <a:ext uri="{FF2B5EF4-FFF2-40B4-BE49-F238E27FC236}">
                <a16:creationId xmlns:a16="http://schemas.microsoft.com/office/drawing/2014/main" id="{42AE0DA1-0CD7-42DF-9EE3-1B12FF21D66C}"/>
              </a:ext>
            </a:extLst>
          </p:cNvPr>
          <p:cNvGrpSpPr/>
          <p:nvPr/>
        </p:nvGrpSpPr>
        <p:grpSpPr>
          <a:xfrm>
            <a:off x="0" y="5725741"/>
            <a:ext cx="4251846" cy="1132259"/>
            <a:chOff x="-3942" y="5736777"/>
            <a:chExt cx="4251846" cy="1132259"/>
          </a:xfrm>
        </p:grpSpPr>
        <p:grpSp>
          <p:nvGrpSpPr>
            <p:cNvPr id="21" name="Group 20">
              <a:extLst>
                <a:ext uri="{FF2B5EF4-FFF2-40B4-BE49-F238E27FC236}">
                  <a16:creationId xmlns:a16="http://schemas.microsoft.com/office/drawing/2014/main" id="{91132E19-F2DF-4C81-B404-2B70BD365AFB}"/>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7EB365CB-1962-4EBD-88D0-4003A3E50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E15F9B5B-B541-41C2-8CAB-DD7BB9A3F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326B7EFA-AA31-466E-BDD3-1D3374989285}"/>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6689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510709" y="638259"/>
            <a:ext cx="323979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rtl="0">
              <a:spcBef>
                <a:spcPts val="0"/>
              </a:spcBef>
              <a:spcAft>
                <a:spcPts val="0"/>
              </a:spcAft>
              <a:buNone/>
            </a:pPr>
            <a:r>
              <a:rPr lang="en-US" sz="3600" b="1" dirty="0">
                <a:solidFill>
                  <a:schemeClr val="lt1"/>
                </a:solidFill>
                <a:latin typeface="Arial"/>
                <a:ea typeface="Arial"/>
                <a:cs typeface="Arial"/>
                <a:sym typeface="Arial"/>
              </a:rPr>
              <a:t>Risk Factors</a:t>
            </a:r>
          </a:p>
        </p:txBody>
      </p:sp>
      <p:sp>
        <p:nvSpPr>
          <p:cNvPr id="20" name="Google Shape;174;p7">
            <a:extLst>
              <a:ext uri="{FF2B5EF4-FFF2-40B4-BE49-F238E27FC236}">
                <a16:creationId xmlns:a16="http://schemas.microsoft.com/office/drawing/2014/main" id="{16C81EFD-FFA8-44F7-A9F4-92DB9A4B56CD}"/>
              </a:ext>
            </a:extLst>
          </p:cNvPr>
          <p:cNvSpPr/>
          <p:nvPr/>
        </p:nvSpPr>
        <p:spPr>
          <a:xfrm>
            <a:off x="5525905" y="801821"/>
            <a:ext cx="220607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Poor Access To Safe Water &amp; Adequate Food</a:t>
            </a:r>
            <a:endParaRPr dirty="0"/>
          </a:p>
        </p:txBody>
      </p:sp>
      <p:sp>
        <p:nvSpPr>
          <p:cNvPr id="21" name="Google Shape;175;p7">
            <a:extLst>
              <a:ext uri="{FF2B5EF4-FFF2-40B4-BE49-F238E27FC236}">
                <a16:creationId xmlns:a16="http://schemas.microsoft.com/office/drawing/2014/main" id="{6EA324E2-C581-46B4-8E8A-EA8FAC93BA9B}"/>
              </a:ext>
            </a:extLst>
          </p:cNvPr>
          <p:cNvSpPr/>
          <p:nvPr/>
        </p:nvSpPr>
        <p:spPr>
          <a:xfrm>
            <a:off x="5525905" y="2301161"/>
            <a:ext cx="16744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Overcrowding</a:t>
            </a:r>
            <a:endParaRPr/>
          </a:p>
        </p:txBody>
      </p:sp>
      <p:sp>
        <p:nvSpPr>
          <p:cNvPr id="22" name="Google Shape;176;p7">
            <a:extLst>
              <a:ext uri="{FF2B5EF4-FFF2-40B4-BE49-F238E27FC236}">
                <a16:creationId xmlns:a16="http://schemas.microsoft.com/office/drawing/2014/main" id="{A1A373CD-BA4B-47E8-8826-0A6A359F589B}"/>
              </a:ext>
            </a:extLst>
          </p:cNvPr>
          <p:cNvSpPr/>
          <p:nvPr/>
        </p:nvSpPr>
        <p:spPr>
          <a:xfrm>
            <a:off x="5525905" y="3428999"/>
            <a:ext cx="167444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Displaced Populations </a:t>
            </a:r>
            <a:endParaRPr dirty="0"/>
          </a:p>
        </p:txBody>
      </p:sp>
      <p:sp>
        <p:nvSpPr>
          <p:cNvPr id="23" name="Google Shape;177;p7">
            <a:extLst>
              <a:ext uri="{FF2B5EF4-FFF2-40B4-BE49-F238E27FC236}">
                <a16:creationId xmlns:a16="http://schemas.microsoft.com/office/drawing/2014/main" id="{04400F94-24D1-40C7-A89D-A8759F63CB07}"/>
              </a:ext>
            </a:extLst>
          </p:cNvPr>
          <p:cNvSpPr/>
          <p:nvPr/>
        </p:nvSpPr>
        <p:spPr>
          <a:xfrm>
            <a:off x="5525905" y="4763556"/>
            <a:ext cx="167444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Underlying Conditions</a:t>
            </a:r>
            <a:endParaRPr dirty="0"/>
          </a:p>
        </p:txBody>
      </p:sp>
      <p:sp>
        <p:nvSpPr>
          <p:cNvPr id="24" name="Google Shape;184;p7">
            <a:extLst>
              <a:ext uri="{FF2B5EF4-FFF2-40B4-BE49-F238E27FC236}">
                <a16:creationId xmlns:a16="http://schemas.microsoft.com/office/drawing/2014/main" id="{4A75F118-CFA4-40D6-BA3E-1B302ABC0D20}"/>
              </a:ext>
            </a:extLst>
          </p:cNvPr>
          <p:cNvSpPr/>
          <p:nvPr/>
        </p:nvSpPr>
        <p:spPr>
          <a:xfrm>
            <a:off x="9021799" y="801822"/>
            <a:ext cx="2370952" cy="646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Poor Sanitation </a:t>
            </a:r>
            <a:endParaRPr dirty="0"/>
          </a:p>
          <a:p>
            <a:pPr marL="0" marR="0" lvl="0" indent="0" algn="l" rtl="0">
              <a:spcBef>
                <a:spcPts val="0"/>
              </a:spcBef>
              <a:spcAft>
                <a:spcPts val="0"/>
              </a:spcAft>
              <a:buNone/>
            </a:pPr>
            <a:r>
              <a:rPr lang="en-GB" sz="1800" dirty="0">
                <a:solidFill>
                  <a:schemeClr val="dk1"/>
                </a:solidFill>
                <a:latin typeface="Arial"/>
                <a:ea typeface="Arial"/>
                <a:cs typeface="Arial"/>
                <a:sym typeface="Arial"/>
              </a:rPr>
              <a:t>&amp; Hygiene Practices</a:t>
            </a:r>
            <a:endParaRPr dirty="0"/>
          </a:p>
        </p:txBody>
      </p:sp>
      <p:sp>
        <p:nvSpPr>
          <p:cNvPr id="25" name="Google Shape;185;p7">
            <a:extLst>
              <a:ext uri="{FF2B5EF4-FFF2-40B4-BE49-F238E27FC236}">
                <a16:creationId xmlns:a16="http://schemas.microsoft.com/office/drawing/2014/main" id="{743DE0F4-8304-4B62-9E86-FB492650976A}"/>
              </a:ext>
            </a:extLst>
          </p:cNvPr>
          <p:cNvSpPr/>
          <p:nvPr/>
        </p:nvSpPr>
        <p:spPr>
          <a:xfrm>
            <a:off x="9021799" y="2239243"/>
            <a:ext cx="1560751" cy="646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Seasonal Changes</a:t>
            </a:r>
            <a:endParaRPr dirty="0"/>
          </a:p>
        </p:txBody>
      </p:sp>
      <p:sp>
        <p:nvSpPr>
          <p:cNvPr id="26" name="Google Shape;186;p7">
            <a:extLst>
              <a:ext uri="{FF2B5EF4-FFF2-40B4-BE49-F238E27FC236}">
                <a16:creationId xmlns:a16="http://schemas.microsoft.com/office/drawing/2014/main" id="{4D0840E8-6074-41B6-82B4-A137CA95F340}"/>
              </a:ext>
            </a:extLst>
          </p:cNvPr>
          <p:cNvSpPr/>
          <p:nvPr/>
        </p:nvSpPr>
        <p:spPr>
          <a:xfrm>
            <a:off x="9021799" y="3426948"/>
            <a:ext cx="176909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Lack Of Access To Treatment </a:t>
            </a:r>
            <a:endParaRPr dirty="0"/>
          </a:p>
        </p:txBody>
      </p:sp>
      <p:sp>
        <p:nvSpPr>
          <p:cNvPr id="27" name="Google Shape;187;p7">
            <a:extLst>
              <a:ext uri="{FF2B5EF4-FFF2-40B4-BE49-F238E27FC236}">
                <a16:creationId xmlns:a16="http://schemas.microsoft.com/office/drawing/2014/main" id="{B1FE7660-5DE4-4A3C-BB59-D6B01BF4319A}"/>
              </a:ext>
            </a:extLst>
          </p:cNvPr>
          <p:cNvSpPr/>
          <p:nvPr/>
        </p:nvSpPr>
        <p:spPr>
          <a:xfrm>
            <a:off x="9021799" y="4686591"/>
            <a:ext cx="3109675"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Low Levels Of Immunity </a:t>
            </a:r>
            <a:endParaRPr dirty="0"/>
          </a:p>
          <a:p>
            <a:pPr marL="0" marR="0" lvl="0" indent="0" algn="l" rtl="0">
              <a:spcBef>
                <a:spcPts val="0"/>
              </a:spcBef>
              <a:spcAft>
                <a:spcPts val="0"/>
              </a:spcAft>
              <a:buNone/>
            </a:pPr>
            <a:r>
              <a:rPr lang="en-GB" sz="1400" dirty="0">
                <a:solidFill>
                  <a:schemeClr val="dk1"/>
                </a:solidFill>
                <a:latin typeface="Arial"/>
                <a:ea typeface="Arial"/>
                <a:cs typeface="Arial"/>
                <a:sym typeface="Arial"/>
              </a:rPr>
              <a:t>(</a:t>
            </a:r>
            <a:r>
              <a:rPr lang="en-GB" sz="1400" i="1" dirty="0">
                <a:solidFill>
                  <a:schemeClr val="dk1"/>
                </a:solidFill>
                <a:latin typeface="Arial"/>
                <a:ea typeface="Arial"/>
                <a:cs typeface="Arial"/>
                <a:sym typeface="Arial"/>
              </a:rPr>
              <a:t>Have these diseases been in the</a:t>
            </a:r>
            <a:endParaRPr dirty="0"/>
          </a:p>
          <a:p>
            <a:pPr marL="0" marR="0" lvl="0" indent="0" algn="l" rtl="0">
              <a:spcBef>
                <a:spcPts val="0"/>
              </a:spcBef>
              <a:spcAft>
                <a:spcPts val="0"/>
              </a:spcAft>
              <a:buNone/>
            </a:pPr>
            <a:r>
              <a:rPr lang="en-GB" sz="1400" i="1" dirty="0">
                <a:solidFill>
                  <a:schemeClr val="dk1"/>
                </a:solidFill>
                <a:latin typeface="Arial"/>
                <a:ea typeface="Arial"/>
                <a:cs typeface="Arial"/>
                <a:sym typeface="Arial"/>
              </a:rPr>
              <a:t>community before or are they new?</a:t>
            </a:r>
            <a:r>
              <a:rPr lang="en-GB" sz="1400" dirty="0">
                <a:solidFill>
                  <a:schemeClr val="dk1"/>
                </a:solidFill>
                <a:latin typeface="Arial"/>
                <a:ea typeface="Arial"/>
                <a:cs typeface="Arial"/>
                <a:sym typeface="Arial"/>
              </a:rPr>
              <a:t>)</a:t>
            </a:r>
            <a:endParaRPr dirty="0"/>
          </a:p>
        </p:txBody>
      </p:sp>
      <p:pic>
        <p:nvPicPr>
          <p:cNvPr id="3" name="Picture 2">
            <a:extLst>
              <a:ext uri="{FF2B5EF4-FFF2-40B4-BE49-F238E27FC236}">
                <a16:creationId xmlns:a16="http://schemas.microsoft.com/office/drawing/2014/main" id="{FB14BFA0-51F8-4B74-8212-4085F88FCDE2}"/>
              </a:ext>
            </a:extLst>
          </p:cNvPr>
          <p:cNvPicPr>
            <a:picLocks noChangeAspect="1"/>
          </p:cNvPicPr>
          <p:nvPr/>
        </p:nvPicPr>
        <p:blipFill>
          <a:blip r:embed="rId2"/>
          <a:stretch>
            <a:fillRect/>
          </a:stretch>
        </p:blipFill>
        <p:spPr>
          <a:xfrm>
            <a:off x="4657161" y="2138458"/>
            <a:ext cx="656555" cy="747115"/>
          </a:xfrm>
          <a:prstGeom prst="rect">
            <a:avLst/>
          </a:prstGeom>
        </p:spPr>
      </p:pic>
      <p:pic>
        <p:nvPicPr>
          <p:cNvPr id="14" name="Picture 13" descr="Icon&#10;&#10;Description automatically generated">
            <a:extLst>
              <a:ext uri="{FF2B5EF4-FFF2-40B4-BE49-F238E27FC236}">
                <a16:creationId xmlns:a16="http://schemas.microsoft.com/office/drawing/2014/main" id="{39BE7B78-F02B-4774-845B-FED6DB948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369" y="4728892"/>
            <a:ext cx="841525" cy="857826"/>
          </a:xfrm>
          <a:prstGeom prst="rect">
            <a:avLst/>
          </a:prstGeom>
        </p:spPr>
      </p:pic>
      <p:pic>
        <p:nvPicPr>
          <p:cNvPr id="16" name="Picture 15" descr="Shape, icon, arrow&#10;&#10;Description automatically generated">
            <a:extLst>
              <a:ext uri="{FF2B5EF4-FFF2-40B4-BE49-F238E27FC236}">
                <a16:creationId xmlns:a16="http://schemas.microsoft.com/office/drawing/2014/main" id="{B095F0E4-B026-44A1-9A8C-2F1759FA4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369" y="3314644"/>
            <a:ext cx="841525" cy="857826"/>
          </a:xfrm>
          <a:prstGeom prst="rect">
            <a:avLst/>
          </a:prstGeom>
        </p:spPr>
      </p:pic>
      <p:pic>
        <p:nvPicPr>
          <p:cNvPr id="18" name="Picture 17" descr="A picture containing outdoor object, vector graphics&#10;&#10;Description automatically generated">
            <a:extLst>
              <a:ext uri="{FF2B5EF4-FFF2-40B4-BE49-F238E27FC236}">
                <a16:creationId xmlns:a16="http://schemas.microsoft.com/office/drawing/2014/main" id="{A0F50720-949D-47E7-B46C-D3DE3AF8E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369" y="2195413"/>
            <a:ext cx="841525" cy="857826"/>
          </a:xfrm>
          <a:prstGeom prst="rect">
            <a:avLst/>
          </a:prstGeom>
        </p:spPr>
      </p:pic>
      <p:pic>
        <p:nvPicPr>
          <p:cNvPr id="29" name="Picture 28" descr="Logo, icon&#10;&#10;Description automatically generated">
            <a:extLst>
              <a:ext uri="{FF2B5EF4-FFF2-40B4-BE49-F238E27FC236}">
                <a16:creationId xmlns:a16="http://schemas.microsoft.com/office/drawing/2014/main" id="{F82A55FD-666F-489D-AD03-F18D45429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805" y="4640970"/>
            <a:ext cx="841525" cy="857826"/>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45085E9E-DEB5-465C-A75F-69ABC7B88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4677" y="3321180"/>
            <a:ext cx="841525" cy="857826"/>
          </a:xfrm>
          <a:prstGeom prst="rect">
            <a:avLst/>
          </a:prstGeom>
        </p:spPr>
      </p:pic>
      <p:pic>
        <p:nvPicPr>
          <p:cNvPr id="33" name="Picture 32" descr="Icon&#10;&#10;Description automatically generated">
            <a:extLst>
              <a:ext uri="{FF2B5EF4-FFF2-40B4-BE49-F238E27FC236}">
                <a16:creationId xmlns:a16="http://schemas.microsoft.com/office/drawing/2014/main" id="{EEC7E063-6114-4DB5-A55A-B025AED679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5882" y="702452"/>
            <a:ext cx="976499" cy="995415"/>
          </a:xfrm>
          <a:prstGeom prst="rect">
            <a:avLst/>
          </a:prstGeom>
        </p:spPr>
      </p:pic>
      <p:pic>
        <p:nvPicPr>
          <p:cNvPr id="35" name="Picture 34" descr="Shape, icon, arrow&#10;&#10;Description automatically generated">
            <a:extLst>
              <a:ext uri="{FF2B5EF4-FFF2-40B4-BE49-F238E27FC236}">
                <a16:creationId xmlns:a16="http://schemas.microsoft.com/office/drawing/2014/main" id="{7FC81EE6-1022-4E01-BB45-C26CDC138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387" y="818668"/>
            <a:ext cx="841525" cy="857826"/>
          </a:xfrm>
          <a:prstGeom prst="rect">
            <a:avLst/>
          </a:prstGeom>
        </p:spPr>
      </p:pic>
      <p:grpSp>
        <p:nvGrpSpPr>
          <p:cNvPr id="28" name="Group 27">
            <a:extLst>
              <a:ext uri="{FF2B5EF4-FFF2-40B4-BE49-F238E27FC236}">
                <a16:creationId xmlns:a16="http://schemas.microsoft.com/office/drawing/2014/main" id="{65A7A437-1643-45A8-B4CF-88D3BD5EEB50}"/>
              </a:ext>
            </a:extLst>
          </p:cNvPr>
          <p:cNvGrpSpPr/>
          <p:nvPr/>
        </p:nvGrpSpPr>
        <p:grpSpPr>
          <a:xfrm>
            <a:off x="0" y="5725741"/>
            <a:ext cx="4251846" cy="1132259"/>
            <a:chOff x="-3942" y="5736777"/>
            <a:chExt cx="4251846" cy="1132259"/>
          </a:xfrm>
        </p:grpSpPr>
        <p:grpSp>
          <p:nvGrpSpPr>
            <p:cNvPr id="30" name="Group 29">
              <a:extLst>
                <a:ext uri="{FF2B5EF4-FFF2-40B4-BE49-F238E27FC236}">
                  <a16:creationId xmlns:a16="http://schemas.microsoft.com/office/drawing/2014/main" id="{B113A244-02BE-4826-8D5B-4702D8BDD650}"/>
                </a:ext>
              </a:extLst>
            </p:cNvPr>
            <p:cNvGrpSpPr/>
            <p:nvPr/>
          </p:nvGrpSpPr>
          <p:grpSpPr>
            <a:xfrm>
              <a:off x="-3942" y="5736777"/>
              <a:ext cx="4251846" cy="1132259"/>
              <a:chOff x="-3942" y="5736777"/>
              <a:chExt cx="4251846" cy="1132259"/>
            </a:xfrm>
          </p:grpSpPr>
          <p:pic>
            <p:nvPicPr>
              <p:cNvPr id="34" name="Picture 33" descr="Logo&#10;&#10;Description automatically generated">
                <a:extLst>
                  <a:ext uri="{FF2B5EF4-FFF2-40B4-BE49-F238E27FC236}">
                    <a16:creationId xmlns:a16="http://schemas.microsoft.com/office/drawing/2014/main" id="{46DCD948-4954-4BA9-BE63-519A575A52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6" name="Picture 35" descr="Logo&#10;&#10;Description automatically generated">
                <a:extLst>
                  <a:ext uri="{FF2B5EF4-FFF2-40B4-BE49-F238E27FC236}">
                    <a16:creationId xmlns:a16="http://schemas.microsoft.com/office/drawing/2014/main" id="{80B76FC6-2C55-4D51-BDD2-C337D5864B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32" name="Straight Connector 31">
              <a:extLst>
                <a:ext uri="{FF2B5EF4-FFF2-40B4-BE49-F238E27FC236}">
                  <a16:creationId xmlns:a16="http://schemas.microsoft.com/office/drawing/2014/main" id="{2FB278B3-D829-4B0E-AC5C-D8B8E368B89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5041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510709" y="638259"/>
            <a:ext cx="323979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CDRT’s Role In Helping </a:t>
            </a:r>
          </a:p>
          <a:p>
            <a:pPr marL="0" marR="0" lvl="0" indent="0" rtl="0">
              <a:spcBef>
                <a:spcPts val="0"/>
              </a:spcBef>
              <a:spcAft>
                <a:spcPts val="0"/>
              </a:spcAft>
              <a:buNone/>
            </a:pPr>
            <a:r>
              <a:rPr lang="en-US" sz="3600" b="1" dirty="0">
                <a:solidFill>
                  <a:schemeClr val="lt1"/>
                </a:solidFill>
                <a:latin typeface="Arial"/>
                <a:ea typeface="Arial"/>
                <a:cs typeface="Arial"/>
                <a:sym typeface="Arial"/>
              </a:rPr>
              <a:t>Manage An Epidemic</a:t>
            </a:r>
          </a:p>
        </p:txBody>
      </p:sp>
      <p:sp>
        <p:nvSpPr>
          <p:cNvPr id="20" name="Google Shape;174;p7">
            <a:extLst>
              <a:ext uri="{FF2B5EF4-FFF2-40B4-BE49-F238E27FC236}">
                <a16:creationId xmlns:a16="http://schemas.microsoft.com/office/drawing/2014/main" id="{16C81EFD-FFA8-44F7-A9F4-92DB9A4B56CD}"/>
              </a:ext>
            </a:extLst>
          </p:cNvPr>
          <p:cNvSpPr/>
          <p:nvPr/>
        </p:nvSpPr>
        <p:spPr>
          <a:xfrm>
            <a:off x="6654571" y="841418"/>
            <a:ext cx="308438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Assisting with </a:t>
            </a:r>
          </a:p>
          <a:p>
            <a:pPr marL="0" marR="0" lvl="0" indent="0" algn="l" rtl="0">
              <a:spcBef>
                <a:spcPts val="0"/>
              </a:spcBef>
              <a:spcAft>
                <a:spcPts val="0"/>
              </a:spcAft>
              <a:buNone/>
            </a:pPr>
            <a:r>
              <a:rPr lang="en-GB" sz="1800" dirty="0">
                <a:solidFill>
                  <a:schemeClr val="dk1"/>
                </a:solidFill>
                <a:latin typeface="Arial"/>
                <a:ea typeface="Arial"/>
                <a:cs typeface="Arial"/>
                <a:sym typeface="Arial"/>
              </a:rPr>
              <a:t>Community Preparedness</a:t>
            </a:r>
          </a:p>
        </p:txBody>
      </p:sp>
      <p:sp>
        <p:nvSpPr>
          <p:cNvPr id="24" name="Google Shape;184;p7">
            <a:extLst>
              <a:ext uri="{FF2B5EF4-FFF2-40B4-BE49-F238E27FC236}">
                <a16:creationId xmlns:a16="http://schemas.microsoft.com/office/drawing/2014/main" id="{4A75F118-CFA4-40D6-BA3E-1B302ABC0D20}"/>
              </a:ext>
            </a:extLst>
          </p:cNvPr>
          <p:cNvSpPr/>
          <p:nvPr/>
        </p:nvSpPr>
        <p:spPr>
          <a:xfrm>
            <a:off x="6654571" y="2056478"/>
            <a:ext cx="362676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Being aware of outbreaks &amp;</a:t>
            </a:r>
          </a:p>
          <a:p>
            <a:pPr marL="0" marR="0" lvl="0" indent="0" algn="l" rtl="0">
              <a:spcBef>
                <a:spcPts val="0"/>
              </a:spcBef>
              <a:spcAft>
                <a:spcPts val="0"/>
              </a:spcAft>
              <a:buNone/>
            </a:pPr>
            <a:r>
              <a:rPr lang="en-US" sz="1800" dirty="0">
                <a:solidFill>
                  <a:schemeClr val="dk1"/>
                </a:solidFill>
                <a:latin typeface="Arial"/>
                <a:ea typeface="Arial"/>
                <a:cs typeface="Arial"/>
                <a:sym typeface="Arial"/>
              </a:rPr>
              <a:t>contacting relevant health officials</a:t>
            </a:r>
          </a:p>
        </p:txBody>
      </p:sp>
      <p:sp>
        <p:nvSpPr>
          <p:cNvPr id="15" name="Google Shape;184;p7">
            <a:extLst>
              <a:ext uri="{FF2B5EF4-FFF2-40B4-BE49-F238E27FC236}">
                <a16:creationId xmlns:a16="http://schemas.microsoft.com/office/drawing/2014/main" id="{DBC8E6B0-B0E4-4364-89A6-EE5B50AA8F29}"/>
              </a:ext>
            </a:extLst>
          </p:cNvPr>
          <p:cNvSpPr/>
          <p:nvPr/>
        </p:nvSpPr>
        <p:spPr>
          <a:xfrm>
            <a:off x="6654571" y="3271538"/>
            <a:ext cx="502672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Responding appropriately and assisting with the mobilization of volunteers &amp; education of the community</a:t>
            </a:r>
          </a:p>
        </p:txBody>
      </p:sp>
      <p:sp>
        <p:nvSpPr>
          <p:cNvPr id="16" name="Google Shape;184;p7">
            <a:extLst>
              <a:ext uri="{FF2B5EF4-FFF2-40B4-BE49-F238E27FC236}">
                <a16:creationId xmlns:a16="http://schemas.microsoft.com/office/drawing/2014/main" id="{2F26013B-E546-456D-B3BB-1AE13E757EC7}"/>
              </a:ext>
            </a:extLst>
          </p:cNvPr>
          <p:cNvSpPr/>
          <p:nvPr/>
        </p:nvSpPr>
        <p:spPr>
          <a:xfrm>
            <a:off x="6654571" y="4763597"/>
            <a:ext cx="502672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Evaluation</a:t>
            </a:r>
          </a:p>
        </p:txBody>
      </p:sp>
      <p:pic>
        <p:nvPicPr>
          <p:cNvPr id="3" name="Picture 2" descr="Logo&#10;&#10;Description automatically generated">
            <a:extLst>
              <a:ext uri="{FF2B5EF4-FFF2-40B4-BE49-F238E27FC236}">
                <a16:creationId xmlns:a16="http://schemas.microsoft.com/office/drawing/2014/main" id="{C47F4B90-376A-41CB-B66A-97AA2ACD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003" y="542252"/>
            <a:ext cx="1258827" cy="1283211"/>
          </a:xfrm>
          <a:prstGeom prst="rect">
            <a:avLst/>
          </a:prstGeom>
        </p:spPr>
      </p:pic>
      <p:pic>
        <p:nvPicPr>
          <p:cNvPr id="5" name="Picture 4" descr="Icon&#10;&#10;Description automatically generated">
            <a:extLst>
              <a:ext uri="{FF2B5EF4-FFF2-40B4-BE49-F238E27FC236}">
                <a16:creationId xmlns:a16="http://schemas.microsoft.com/office/drawing/2014/main" id="{FED4080A-1353-4A19-AB4E-EC267D5CC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003" y="1677677"/>
            <a:ext cx="1258827" cy="1283211"/>
          </a:xfrm>
          <a:prstGeom prst="rect">
            <a:avLst/>
          </a:prstGeom>
        </p:spPr>
      </p:pic>
      <p:pic>
        <p:nvPicPr>
          <p:cNvPr id="7" name="Picture 6" descr="Text, icon&#10;&#10;Description automatically generated">
            <a:extLst>
              <a:ext uri="{FF2B5EF4-FFF2-40B4-BE49-F238E27FC236}">
                <a16:creationId xmlns:a16="http://schemas.microsoft.com/office/drawing/2014/main" id="{E41A4676-326A-4DDF-9A9C-F48204B5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003" y="4491282"/>
            <a:ext cx="1258827" cy="1283211"/>
          </a:xfrm>
          <a:prstGeom prst="rect">
            <a:avLst/>
          </a:prstGeom>
        </p:spPr>
      </p:pic>
      <p:pic>
        <p:nvPicPr>
          <p:cNvPr id="9" name="Picture 8" descr="Icon&#10;&#10;Description automatically generated">
            <a:extLst>
              <a:ext uri="{FF2B5EF4-FFF2-40B4-BE49-F238E27FC236}">
                <a16:creationId xmlns:a16="http://schemas.microsoft.com/office/drawing/2014/main" id="{CD814FD2-8B92-4FBD-94AD-37D86035C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2003" y="3084479"/>
            <a:ext cx="1258827" cy="1283211"/>
          </a:xfrm>
          <a:prstGeom prst="rect">
            <a:avLst/>
          </a:prstGeom>
        </p:spPr>
      </p:pic>
      <p:grpSp>
        <p:nvGrpSpPr>
          <p:cNvPr id="17" name="Group 16">
            <a:extLst>
              <a:ext uri="{FF2B5EF4-FFF2-40B4-BE49-F238E27FC236}">
                <a16:creationId xmlns:a16="http://schemas.microsoft.com/office/drawing/2014/main" id="{F2BA5C18-7212-4EF8-AA0C-C79969CD8D45}"/>
              </a:ext>
            </a:extLst>
          </p:cNvPr>
          <p:cNvGrpSpPr/>
          <p:nvPr/>
        </p:nvGrpSpPr>
        <p:grpSpPr>
          <a:xfrm>
            <a:off x="0" y="5725741"/>
            <a:ext cx="4251846" cy="1132259"/>
            <a:chOff x="-3942" y="5736777"/>
            <a:chExt cx="4251846" cy="1132259"/>
          </a:xfrm>
        </p:grpSpPr>
        <p:grpSp>
          <p:nvGrpSpPr>
            <p:cNvPr id="18" name="Group 17">
              <a:extLst>
                <a:ext uri="{FF2B5EF4-FFF2-40B4-BE49-F238E27FC236}">
                  <a16:creationId xmlns:a16="http://schemas.microsoft.com/office/drawing/2014/main" id="{A784D6A6-734A-47BA-9788-BFF8B6F23BC3}"/>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AD9B40F0-677B-4605-81B9-8592C2AB8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7766625A-02EF-47C9-8757-E34C5CF9D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A03C3514-B4B9-4D03-A276-7A09A585EF8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43738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E42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9" name="Google Shape;425;p24">
            <a:extLst>
              <a:ext uri="{FF2B5EF4-FFF2-40B4-BE49-F238E27FC236}">
                <a16:creationId xmlns:a16="http://schemas.microsoft.com/office/drawing/2014/main" id="{D26F5957-57F3-4425-BDE0-6350260C42A7}"/>
              </a:ext>
            </a:extLst>
          </p:cNvPr>
          <p:cNvSpPr txBox="1">
            <a:spLocks/>
          </p:cNvSpPr>
          <p:nvPr/>
        </p:nvSpPr>
        <p:spPr>
          <a:xfrm>
            <a:off x="396584" y="638259"/>
            <a:ext cx="351728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rtl="0">
              <a:spcBef>
                <a:spcPts val="0"/>
              </a:spcBef>
              <a:spcAft>
                <a:spcPts val="0"/>
              </a:spcAft>
              <a:buNone/>
            </a:pPr>
            <a:r>
              <a:rPr lang="en-US" sz="3600" b="1" dirty="0">
                <a:solidFill>
                  <a:schemeClr val="lt1"/>
                </a:solidFill>
                <a:latin typeface="Arial"/>
                <a:ea typeface="Arial"/>
                <a:cs typeface="Arial"/>
                <a:sym typeface="Arial"/>
              </a:rPr>
              <a:t>Assessing Risk For </a:t>
            </a:r>
          </a:p>
          <a:p>
            <a:pPr marL="0" marR="0" lvl="0" indent="0" rtl="0">
              <a:spcBef>
                <a:spcPts val="0"/>
              </a:spcBef>
              <a:spcAft>
                <a:spcPts val="0"/>
              </a:spcAft>
              <a:buNone/>
            </a:pPr>
            <a:r>
              <a:rPr lang="en-US" sz="3600" b="1" dirty="0">
                <a:solidFill>
                  <a:schemeClr val="lt1"/>
                </a:solidFill>
                <a:latin typeface="Arial"/>
                <a:ea typeface="Arial"/>
                <a:cs typeface="Arial"/>
                <a:sym typeface="Arial"/>
              </a:rPr>
              <a:t>Potential Health Threats</a:t>
            </a:r>
          </a:p>
        </p:txBody>
      </p:sp>
      <p:sp>
        <p:nvSpPr>
          <p:cNvPr id="20" name="Google Shape;174;p7">
            <a:extLst>
              <a:ext uri="{FF2B5EF4-FFF2-40B4-BE49-F238E27FC236}">
                <a16:creationId xmlns:a16="http://schemas.microsoft.com/office/drawing/2014/main" id="{16C81EFD-FFA8-44F7-A9F4-92DB9A4B56CD}"/>
              </a:ext>
            </a:extLst>
          </p:cNvPr>
          <p:cNvSpPr/>
          <p:nvPr/>
        </p:nvSpPr>
        <p:spPr>
          <a:xfrm>
            <a:off x="6654571" y="841418"/>
            <a:ext cx="308438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Assisting with </a:t>
            </a:r>
          </a:p>
          <a:p>
            <a:pPr marL="0" marR="0" lvl="0" indent="0" algn="l" rtl="0">
              <a:spcBef>
                <a:spcPts val="0"/>
              </a:spcBef>
              <a:spcAft>
                <a:spcPts val="0"/>
              </a:spcAft>
              <a:buNone/>
            </a:pPr>
            <a:r>
              <a:rPr lang="en-GB" sz="1800" dirty="0">
                <a:solidFill>
                  <a:schemeClr val="dk1"/>
                </a:solidFill>
                <a:latin typeface="Arial"/>
                <a:ea typeface="Arial"/>
                <a:cs typeface="Arial"/>
                <a:sym typeface="Arial"/>
              </a:rPr>
              <a:t>Community Preparedness</a:t>
            </a:r>
          </a:p>
        </p:txBody>
      </p:sp>
      <p:pic>
        <p:nvPicPr>
          <p:cNvPr id="14" name="Google Shape;213;p9" descr="A close up of a piece of paper&#10;&#10;Description automatically generated">
            <a:extLst>
              <a:ext uri="{FF2B5EF4-FFF2-40B4-BE49-F238E27FC236}">
                <a16:creationId xmlns:a16="http://schemas.microsoft.com/office/drawing/2014/main" id="{AD184679-B1D7-45CF-B6AB-3973BF2D2C35}"/>
              </a:ext>
            </a:extLst>
          </p:cNvPr>
          <p:cNvPicPr preferRelativeResize="0"/>
          <p:nvPr/>
        </p:nvPicPr>
        <p:blipFill rotWithShape="1">
          <a:blip r:embed="rId2">
            <a:alphaModFix/>
          </a:blip>
          <a:srcRect l="45324" t="223" r="24734" b="3476"/>
          <a:stretch/>
        </p:blipFill>
        <p:spPr>
          <a:xfrm>
            <a:off x="6848664" y="8036"/>
            <a:ext cx="2654086" cy="5768460"/>
          </a:xfrm>
          <a:prstGeom prst="rect">
            <a:avLst/>
          </a:prstGeom>
          <a:noFill/>
          <a:ln>
            <a:noFill/>
          </a:ln>
        </p:spPr>
      </p:pic>
      <p:pic>
        <p:nvPicPr>
          <p:cNvPr id="17" name="Google Shape;214;p9">
            <a:extLst>
              <a:ext uri="{FF2B5EF4-FFF2-40B4-BE49-F238E27FC236}">
                <a16:creationId xmlns:a16="http://schemas.microsoft.com/office/drawing/2014/main" id="{24A464E5-8201-43C3-B047-1CDFBBBD705C}"/>
              </a:ext>
            </a:extLst>
          </p:cNvPr>
          <p:cNvPicPr preferRelativeResize="0"/>
          <p:nvPr/>
        </p:nvPicPr>
        <p:blipFill rotWithShape="1">
          <a:blip r:embed="rId3">
            <a:alphaModFix/>
          </a:blip>
          <a:srcRect l="30772" t="5019" r="41647" b="4936"/>
          <a:stretch/>
        </p:blipFill>
        <p:spPr>
          <a:xfrm>
            <a:off x="4194578" y="0"/>
            <a:ext cx="2654086" cy="5776496"/>
          </a:xfrm>
          <a:prstGeom prst="rect">
            <a:avLst/>
          </a:prstGeom>
          <a:noFill/>
          <a:ln>
            <a:noFill/>
          </a:ln>
        </p:spPr>
      </p:pic>
      <p:pic>
        <p:nvPicPr>
          <p:cNvPr id="18" name="Google Shape;215;p9" descr="A large crowd of people&#10;&#10;Description automatically generated">
            <a:extLst>
              <a:ext uri="{FF2B5EF4-FFF2-40B4-BE49-F238E27FC236}">
                <a16:creationId xmlns:a16="http://schemas.microsoft.com/office/drawing/2014/main" id="{93FE74FF-859A-4805-883F-28364F53BB25}"/>
              </a:ext>
            </a:extLst>
          </p:cNvPr>
          <p:cNvPicPr preferRelativeResize="0"/>
          <p:nvPr/>
        </p:nvPicPr>
        <p:blipFill rotWithShape="1">
          <a:blip r:embed="rId4">
            <a:alphaModFix/>
          </a:blip>
          <a:srcRect l="13458" t="-361" r="56332" b="2928"/>
          <a:stretch/>
        </p:blipFill>
        <p:spPr>
          <a:xfrm>
            <a:off x="9502750" y="-5347"/>
            <a:ext cx="2689250" cy="5781843"/>
          </a:xfrm>
          <a:prstGeom prst="rect">
            <a:avLst/>
          </a:prstGeom>
          <a:noFill/>
          <a:ln>
            <a:noFill/>
          </a:ln>
        </p:spPr>
      </p:pic>
      <p:sp>
        <p:nvSpPr>
          <p:cNvPr id="25" name="Rectangle 24">
            <a:extLst>
              <a:ext uri="{FF2B5EF4-FFF2-40B4-BE49-F238E27FC236}">
                <a16:creationId xmlns:a16="http://schemas.microsoft.com/office/drawing/2014/main" id="{97F43E7B-F77B-49BF-B7DA-B74DEC3CEE8E}"/>
              </a:ext>
            </a:extLst>
          </p:cNvPr>
          <p:cNvSpPr/>
          <p:nvPr/>
        </p:nvSpPr>
        <p:spPr>
          <a:xfrm>
            <a:off x="4475615" y="4595147"/>
            <a:ext cx="7435348" cy="914691"/>
          </a:xfrm>
          <a:prstGeom prst="rect">
            <a:avLst/>
          </a:prstGeom>
          <a:solidFill>
            <a:srgbClr val="E42D3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Google Shape;219;p9">
            <a:extLst>
              <a:ext uri="{FF2B5EF4-FFF2-40B4-BE49-F238E27FC236}">
                <a16:creationId xmlns:a16="http://schemas.microsoft.com/office/drawing/2014/main" id="{B3731264-3227-4107-8151-5D2BB4E58F37}"/>
              </a:ext>
            </a:extLst>
          </p:cNvPr>
          <p:cNvSpPr/>
          <p:nvPr/>
        </p:nvSpPr>
        <p:spPr>
          <a:xfrm>
            <a:off x="4707104" y="4713959"/>
            <a:ext cx="2032820" cy="67706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000" dirty="0">
                <a:solidFill>
                  <a:schemeClr val="lt1"/>
                </a:solidFill>
                <a:latin typeface="Arial"/>
                <a:ea typeface="Arial"/>
                <a:cs typeface="Arial"/>
                <a:sym typeface="Arial"/>
              </a:rPr>
              <a:t>Community</a:t>
            </a:r>
            <a:r>
              <a:rPr lang="en-GB" sz="1800" dirty="0">
                <a:solidFill>
                  <a:schemeClr val="lt1"/>
                </a:solidFill>
                <a:latin typeface="Arial"/>
                <a:ea typeface="Arial"/>
                <a:cs typeface="Arial"/>
                <a:sym typeface="Arial"/>
              </a:rPr>
              <a:t> Risk </a:t>
            </a:r>
          </a:p>
          <a:p>
            <a:pPr marL="0" marR="0" lvl="0" indent="0" rtl="0">
              <a:spcBef>
                <a:spcPts val="0"/>
              </a:spcBef>
              <a:spcAft>
                <a:spcPts val="0"/>
              </a:spcAft>
              <a:buNone/>
            </a:pPr>
            <a:r>
              <a:rPr lang="en-GB" sz="1800" dirty="0">
                <a:solidFill>
                  <a:schemeClr val="lt1"/>
                </a:solidFill>
                <a:latin typeface="Arial"/>
                <a:ea typeface="Arial"/>
                <a:cs typeface="Arial"/>
                <a:sym typeface="Arial"/>
              </a:rPr>
              <a:t>Assessment</a:t>
            </a:r>
            <a:endParaRPr dirty="0"/>
          </a:p>
        </p:txBody>
      </p:sp>
      <p:sp>
        <p:nvSpPr>
          <p:cNvPr id="22" name="Google Shape;220;p9">
            <a:extLst>
              <a:ext uri="{FF2B5EF4-FFF2-40B4-BE49-F238E27FC236}">
                <a16:creationId xmlns:a16="http://schemas.microsoft.com/office/drawing/2014/main" id="{5E54ED01-C498-45C8-8148-0E52D4945402}"/>
              </a:ext>
            </a:extLst>
          </p:cNvPr>
          <p:cNvSpPr/>
          <p:nvPr/>
        </p:nvSpPr>
        <p:spPr>
          <a:xfrm>
            <a:off x="7467343" y="4646417"/>
            <a:ext cx="1754370"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000" dirty="0">
                <a:solidFill>
                  <a:schemeClr val="lt1"/>
                </a:solidFill>
                <a:latin typeface="Arial"/>
                <a:ea typeface="Arial"/>
                <a:cs typeface="Arial"/>
                <a:sym typeface="Arial"/>
              </a:rPr>
              <a:t>Rapid </a:t>
            </a:r>
          </a:p>
          <a:p>
            <a:pPr marL="0" marR="0" lvl="0" indent="0" rtl="0">
              <a:spcBef>
                <a:spcPts val="0"/>
              </a:spcBef>
              <a:spcAft>
                <a:spcPts val="0"/>
              </a:spcAft>
              <a:buNone/>
            </a:pPr>
            <a:r>
              <a:rPr lang="en-GB" sz="2000" dirty="0">
                <a:solidFill>
                  <a:schemeClr val="lt1"/>
                </a:solidFill>
                <a:latin typeface="Arial"/>
                <a:ea typeface="Arial"/>
                <a:cs typeface="Arial"/>
                <a:sym typeface="Arial"/>
              </a:rPr>
              <a:t>Assessment</a:t>
            </a:r>
            <a:endParaRPr dirty="0"/>
          </a:p>
        </p:txBody>
      </p:sp>
      <p:sp>
        <p:nvSpPr>
          <p:cNvPr id="23" name="Google Shape;221;p9">
            <a:extLst>
              <a:ext uri="{FF2B5EF4-FFF2-40B4-BE49-F238E27FC236}">
                <a16:creationId xmlns:a16="http://schemas.microsoft.com/office/drawing/2014/main" id="{623BD755-4591-473A-9A77-79F92D7FF5D1}"/>
              </a:ext>
            </a:extLst>
          </p:cNvPr>
          <p:cNvSpPr/>
          <p:nvPr/>
        </p:nvSpPr>
        <p:spPr>
          <a:xfrm>
            <a:off x="9964349" y="4867826"/>
            <a:ext cx="1485015" cy="3693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1800" dirty="0">
                <a:solidFill>
                  <a:schemeClr val="lt1"/>
                </a:solidFill>
                <a:latin typeface="Arial"/>
                <a:ea typeface="Arial"/>
                <a:cs typeface="Arial"/>
                <a:sym typeface="Arial"/>
              </a:rPr>
              <a:t>Surveillance</a:t>
            </a:r>
            <a:endParaRPr dirty="0"/>
          </a:p>
        </p:txBody>
      </p:sp>
      <p:grpSp>
        <p:nvGrpSpPr>
          <p:cNvPr id="15" name="Group 14">
            <a:extLst>
              <a:ext uri="{FF2B5EF4-FFF2-40B4-BE49-F238E27FC236}">
                <a16:creationId xmlns:a16="http://schemas.microsoft.com/office/drawing/2014/main" id="{C2929146-5844-4152-8055-477D3E2F696F}"/>
              </a:ext>
            </a:extLst>
          </p:cNvPr>
          <p:cNvGrpSpPr/>
          <p:nvPr/>
        </p:nvGrpSpPr>
        <p:grpSpPr>
          <a:xfrm>
            <a:off x="0" y="5725741"/>
            <a:ext cx="4251846" cy="1132259"/>
            <a:chOff x="-3942" y="5736777"/>
            <a:chExt cx="4251846" cy="1132259"/>
          </a:xfrm>
        </p:grpSpPr>
        <p:grpSp>
          <p:nvGrpSpPr>
            <p:cNvPr id="16" name="Group 15">
              <a:extLst>
                <a:ext uri="{FF2B5EF4-FFF2-40B4-BE49-F238E27FC236}">
                  <a16:creationId xmlns:a16="http://schemas.microsoft.com/office/drawing/2014/main" id="{C591D78A-CEC9-4D46-B521-A760D3860D12}"/>
                </a:ext>
              </a:extLst>
            </p:cNvPr>
            <p:cNvGrpSpPr/>
            <p:nvPr/>
          </p:nvGrpSpPr>
          <p:grpSpPr>
            <a:xfrm>
              <a:off x="-3942" y="5736777"/>
              <a:ext cx="4251846" cy="1132259"/>
              <a:chOff x="-3942" y="5736777"/>
              <a:chExt cx="4251846" cy="1132259"/>
            </a:xfrm>
          </p:grpSpPr>
          <p:pic>
            <p:nvPicPr>
              <p:cNvPr id="26" name="Picture 25" descr="Logo&#10;&#10;Description automatically generated">
                <a:extLst>
                  <a:ext uri="{FF2B5EF4-FFF2-40B4-BE49-F238E27FC236}">
                    <a16:creationId xmlns:a16="http://schemas.microsoft.com/office/drawing/2014/main" id="{97C0AC73-6013-44DE-A397-64D9F22B7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7" name="Picture 26" descr="Logo&#10;&#10;Description automatically generated">
                <a:extLst>
                  <a:ext uri="{FF2B5EF4-FFF2-40B4-BE49-F238E27FC236}">
                    <a16:creationId xmlns:a16="http://schemas.microsoft.com/office/drawing/2014/main" id="{0153E08D-8558-4D5C-B308-462859EAD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4" name="Straight Connector 23">
              <a:extLst>
                <a:ext uri="{FF2B5EF4-FFF2-40B4-BE49-F238E27FC236}">
                  <a16:creationId xmlns:a16="http://schemas.microsoft.com/office/drawing/2014/main" id="{DE7DE7CF-99D8-47A3-BB20-D3944F37F3A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94520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4353</TotalTime>
  <Words>1983</Words>
  <Application>Microsoft Office PowerPoint</Application>
  <PresentationFormat>Widescreen</PresentationFormat>
  <Paragraphs>434</Paragraphs>
  <Slides>43</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Calibri</vt:lpstr>
      <vt:lpstr>Calibri Light</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56</cp:revision>
  <dcterms:created xsi:type="dcterms:W3CDTF">2021-09-10T07:38:40Z</dcterms:created>
  <dcterms:modified xsi:type="dcterms:W3CDTF">2022-06-01T21:14:16Z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2022-06-01T21:13:42Z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cab1fa68-911d-4164-925c-eab1c89ec5b7</vt:lpwstr>
  </property>
  <property fmtid="{D5CDD505-2E9C-101B-9397-08002B2CF9AE}" pid="8" name="MSIP_Label_caf3f7fd-5cd4-4287-9002-aceb9af13c42_ContentBits">
    <vt:lpwstr>2</vt:lpwstr>
  </property>
</Properties>
</file>