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310" r:id="rId2"/>
    <p:sldId id="309" r:id="rId3"/>
    <p:sldId id="257" r:id="rId4"/>
    <p:sldId id="258" r:id="rId5"/>
    <p:sldId id="259" r:id="rId6"/>
    <p:sldId id="260" r:id="rId7"/>
    <p:sldId id="261" r:id="rId8"/>
    <p:sldId id="262" r:id="rId9"/>
    <p:sldId id="263" r:id="rId10"/>
    <p:sldId id="264" r:id="rId11"/>
    <p:sldId id="265" r:id="rId12"/>
    <p:sldId id="266" r:id="rId13"/>
    <p:sldId id="267" r:id="rId14"/>
    <p:sldId id="268" r:id="rId15"/>
    <p:sldId id="276" r:id="rId16"/>
    <p:sldId id="269" r:id="rId17"/>
    <p:sldId id="270" r:id="rId18"/>
    <p:sldId id="271" r:id="rId19"/>
    <p:sldId id="272" r:id="rId20"/>
    <p:sldId id="273" r:id="rId21"/>
    <p:sldId id="274" r:id="rId22"/>
    <p:sldId id="275" r:id="rId23"/>
    <p:sldId id="281" r:id="rId24"/>
    <p:sldId id="277" r:id="rId25"/>
    <p:sldId id="278" r:id="rId26"/>
    <p:sldId id="279" r:id="rId27"/>
    <p:sldId id="280" r:id="rId28"/>
    <p:sldId id="313" r:id="rId29"/>
    <p:sldId id="314" r:id="rId30"/>
    <p:sldId id="315" r:id="rId31"/>
    <p:sldId id="282" r:id="rId32"/>
    <p:sldId id="312" r:id="rId33"/>
    <p:sldId id="311"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jPspmA420Wk/+Aq6qBHBkj4EAV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011E4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204CA-DDFD-4663-99BA-7B8AEC32434E}" v="3" dt="2024-07-03T15:18:10.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88" autoAdjust="0"/>
  </p:normalViewPr>
  <p:slideViewPr>
    <p:cSldViewPr snapToGrid="0">
      <p:cViewPr varScale="1">
        <p:scale>
          <a:sx n="53" d="100"/>
          <a:sy n="53" d="100"/>
        </p:scale>
        <p:origin x="11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5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1C4204CA-DDFD-4663-99BA-7B8AEC32434E}"/>
    <pc:docChg chg="custSel addSld modSld sldOrd">
      <pc:chgData name="Vanita REDOY" userId="bdf92b45-d4ea-4a1c-a375-114a0375a38b" providerId="ADAL" clId="{1C4204CA-DDFD-4663-99BA-7B8AEC32434E}" dt="2024-07-03T15:18:37.220" v="1615" actId="20577"/>
      <pc:docMkLst>
        <pc:docMk/>
      </pc:docMkLst>
      <pc:sldChg chg="modSp mod">
        <pc:chgData name="Vanita REDOY" userId="bdf92b45-d4ea-4a1c-a375-114a0375a38b" providerId="ADAL" clId="{1C4204CA-DDFD-4663-99BA-7B8AEC32434E}" dt="2024-07-02T14:13:42.529" v="27" actId="207"/>
        <pc:sldMkLst>
          <pc:docMk/>
          <pc:sldMk cId="0" sldId="269"/>
        </pc:sldMkLst>
        <pc:spChg chg="mod">
          <ac:chgData name="Vanita REDOY" userId="bdf92b45-d4ea-4a1c-a375-114a0375a38b" providerId="ADAL" clId="{1C4204CA-DDFD-4663-99BA-7B8AEC32434E}" dt="2024-07-02T14:13:42.529" v="27" actId="207"/>
          <ac:spMkLst>
            <pc:docMk/>
            <pc:sldMk cId="0" sldId="269"/>
            <ac:spMk id="265" creationId="{00000000-0000-0000-0000-000000000000}"/>
          </ac:spMkLst>
        </pc:spChg>
      </pc:sldChg>
      <pc:sldChg chg="modSp mod modNotesTx">
        <pc:chgData name="Vanita REDOY" userId="bdf92b45-d4ea-4a1c-a375-114a0375a38b" providerId="ADAL" clId="{1C4204CA-DDFD-4663-99BA-7B8AEC32434E}" dt="2024-07-02T14:18:54.131" v="342" actId="6549"/>
        <pc:sldMkLst>
          <pc:docMk/>
          <pc:sldMk cId="0" sldId="272"/>
        </pc:sldMkLst>
        <pc:spChg chg="mod">
          <ac:chgData name="Vanita REDOY" userId="bdf92b45-d4ea-4a1c-a375-114a0375a38b" providerId="ADAL" clId="{1C4204CA-DDFD-4663-99BA-7B8AEC32434E}" dt="2024-07-02T14:14:35.224" v="66" actId="20577"/>
          <ac:spMkLst>
            <pc:docMk/>
            <pc:sldMk cId="0" sldId="272"/>
            <ac:spMk id="306" creationId="{00000000-0000-0000-0000-000000000000}"/>
          </ac:spMkLst>
        </pc:spChg>
        <pc:spChg chg="mod">
          <ac:chgData name="Vanita REDOY" userId="bdf92b45-d4ea-4a1c-a375-114a0375a38b" providerId="ADAL" clId="{1C4204CA-DDFD-4663-99BA-7B8AEC32434E}" dt="2024-07-02T14:18:27.694" v="341" actId="20577"/>
          <ac:spMkLst>
            <pc:docMk/>
            <pc:sldMk cId="0" sldId="272"/>
            <ac:spMk id="312" creationId="{00000000-0000-0000-0000-000000000000}"/>
          </ac:spMkLst>
        </pc:spChg>
      </pc:sldChg>
      <pc:sldChg chg="modNotesTx">
        <pc:chgData name="Vanita REDOY" userId="bdf92b45-d4ea-4a1c-a375-114a0375a38b" providerId="ADAL" clId="{1C4204CA-DDFD-4663-99BA-7B8AEC32434E}" dt="2024-07-02T14:19:47.984" v="428" actId="20577"/>
        <pc:sldMkLst>
          <pc:docMk/>
          <pc:sldMk cId="0" sldId="275"/>
        </pc:sldMkLst>
      </pc:sldChg>
      <pc:sldChg chg="modSp mod">
        <pc:chgData name="Vanita REDOY" userId="bdf92b45-d4ea-4a1c-a375-114a0375a38b" providerId="ADAL" clId="{1C4204CA-DDFD-4663-99BA-7B8AEC32434E}" dt="2024-07-02T14:20:26.633" v="450" actId="20577"/>
        <pc:sldMkLst>
          <pc:docMk/>
          <pc:sldMk cId="0" sldId="277"/>
        </pc:sldMkLst>
        <pc:spChg chg="mod">
          <ac:chgData name="Vanita REDOY" userId="bdf92b45-d4ea-4a1c-a375-114a0375a38b" providerId="ADAL" clId="{1C4204CA-DDFD-4663-99BA-7B8AEC32434E}" dt="2024-07-02T14:20:26.633" v="450" actId="20577"/>
          <ac:spMkLst>
            <pc:docMk/>
            <pc:sldMk cId="0" sldId="277"/>
            <ac:spMk id="369" creationId="{00000000-0000-0000-0000-000000000000}"/>
          </ac:spMkLst>
        </pc:spChg>
      </pc:sldChg>
      <pc:sldChg chg="modSp mod">
        <pc:chgData name="Vanita REDOY" userId="bdf92b45-d4ea-4a1c-a375-114a0375a38b" providerId="ADAL" clId="{1C4204CA-DDFD-4663-99BA-7B8AEC32434E}" dt="2024-07-02T14:20:51.502" v="478" actId="20577"/>
        <pc:sldMkLst>
          <pc:docMk/>
          <pc:sldMk cId="0" sldId="280"/>
        </pc:sldMkLst>
        <pc:spChg chg="mod">
          <ac:chgData name="Vanita REDOY" userId="bdf92b45-d4ea-4a1c-a375-114a0375a38b" providerId="ADAL" clId="{1C4204CA-DDFD-4663-99BA-7B8AEC32434E}" dt="2024-07-02T14:20:51.502" v="478" actId="20577"/>
          <ac:spMkLst>
            <pc:docMk/>
            <pc:sldMk cId="0" sldId="280"/>
            <ac:spMk id="417" creationId="{00000000-0000-0000-0000-000000000000}"/>
          </ac:spMkLst>
        </pc:spChg>
      </pc:sldChg>
      <pc:sldChg chg="modSp mod ord modNotesTx">
        <pc:chgData name="Vanita REDOY" userId="bdf92b45-d4ea-4a1c-a375-114a0375a38b" providerId="ADAL" clId="{1C4204CA-DDFD-4663-99BA-7B8AEC32434E}" dt="2024-07-02T14:28:43.488" v="841" actId="6549"/>
        <pc:sldMkLst>
          <pc:docMk/>
          <pc:sldMk cId="0" sldId="281"/>
        </pc:sldMkLst>
        <pc:spChg chg="mod">
          <ac:chgData name="Vanita REDOY" userId="bdf92b45-d4ea-4a1c-a375-114a0375a38b" providerId="ADAL" clId="{1C4204CA-DDFD-4663-99BA-7B8AEC32434E}" dt="2024-07-02T14:23:26.676" v="565" actId="20577"/>
          <ac:spMkLst>
            <pc:docMk/>
            <pc:sldMk cId="0" sldId="281"/>
            <ac:spMk id="435" creationId="{00000000-0000-0000-0000-000000000000}"/>
          </ac:spMkLst>
        </pc:spChg>
        <pc:spChg chg="mod">
          <ac:chgData name="Vanita REDOY" userId="bdf92b45-d4ea-4a1c-a375-114a0375a38b" providerId="ADAL" clId="{1C4204CA-DDFD-4663-99BA-7B8AEC32434E}" dt="2024-07-02T14:27:53.555" v="837" actId="1076"/>
          <ac:spMkLst>
            <pc:docMk/>
            <pc:sldMk cId="0" sldId="281"/>
            <ac:spMk id="436" creationId="{00000000-0000-0000-0000-000000000000}"/>
          </ac:spMkLst>
        </pc:spChg>
      </pc:sldChg>
      <pc:sldChg chg="modSp add mod ord">
        <pc:chgData name="Vanita REDOY" userId="bdf92b45-d4ea-4a1c-a375-114a0375a38b" providerId="ADAL" clId="{1C4204CA-DDFD-4663-99BA-7B8AEC32434E}" dt="2024-07-02T14:31:32.515" v="903" actId="113"/>
        <pc:sldMkLst>
          <pc:docMk/>
          <pc:sldMk cId="1641679504" sldId="313"/>
        </pc:sldMkLst>
        <pc:spChg chg="mod">
          <ac:chgData name="Vanita REDOY" userId="bdf92b45-d4ea-4a1c-a375-114a0375a38b" providerId="ADAL" clId="{1C4204CA-DDFD-4663-99BA-7B8AEC32434E}" dt="2024-07-02T14:29:11.930" v="871" actId="20577"/>
          <ac:spMkLst>
            <pc:docMk/>
            <pc:sldMk cId="1641679504" sldId="313"/>
            <ac:spMk id="435" creationId="{00000000-0000-0000-0000-000000000000}"/>
          </ac:spMkLst>
        </pc:spChg>
        <pc:spChg chg="mod">
          <ac:chgData name="Vanita REDOY" userId="bdf92b45-d4ea-4a1c-a375-114a0375a38b" providerId="ADAL" clId="{1C4204CA-DDFD-4663-99BA-7B8AEC32434E}" dt="2024-07-02T14:31:32.515" v="903" actId="113"/>
          <ac:spMkLst>
            <pc:docMk/>
            <pc:sldMk cId="1641679504" sldId="313"/>
            <ac:spMk id="436" creationId="{00000000-0000-0000-0000-000000000000}"/>
          </ac:spMkLst>
        </pc:spChg>
      </pc:sldChg>
      <pc:sldChg chg="modSp add mod ord">
        <pc:chgData name="Vanita REDOY" userId="bdf92b45-d4ea-4a1c-a375-114a0375a38b" providerId="ADAL" clId="{1C4204CA-DDFD-4663-99BA-7B8AEC32434E}" dt="2024-07-02T14:38:00.101" v="1602" actId="14100"/>
        <pc:sldMkLst>
          <pc:docMk/>
          <pc:sldMk cId="921530634" sldId="314"/>
        </pc:sldMkLst>
        <pc:spChg chg="mod">
          <ac:chgData name="Vanita REDOY" userId="bdf92b45-d4ea-4a1c-a375-114a0375a38b" providerId="ADAL" clId="{1C4204CA-DDFD-4663-99BA-7B8AEC32434E}" dt="2024-07-02T14:37:55.631" v="1601" actId="14100"/>
          <ac:spMkLst>
            <pc:docMk/>
            <pc:sldMk cId="921530634" sldId="314"/>
            <ac:spMk id="305" creationId="{00000000-0000-0000-0000-000000000000}"/>
          </ac:spMkLst>
        </pc:spChg>
        <pc:spChg chg="mod">
          <ac:chgData name="Vanita REDOY" userId="bdf92b45-d4ea-4a1c-a375-114a0375a38b" providerId="ADAL" clId="{1C4204CA-DDFD-4663-99BA-7B8AEC32434E}" dt="2024-07-02T14:33:01.604" v="907" actId="20577"/>
          <ac:spMkLst>
            <pc:docMk/>
            <pc:sldMk cId="921530634" sldId="314"/>
            <ac:spMk id="306" creationId="{00000000-0000-0000-0000-000000000000}"/>
          </ac:spMkLst>
        </pc:spChg>
        <pc:spChg chg="mod">
          <ac:chgData name="Vanita REDOY" userId="bdf92b45-d4ea-4a1c-a375-114a0375a38b" providerId="ADAL" clId="{1C4204CA-DDFD-4663-99BA-7B8AEC32434E}" dt="2024-07-02T14:38:00.101" v="1602" actId="14100"/>
          <ac:spMkLst>
            <pc:docMk/>
            <pc:sldMk cId="921530634" sldId="314"/>
            <ac:spMk id="312" creationId="{00000000-0000-0000-0000-000000000000}"/>
          </ac:spMkLst>
        </pc:spChg>
      </pc:sldChg>
      <pc:sldChg chg="addSp delSp modSp add mod">
        <pc:chgData name="Vanita REDOY" userId="bdf92b45-d4ea-4a1c-a375-114a0375a38b" providerId="ADAL" clId="{1C4204CA-DDFD-4663-99BA-7B8AEC32434E}" dt="2024-07-03T15:18:37.220" v="1615" actId="20577"/>
        <pc:sldMkLst>
          <pc:docMk/>
          <pc:sldMk cId="97364777" sldId="315"/>
        </pc:sldMkLst>
        <pc:spChg chg="add mod">
          <ac:chgData name="Vanita REDOY" userId="bdf92b45-d4ea-4a1c-a375-114a0375a38b" providerId="ADAL" clId="{1C4204CA-DDFD-4663-99BA-7B8AEC32434E}" dt="2024-07-03T15:18:37.220" v="1615" actId="20577"/>
          <ac:spMkLst>
            <pc:docMk/>
            <pc:sldMk cId="97364777" sldId="315"/>
            <ac:spMk id="2" creationId="{57252A4B-3F5C-9BA3-4F04-A46F278B228E}"/>
          </ac:spMkLst>
        </pc:spChg>
        <pc:spChg chg="del">
          <ac:chgData name="Vanita REDOY" userId="bdf92b45-d4ea-4a1c-a375-114a0375a38b" providerId="ADAL" clId="{1C4204CA-DDFD-4663-99BA-7B8AEC32434E}" dt="2024-07-03T15:18:08.361" v="1604" actId="478"/>
          <ac:spMkLst>
            <pc:docMk/>
            <pc:sldMk cId="97364777" sldId="315"/>
            <ac:spMk id="3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1- Knowledgeable and healthy and can meet their basic needs</a:t>
            </a:r>
            <a:r>
              <a:rPr lang="en-US" sz="1200">
                <a:solidFill>
                  <a:srgbClr val="FF0000"/>
                </a:solidFill>
                <a:highlight>
                  <a:srgbClr val="FDFDFD"/>
                </a:highlight>
                <a:latin typeface="Arial"/>
                <a:ea typeface="Arial"/>
                <a:cs typeface="Arial"/>
                <a:sym typeface="Arial"/>
              </a:rPr>
              <a:t>: Persons are aware of the various risks and vulnerabilities and their capacity to take actions to increase their resilience. Persons can meet their food, water and shelter needs.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2- Socially cohesive: </a:t>
            </a:r>
            <a:r>
              <a:rPr lang="en-US" sz="1200">
                <a:solidFill>
                  <a:srgbClr val="FF0000"/>
                </a:solidFill>
                <a:highlight>
                  <a:srgbClr val="FDFDFD"/>
                </a:highlight>
                <a:latin typeface="Arial"/>
                <a:ea typeface="Arial"/>
                <a:cs typeface="Arial"/>
                <a:sym typeface="Arial"/>
              </a:rPr>
              <a:t>The existence of social groups within the community and the lack of  major conflicts within the community.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3- Economic opportunities: </a:t>
            </a:r>
            <a:r>
              <a:rPr lang="en-US" sz="1200">
                <a:solidFill>
                  <a:srgbClr val="FF0000"/>
                </a:solidFill>
                <a:highlight>
                  <a:srgbClr val="FDFDFD"/>
                </a:highlight>
                <a:latin typeface="Arial"/>
                <a:ea typeface="Arial"/>
                <a:cs typeface="Arial"/>
                <a:sym typeface="Arial"/>
              </a:rPr>
              <a:t>Persons have access to livelihood opportunities and can cover their health, education and nutrition needs daily.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4- Well maintained and accessible infrastructure and services: </a:t>
            </a:r>
            <a:r>
              <a:rPr lang="en-US" sz="1200">
                <a:solidFill>
                  <a:srgbClr val="FF0000"/>
                </a:solidFill>
                <a:highlight>
                  <a:srgbClr val="FDFDFD"/>
                </a:highlight>
                <a:latin typeface="Arial"/>
                <a:ea typeface="Arial"/>
                <a:cs typeface="Arial"/>
                <a:sym typeface="Arial"/>
              </a:rPr>
              <a:t>Access to healthcare and education  facilities and emergency services.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5- Can manage its natural assets</a:t>
            </a:r>
            <a:r>
              <a:rPr lang="en-US" sz="1200">
                <a:solidFill>
                  <a:srgbClr val="FF0000"/>
                </a:solidFill>
                <a:highlight>
                  <a:srgbClr val="FDFDFD"/>
                </a:highlight>
                <a:latin typeface="Arial"/>
                <a:ea typeface="Arial"/>
                <a:cs typeface="Arial"/>
                <a:sym typeface="Arial"/>
              </a:rPr>
              <a:t>: Natural forests, vegetation and wetlands are maintained.</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6- Is connected</a:t>
            </a:r>
            <a:r>
              <a:rPr lang="en-US" sz="1200">
                <a:solidFill>
                  <a:srgbClr val="FF0000"/>
                </a:solidFill>
                <a:highlight>
                  <a:srgbClr val="FDFDFD"/>
                </a:highlight>
                <a:latin typeface="Arial"/>
                <a:ea typeface="Arial"/>
                <a:cs typeface="Arial"/>
                <a:sym typeface="Arial"/>
              </a:rPr>
              <a:t>: persons are aware of relevant policies and laws and how those can affect the community. </a:t>
            </a:r>
            <a:endParaRPr/>
          </a:p>
          <a:p>
            <a:pPr marL="0" lvl="0" indent="0" algn="l" rtl="0">
              <a:spcBef>
                <a:spcPts val="0"/>
              </a:spcBef>
              <a:spcAft>
                <a:spcPts val="0"/>
              </a:spcAft>
              <a:buNone/>
            </a:pPr>
            <a:endParaRPr/>
          </a:p>
        </p:txBody>
      </p:sp>
      <p:sp>
        <p:nvSpPr>
          <p:cNvPr id="222" name="Google Shape;22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f4e18404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1f4e18404b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1- Knowledgeable and healthy and can meet their basic needs</a:t>
            </a:r>
            <a:r>
              <a:rPr lang="en-US" sz="1200">
                <a:solidFill>
                  <a:srgbClr val="FF0000"/>
                </a:solidFill>
                <a:highlight>
                  <a:srgbClr val="FDFDFD"/>
                </a:highlight>
                <a:latin typeface="Arial"/>
                <a:ea typeface="Arial"/>
                <a:cs typeface="Arial"/>
                <a:sym typeface="Arial"/>
              </a:rPr>
              <a:t>: Persons are aware of the various risks and vulnerabilities and their capacity to take actions to increase their resilience. Persons can meet their food, water and shelter needs.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2- Socially cohesive: </a:t>
            </a:r>
            <a:r>
              <a:rPr lang="en-US" sz="1200">
                <a:solidFill>
                  <a:srgbClr val="FF0000"/>
                </a:solidFill>
                <a:highlight>
                  <a:srgbClr val="FDFDFD"/>
                </a:highlight>
                <a:latin typeface="Arial"/>
                <a:ea typeface="Arial"/>
                <a:cs typeface="Arial"/>
                <a:sym typeface="Arial"/>
              </a:rPr>
              <a:t>The existence of social groups within the community and the lack of  major conflicts within the community.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3- Economic opportunities: </a:t>
            </a:r>
            <a:r>
              <a:rPr lang="en-US" sz="1200">
                <a:solidFill>
                  <a:srgbClr val="FF0000"/>
                </a:solidFill>
                <a:highlight>
                  <a:srgbClr val="FDFDFD"/>
                </a:highlight>
                <a:latin typeface="Arial"/>
                <a:ea typeface="Arial"/>
                <a:cs typeface="Arial"/>
                <a:sym typeface="Arial"/>
              </a:rPr>
              <a:t>Persons have access to livelihood opportunities and can cover their health, education and nutrition needs daily.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4- Well maintained and accessible infrastructure and services: </a:t>
            </a:r>
            <a:r>
              <a:rPr lang="en-US" sz="1200">
                <a:solidFill>
                  <a:srgbClr val="FF0000"/>
                </a:solidFill>
                <a:highlight>
                  <a:srgbClr val="FDFDFD"/>
                </a:highlight>
                <a:latin typeface="Arial"/>
                <a:ea typeface="Arial"/>
                <a:cs typeface="Arial"/>
                <a:sym typeface="Arial"/>
              </a:rPr>
              <a:t>Access to healthcare and education  facilities and emergency services.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5- Can manage its natural assets</a:t>
            </a:r>
            <a:r>
              <a:rPr lang="en-US" sz="1200">
                <a:solidFill>
                  <a:srgbClr val="FF0000"/>
                </a:solidFill>
                <a:highlight>
                  <a:srgbClr val="FDFDFD"/>
                </a:highlight>
                <a:latin typeface="Arial"/>
                <a:ea typeface="Arial"/>
                <a:cs typeface="Arial"/>
                <a:sym typeface="Arial"/>
              </a:rPr>
              <a:t>: Natural forests, vegetation and wetlands are maintained.</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6- Is connected</a:t>
            </a:r>
            <a:r>
              <a:rPr lang="en-US" sz="1200">
                <a:solidFill>
                  <a:srgbClr val="FF0000"/>
                </a:solidFill>
                <a:highlight>
                  <a:srgbClr val="FDFDFD"/>
                </a:highlight>
                <a:latin typeface="Arial"/>
                <a:ea typeface="Arial"/>
                <a:cs typeface="Arial"/>
                <a:sym typeface="Arial"/>
              </a:rPr>
              <a:t>: persons are aware of relevant policies and laws and how those can affect the community. </a:t>
            </a:r>
            <a:endParaRPr/>
          </a:p>
          <a:p>
            <a:pPr marL="0" lvl="0" indent="0" algn="l" rtl="0">
              <a:spcBef>
                <a:spcPts val="0"/>
              </a:spcBef>
              <a:spcAft>
                <a:spcPts val="0"/>
              </a:spcAft>
              <a:buNone/>
            </a:pPr>
            <a:endParaRPr/>
          </a:p>
        </p:txBody>
      </p:sp>
      <p:sp>
        <p:nvSpPr>
          <p:cNvPr id="246" name="Google Shape;246;g1f4e18404b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f4e18404b9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f4e18404b9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1- Knowledgeable and healthy and can meet their basic needs</a:t>
            </a:r>
            <a:r>
              <a:rPr lang="en-US" sz="1200">
                <a:solidFill>
                  <a:srgbClr val="FF0000"/>
                </a:solidFill>
                <a:highlight>
                  <a:srgbClr val="FDFDFD"/>
                </a:highlight>
                <a:latin typeface="Arial"/>
                <a:ea typeface="Arial"/>
                <a:cs typeface="Arial"/>
                <a:sym typeface="Arial"/>
              </a:rPr>
              <a:t>: Persons are aware of the various risks and vulnerabilities and their capacity to take actions to increase their resilience. Persons can meet their food, water and shelter needs.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2- Socially cohesive: </a:t>
            </a:r>
            <a:r>
              <a:rPr lang="en-US" sz="1200">
                <a:solidFill>
                  <a:srgbClr val="FF0000"/>
                </a:solidFill>
                <a:highlight>
                  <a:srgbClr val="FDFDFD"/>
                </a:highlight>
                <a:latin typeface="Arial"/>
                <a:ea typeface="Arial"/>
                <a:cs typeface="Arial"/>
                <a:sym typeface="Arial"/>
              </a:rPr>
              <a:t>The existence of social groups within the community and the lack of  major conflicts within the community.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3- Economic opportunities: </a:t>
            </a:r>
            <a:r>
              <a:rPr lang="en-US" sz="1200">
                <a:solidFill>
                  <a:srgbClr val="FF0000"/>
                </a:solidFill>
                <a:highlight>
                  <a:srgbClr val="FDFDFD"/>
                </a:highlight>
                <a:latin typeface="Arial"/>
                <a:ea typeface="Arial"/>
                <a:cs typeface="Arial"/>
                <a:sym typeface="Arial"/>
              </a:rPr>
              <a:t>Persons have access to livelihood opportunities and can cover their health, education and nutrition needs daily.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4- Well maintained and accessible infrastructure and services: </a:t>
            </a:r>
            <a:r>
              <a:rPr lang="en-US" sz="1200">
                <a:solidFill>
                  <a:srgbClr val="FF0000"/>
                </a:solidFill>
                <a:highlight>
                  <a:srgbClr val="FDFDFD"/>
                </a:highlight>
                <a:latin typeface="Arial"/>
                <a:ea typeface="Arial"/>
                <a:cs typeface="Arial"/>
                <a:sym typeface="Arial"/>
              </a:rPr>
              <a:t>Access to healthcare and education  facilities and emergency services.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5- Can manage its natural assets</a:t>
            </a:r>
            <a:r>
              <a:rPr lang="en-US" sz="1200">
                <a:solidFill>
                  <a:srgbClr val="FF0000"/>
                </a:solidFill>
                <a:highlight>
                  <a:srgbClr val="FDFDFD"/>
                </a:highlight>
                <a:latin typeface="Arial"/>
                <a:ea typeface="Arial"/>
                <a:cs typeface="Arial"/>
                <a:sym typeface="Arial"/>
              </a:rPr>
              <a:t>: Natural forests, vegetation and wetlands are maintained.</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6- Is connected</a:t>
            </a:r>
            <a:r>
              <a:rPr lang="en-US" sz="1200">
                <a:solidFill>
                  <a:srgbClr val="FF0000"/>
                </a:solidFill>
                <a:highlight>
                  <a:srgbClr val="FDFDFD"/>
                </a:highlight>
                <a:latin typeface="Arial"/>
                <a:ea typeface="Arial"/>
                <a:cs typeface="Arial"/>
                <a:sym typeface="Arial"/>
              </a:rPr>
              <a:t>: persons are aware of relevant policies and laws and how those can affect the community. </a:t>
            </a:r>
            <a:endParaRPr/>
          </a:p>
          <a:p>
            <a:pPr marL="0" lvl="0" indent="0" algn="l" rtl="0">
              <a:spcBef>
                <a:spcPts val="0"/>
              </a:spcBef>
              <a:spcAft>
                <a:spcPts val="0"/>
              </a:spcAft>
              <a:buNone/>
            </a:pPr>
            <a:endParaRPr/>
          </a:p>
        </p:txBody>
      </p:sp>
      <p:sp>
        <p:nvSpPr>
          <p:cNvPr id="254" name="Google Shape;254;g1f4e18404b9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Communities that plan before a disaster what they will do are more likely to be able to respond effectively to a disaster. So how can a CDRT help its community in doing this? First of all it is important to know what a disaster plan is. Put simply a disaster plan is a document that outlines how the community will deal with a disaster. It might look at the main hazards that are likely to affect that community and outline the actions that the community will take before, during and after</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this threat. Plans must be tested and evaluated to know if they work and how well they work.</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As with the Family Plan, it would be important to mention into the different actions that the community will take in terms of: 1) protecting children, single women, and other people with vulnerabilities, 2) Determine responsibilities of evacuation for people with disabilities and elderly.</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54" name="Google Shape;35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f4e18404b9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1f4e18404b9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Explain that</a:t>
            </a:r>
            <a:r>
              <a:rPr lang="en-US" sz="1200">
                <a:solidFill>
                  <a:schemeClr val="dk1"/>
                </a:solidFill>
                <a:latin typeface="Calibri"/>
                <a:ea typeface="Calibri"/>
                <a:cs typeface="Calibri"/>
                <a:sym typeface="Calibri"/>
              </a:rPr>
              <a:t> CDRTs must be impartial and have the capacity to identify the most vulnerable populations considering: who takes the decisions, who are the ones that have access to the resources, who are the ones that have the control over resources in the community, who works outside, who is responsible for the duties at home, who are the ones that receive most violence, who are the ones that are always left out of decisions or community meetings.</a:t>
            </a:r>
            <a:endParaRPr/>
          </a:p>
          <a:p>
            <a:pPr marL="0" lvl="0" indent="0" algn="l" rtl="0">
              <a:spcBef>
                <a:spcPts val="0"/>
              </a:spcBef>
              <a:spcAft>
                <a:spcPts val="0"/>
              </a:spcAft>
              <a:buNone/>
            </a:pPr>
            <a:endParaRPr/>
          </a:p>
          <a:p>
            <a:pPr marL="0" lvl="0" indent="0" algn="l" rtl="0">
              <a:spcBef>
                <a:spcPts val="0"/>
              </a:spcBef>
              <a:spcAft>
                <a:spcPts val="0"/>
              </a:spcAft>
              <a:buClr>
                <a:schemeClr val="lt1"/>
              </a:buClr>
              <a:buSzPts val="1200"/>
              <a:buFont typeface="Arial"/>
              <a:buNone/>
            </a:pPr>
            <a:r>
              <a:rPr lang="en-US" sz="1200" b="1">
                <a:solidFill>
                  <a:schemeClr val="lt1"/>
                </a:solidFill>
                <a:latin typeface="Arial"/>
                <a:ea typeface="Arial"/>
                <a:cs typeface="Arial"/>
                <a:sym typeface="Arial"/>
              </a:rPr>
              <a:t>Resources and Capacities</a:t>
            </a:r>
            <a:endParaRPr sz="1200" b="1">
              <a:solidFill>
                <a:schemeClr val="lt1"/>
              </a:solidFill>
              <a:latin typeface="Arial"/>
              <a:ea typeface="Arial"/>
              <a:cs typeface="Arial"/>
              <a:sym typeface="Arial"/>
            </a:endParaRPr>
          </a:p>
          <a:p>
            <a:pPr marL="0" lvl="0" indent="0" algn="l" rtl="0">
              <a:spcBef>
                <a:spcPts val="0"/>
              </a:spcBef>
              <a:spcAft>
                <a:spcPts val="0"/>
              </a:spcAft>
              <a:buNone/>
            </a:pPr>
            <a:r>
              <a:rPr lang="en-US" sz="1200">
                <a:solidFill>
                  <a:schemeClr val="lt1"/>
                </a:solidFill>
                <a:latin typeface="Arial"/>
                <a:ea typeface="Arial"/>
                <a:cs typeface="Arial"/>
                <a:sym typeface="Arial"/>
              </a:rPr>
              <a:t> What are the things that your community has that can help it to be prepared or to response to a disaster. Make a list of them. These could be persons with skills, a shelter, equipment and so on.</a:t>
            </a:r>
            <a:endParaRPr sz="1200">
              <a:solidFill>
                <a:schemeClr val="lt1"/>
              </a:solidFill>
              <a:latin typeface="Arial"/>
              <a:ea typeface="Arial"/>
              <a:cs typeface="Arial"/>
              <a:sym typeface="Arial"/>
            </a:endParaRPr>
          </a:p>
          <a:p>
            <a:pPr marL="0" lvl="0" indent="0" algn="l" rtl="0">
              <a:spcBef>
                <a:spcPts val="0"/>
              </a:spcBef>
              <a:spcAft>
                <a:spcPts val="0"/>
              </a:spcAft>
              <a:buNone/>
            </a:pPr>
            <a:r>
              <a:rPr lang="en-US" sz="1200">
                <a:solidFill>
                  <a:schemeClr val="lt1"/>
                </a:solidFill>
                <a:latin typeface="Arial"/>
                <a:ea typeface="Arial"/>
                <a:cs typeface="Arial"/>
                <a:sym typeface="Arial"/>
              </a:rPr>
              <a:t>What are they?</a:t>
            </a:r>
            <a:endParaRPr sz="1200">
              <a:solidFill>
                <a:schemeClr val="lt1"/>
              </a:solidFill>
              <a:latin typeface="Arial"/>
              <a:ea typeface="Arial"/>
              <a:cs typeface="Arial"/>
              <a:sym typeface="Arial"/>
            </a:endParaRPr>
          </a:p>
          <a:p>
            <a:pPr marL="0" lvl="0" indent="0" algn="l" rtl="0">
              <a:spcBef>
                <a:spcPts val="0"/>
              </a:spcBef>
              <a:spcAft>
                <a:spcPts val="0"/>
              </a:spcAft>
              <a:buNone/>
            </a:pPr>
            <a:r>
              <a:rPr lang="en-US" sz="1200">
                <a:solidFill>
                  <a:schemeClr val="lt1"/>
                </a:solidFill>
                <a:latin typeface="Arial"/>
                <a:ea typeface="Arial"/>
                <a:cs typeface="Arial"/>
                <a:sym typeface="Arial"/>
              </a:rPr>
              <a:t>Where are they located?</a:t>
            </a:r>
            <a:endParaRPr sz="1200">
              <a:solidFill>
                <a:schemeClr val="lt1"/>
              </a:solidFill>
              <a:latin typeface="Arial"/>
              <a:ea typeface="Arial"/>
              <a:cs typeface="Arial"/>
              <a:sym typeface="Arial"/>
            </a:endParaRPr>
          </a:p>
          <a:p>
            <a:pPr marL="0" lvl="0" indent="0" algn="l" rtl="0">
              <a:spcBef>
                <a:spcPts val="0"/>
              </a:spcBef>
              <a:spcAft>
                <a:spcPts val="0"/>
              </a:spcAft>
              <a:buNone/>
            </a:pPr>
            <a:r>
              <a:rPr lang="en-US" sz="1200">
                <a:solidFill>
                  <a:schemeClr val="lt1"/>
                </a:solidFill>
                <a:latin typeface="Arial"/>
                <a:ea typeface="Arial"/>
                <a:cs typeface="Arial"/>
                <a:sym typeface="Arial"/>
              </a:rPr>
              <a:t>Who has access to them?</a:t>
            </a:r>
            <a:endParaRPr/>
          </a:p>
          <a:p>
            <a:pPr marL="0" lvl="0" indent="0" algn="l" rtl="0">
              <a:spcBef>
                <a:spcPts val="0"/>
              </a:spcBef>
              <a:spcAft>
                <a:spcPts val="0"/>
              </a:spcAft>
              <a:buNone/>
            </a:pPr>
            <a:r>
              <a:rPr lang="en-US" sz="1200">
                <a:solidFill>
                  <a:schemeClr val="lt1"/>
                </a:solidFill>
                <a:latin typeface="Arial"/>
                <a:ea typeface="Arial"/>
                <a:cs typeface="Arial"/>
                <a:sym typeface="Arial"/>
              </a:rPr>
              <a:t>Where the protection organizations (responsible for defending human right, including the most vulnerable people in the community</a:t>
            </a:r>
            <a:endParaRPr/>
          </a:p>
          <a:p>
            <a:pPr marL="0" lvl="0" indent="0" algn="l" rtl="0">
              <a:spcBef>
                <a:spcPts val="0"/>
              </a:spcBef>
              <a:spcAft>
                <a:spcPts val="0"/>
              </a:spcAft>
              <a:buNone/>
            </a:pPr>
            <a:r>
              <a:rPr lang="en-US" sz="1200">
                <a:solidFill>
                  <a:schemeClr val="lt1"/>
                </a:solidFill>
                <a:latin typeface="Arial"/>
                <a:ea typeface="Arial"/>
                <a:cs typeface="Arial"/>
                <a:sym typeface="Arial"/>
              </a:rPr>
              <a:t>are located?</a:t>
            </a:r>
            <a:endParaRPr sz="1050">
              <a:solidFill>
                <a:schemeClr val="lt1"/>
              </a:solidFill>
              <a:latin typeface="Arial"/>
              <a:ea typeface="Arial"/>
              <a:cs typeface="Arial"/>
              <a:sym typeface="Arial"/>
            </a:endParaRPr>
          </a:p>
          <a:p>
            <a:pPr marL="0" lvl="0" indent="0" algn="l" rtl="0">
              <a:spcBef>
                <a:spcPts val="0"/>
              </a:spcBef>
              <a:spcAft>
                <a:spcPts val="0"/>
              </a:spcAft>
              <a:buNone/>
            </a:pPr>
            <a:endParaRPr/>
          </a:p>
        </p:txBody>
      </p:sp>
      <p:sp>
        <p:nvSpPr>
          <p:cNvPr id="286" name="Google Shape;2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f4e18404b9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1f4e18404b9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In terms of a positive approach, it is important to give to all the family members a responsibility even if they have special needs or special considerations. This enhance their coping mechanisms and create a sense of trust between the family members</a:t>
            </a:r>
            <a:endParaRPr/>
          </a:p>
          <a:p>
            <a:pPr marL="0" lvl="0" indent="0" algn="l" rtl="0">
              <a:spcBef>
                <a:spcPts val="0"/>
              </a:spcBef>
              <a:spcAft>
                <a:spcPts val="0"/>
              </a:spcAft>
              <a:buNone/>
            </a:pPr>
            <a:endParaRPr/>
          </a:p>
        </p:txBody>
      </p:sp>
      <p:sp>
        <p:nvSpPr>
          <p:cNvPr id="316" name="Google Shape;316;g1f4e18404b9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Help families to think about those members with special needs, for example persons living with chronic lifestyle diseases such as asthma, diabetics, children, differently abled persons etc.</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Family will also have to make plans for their pets. The family disaster plan template can be printed and distributed to community members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41" name="Google Shape;3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2" name="Google Shape;43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Emergency preparedness manual*Battery-operated radio and extra  batteries*Flashlight and extra batteries*Cash, Can opener, utility knife, Pliers, hammer, saw, cutlass/machete, nails (lg)	Tape, rope  Raincoat, boots, gloves, Matches in a waterproof container Plastic storage containers Paper, pencil Toilet paper, Soap Feminine supplies* </a:t>
            </a:r>
            <a:r>
              <a:rPr lang="en-US" i="1"/>
              <a:t>  Sanitation  </a:t>
            </a:r>
            <a:r>
              <a:rPr lang="en-US"/>
              <a:t>Personal hygiene items* toiletries Plastic garbage bags, ties Plastic bucket with tight lid Disinfectant	Household chlorine  bleach Sturdy shoes or work boots*Rain gear*Blankets Hat and working gloves Sheet or blanket</a:t>
            </a:r>
            <a:endParaRPr/>
          </a:p>
          <a:p>
            <a:pPr marL="0" lvl="0" indent="0" algn="l" rtl="0">
              <a:spcBef>
                <a:spcPts val="0"/>
              </a:spcBef>
              <a:spcAft>
                <a:spcPts val="0"/>
              </a:spcAft>
              <a:buNone/>
            </a:pPr>
            <a:endParaRPr/>
          </a:p>
          <a:p>
            <a:pPr marL="0" lvl="0" indent="0" algn="l" rtl="0">
              <a:spcBef>
                <a:spcPts val="0"/>
              </a:spcBef>
              <a:spcAft>
                <a:spcPts val="0"/>
              </a:spcAft>
              <a:buNone/>
            </a:pPr>
            <a:r>
              <a:rPr lang="en-US" i="1"/>
              <a:t>For Baby*</a:t>
            </a:r>
            <a:r>
              <a:rPr lang="en-US"/>
              <a:t>	Formula	Diapers	Bottles	Powdered milk Medications  </a:t>
            </a:r>
            <a:r>
              <a:rPr lang="en-US" i="1"/>
              <a:t>For Adults*</a:t>
            </a:r>
            <a:r>
              <a:rPr lang="en-US"/>
              <a:t>	Heart and high blood pressure medication	Insulin Prescription drugs	Denture needs	Extra eye glasses Important Family Documents </a:t>
            </a:r>
            <a:r>
              <a:rPr lang="en-US" i="1"/>
              <a:t>Keep these records in a waterproof, portable container. </a:t>
            </a:r>
            <a:r>
              <a:rPr lang="en-US"/>
              <a:t>Will, insurance policies, contracts, deeds	Passports, immunization records Bank cards and account numbers	important telephone numbers Family records (birth, marriage, death)</a:t>
            </a:r>
            <a:endParaRPr/>
          </a:p>
          <a:p>
            <a:pPr marL="0" lvl="0" indent="0" algn="l" rtl="0">
              <a:spcBef>
                <a:spcPts val="0"/>
              </a:spcBef>
              <a:spcAft>
                <a:spcPts val="0"/>
              </a:spcAft>
              <a:buNone/>
            </a:pPr>
            <a:endParaRPr/>
          </a:p>
        </p:txBody>
      </p:sp>
      <p:sp>
        <p:nvSpPr>
          <p:cNvPr id="386" name="Google Shape;38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considerations of access and security: where to evacuate people with physical impairments and other disabilities, where to locate signs in multiple locations, where to put safety considerations so anyone is at risk of any situation of violence</a:t>
            </a:r>
            <a:endParaRPr/>
          </a:p>
          <a:p>
            <a:pPr marL="0" lvl="0" indent="0" algn="l" rtl="0">
              <a:spcBef>
                <a:spcPts val="0"/>
              </a:spcBef>
              <a:spcAft>
                <a:spcPts val="0"/>
              </a:spcAft>
              <a:buNone/>
            </a:pPr>
            <a:endParaRPr/>
          </a:p>
        </p:txBody>
      </p:sp>
      <p:sp>
        <p:nvSpPr>
          <p:cNvPr id="399" name="Google Shape;39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The most important thing is that early warning should lead to actions that save lives and reduce damage. Your community must be empowered to act once it is warned. Warning messages should be clear and logical and should be from a source that people respect and will respond to. It is about reaching the vulnerable in a timely manner and putting systems in place before so that people know what to do</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Early Warning System</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Activity:</a:t>
            </a:r>
            <a:r>
              <a:rPr lang="en-US" sz="1200" dirty="0">
                <a:solidFill>
                  <a:schemeClr val="dk1"/>
                </a:solidFill>
                <a:latin typeface="Calibri"/>
                <a:ea typeface="Calibri"/>
                <a:cs typeface="Calibri"/>
                <a:sym typeface="Calibri"/>
              </a:rPr>
              <a:t> Using all the information you have collected so far work with your community to develop an early warning system for your area keeping in mind the key risk that exist. Be sure to think about the following: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How will you monitor the event (think about, local agencies, regional and international bodies, as well as your personal monitoring) What information is available?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What warnings or messages will you use (consider the limitations of a disaster situation and the resources you have)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How will you get the message to the persons who need to know</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Who will be responsible for the different areas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Make sure you consider fast and slow unset disasters and multiply hazards.</a:t>
            </a:r>
            <a:endParaRPr dirty="0"/>
          </a:p>
          <a:p>
            <a:pPr marL="0" lvl="0" indent="0" algn="l" rtl="0">
              <a:spcBef>
                <a:spcPts val="0"/>
              </a:spcBef>
              <a:spcAft>
                <a:spcPts val="0"/>
              </a:spcAft>
              <a:buNone/>
            </a:pPr>
            <a:endParaRPr dirty="0"/>
          </a:p>
        </p:txBody>
      </p:sp>
      <p:sp>
        <p:nvSpPr>
          <p:cNvPr id="432" name="Google Shape;43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657306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097777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274255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Arial"/>
              <a:buNone/>
            </a:pPr>
            <a:r>
              <a:rPr lang="en-US" sz="1200">
                <a:solidFill>
                  <a:srgbClr val="FF0000"/>
                </a:solidFill>
                <a:latin typeface="Arial"/>
                <a:ea typeface="Arial"/>
                <a:cs typeface="Arial"/>
                <a:sym typeface="Arial"/>
              </a:rPr>
              <a:t>When developing any plans always engage with and take into consideration any requirements of persons within vulnerable groups. Vulnerable groups include women and girls, low-income households, minority/marginalized groups, people loving with disabilities, migrants and the elderly.</a:t>
            </a:r>
            <a:endParaRPr/>
          </a:p>
          <a:p>
            <a:pPr marL="0" lvl="0" indent="0" algn="l" rtl="0">
              <a:spcBef>
                <a:spcPts val="0"/>
              </a:spcBef>
              <a:spcAft>
                <a:spcPts val="0"/>
              </a:spcAft>
              <a:buNone/>
            </a:pPr>
            <a:endParaRPr/>
          </a:p>
        </p:txBody>
      </p:sp>
      <p:sp>
        <p:nvSpPr>
          <p:cNvPr id="445" name="Google Shape;44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634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When talking about past events, it is important to identify previous situations of violence, internal crisis, or any other social disruption</a:t>
            </a:r>
            <a:endParaRPr/>
          </a:p>
          <a:p>
            <a:pPr marL="0" lvl="0" indent="0" algn="l" rtl="0">
              <a:spcBef>
                <a:spcPts val="0"/>
              </a:spcBef>
              <a:spcAft>
                <a:spcPts val="0"/>
              </a:spcAft>
              <a:buNone/>
            </a:pPr>
            <a:endParaRPr/>
          </a:p>
        </p:txBody>
      </p:sp>
      <p:sp>
        <p:nvSpPr>
          <p:cNvPr id="152" name="Google Shape;1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type of plans would CDRTs need to create?</a:t>
            </a:r>
            <a:endParaRPr/>
          </a:p>
          <a:p>
            <a:pPr marL="0" lvl="0" indent="0" algn="l" rtl="0">
              <a:spcBef>
                <a:spcPts val="0"/>
              </a:spcBef>
              <a:spcAft>
                <a:spcPts val="0"/>
              </a:spcAft>
              <a:buNone/>
            </a:pPr>
            <a:endParaRPr/>
          </a:p>
        </p:txBody>
      </p:sp>
      <p:sp>
        <p:nvSpPr>
          <p:cNvPr id="181" name="Google Shape;18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5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7"/>
          <p:cNvSpPr>
            <a:spLocks noGrp="1"/>
          </p:cNvSpPr>
          <p:nvPr>
            <p:ph type="pic" idx="2"/>
          </p:nvPr>
        </p:nvSpPr>
        <p:spPr>
          <a:xfrm>
            <a:off x="5183188" y="987425"/>
            <a:ext cx="6172200" cy="4873625"/>
          </a:xfrm>
          <a:prstGeom prst="rect">
            <a:avLst/>
          </a:prstGeom>
          <a:noFill/>
          <a:ln>
            <a:noFill/>
          </a:ln>
        </p:spPr>
      </p:sp>
      <p:sp>
        <p:nvSpPr>
          <p:cNvPr id="69" name="Google Shape;69;p5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8"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drim.org/resourc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https://www.youtube.com/embed/oXGSoFYc_m8?start=48&amp;feature=oembed" TargetMode="Externa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www.cadrim.org/" TargetMode="External"/><Relationship Id="rId7"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E67EECDA-53A6-C339-00ED-A872FB924B0D}"/>
              </a:ext>
            </a:extLst>
          </p:cNvPr>
          <p:cNvPicPr>
            <a:picLocks noChangeAspect="1" noChangeArrowheads="1"/>
          </p:cNvPicPr>
          <p:nvPr/>
        </p:nvPicPr>
        <p:blipFill>
          <a:blip r:embed="rId3">
            <a:alphaModFix amt="85000"/>
            <a:extLst>
              <a:ext uri="{28A0092B-C50C-407E-A947-70E740481C1C}">
                <a14:useLocalDpi xmlns:a14="http://schemas.microsoft.com/office/drawing/2010/main" val="0"/>
              </a:ext>
            </a:extLst>
          </a:blip>
          <a:srcRect/>
          <a:stretch>
            <a:fillRect/>
          </a:stretch>
        </p:blipFill>
        <p:spPr bwMode="auto">
          <a:xfrm>
            <a:off x="0" y="0"/>
            <a:ext cx="12251134"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251134" cy="4540107"/>
            <a:chOff x="3544" y="1909969"/>
            <a:chExt cx="12251134"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251134"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D1727F-170E-BDFB-EB01-99558065BDDF}"/>
                </a:ext>
              </a:extLst>
            </p:cNvPr>
            <p:cNvSpPr/>
            <p:nvPr/>
          </p:nvSpPr>
          <p:spPr>
            <a:xfrm>
              <a:off x="341197" y="1909972"/>
              <a:ext cx="5857584"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6589617" cy="3222682"/>
            <a:chOff x="324999" y="2351761"/>
            <a:chExt cx="6589617" cy="3222682"/>
          </a:xfrm>
        </p:grpSpPr>
        <p:sp>
          <p:nvSpPr>
            <p:cNvPr id="9" name="Google Shape;91;p1">
              <a:extLst>
                <a:ext uri="{FF2B5EF4-FFF2-40B4-BE49-F238E27FC236}">
                  <a16:creationId xmlns:a16="http://schemas.microsoft.com/office/drawing/2014/main" id="{4E259CB5-FEB6-2042-C481-12EB360132CC}"/>
                </a:ext>
              </a:extLst>
            </p:cNvPr>
            <p:cNvSpPr/>
            <p:nvPr/>
          </p:nvSpPr>
          <p:spPr>
            <a:xfrm>
              <a:off x="478496" y="3557413"/>
              <a:ext cx="5502402"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800"/>
                <a:buFont typeface="Arial"/>
                <a:buNone/>
              </a:pPr>
              <a:r>
                <a:rPr lang="en-US" sz="4400" b="1" i="0" u="none" strike="noStrike" cap="none"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CDRTs &amp; Disaster Preparedness</a:t>
              </a:r>
            </a:p>
          </p:txBody>
        </p:sp>
        <p:sp>
          <p:nvSpPr>
            <p:cNvPr id="10" name="Google Shape;92;p1">
              <a:extLst>
                <a:ext uri="{FF2B5EF4-FFF2-40B4-BE49-F238E27FC236}">
                  <a16:creationId xmlns:a16="http://schemas.microsoft.com/office/drawing/2014/main" id="{5C5BABCC-525A-2249-FFD7-2F30C65EBAB6}"/>
                </a:ext>
              </a:extLst>
            </p:cNvPr>
            <p:cNvSpPr/>
            <p:nvPr/>
          </p:nvSpPr>
          <p:spPr>
            <a:xfrm>
              <a:off x="478496" y="5143596"/>
              <a:ext cx="643612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en-US" sz="21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For Community Disaster Response Teams</a:t>
              </a:r>
              <a:endParaRPr sz="21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9" descr="A group of women standing in front of a whiteboard&#10;&#10;Description automatically generated with low confidence"/>
          <p:cNvPicPr preferRelativeResize="0"/>
          <p:nvPr/>
        </p:nvPicPr>
        <p:blipFill rotWithShape="1">
          <a:blip r:embed="rId3">
            <a:alphaModFix/>
          </a:blip>
          <a:srcRect r="3898" b="3693"/>
          <a:stretch/>
        </p:blipFill>
        <p:spPr>
          <a:xfrm>
            <a:off x="3067379" y="2"/>
            <a:ext cx="9124621" cy="6857998"/>
          </a:xfrm>
          <a:prstGeom prst="rect">
            <a:avLst/>
          </a:prstGeom>
          <a:noFill/>
          <a:ln>
            <a:noFill/>
          </a:ln>
        </p:spPr>
      </p:pic>
      <p:sp>
        <p:nvSpPr>
          <p:cNvPr id="198" name="Google Shape;198;p9"/>
          <p:cNvSpPr/>
          <p:nvPr/>
        </p:nvSpPr>
        <p:spPr>
          <a:xfrm>
            <a:off x="4475615" y="3733800"/>
            <a:ext cx="7435348" cy="1776040"/>
          </a:xfrm>
          <a:prstGeom prst="rect">
            <a:avLst/>
          </a:prstGeom>
          <a:solidFill>
            <a:srgbClr val="E42D38">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9"/>
          <p:cNvSpPr/>
          <p:nvPr/>
        </p:nvSpPr>
        <p:spPr>
          <a:xfrm>
            <a:off x="-16474" y="-5347"/>
            <a:ext cx="4211052" cy="6863346"/>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0" name="Google Shape;200;p9"/>
          <p:cNvSpPr txBox="1"/>
          <p:nvPr/>
        </p:nvSpPr>
        <p:spPr>
          <a:xfrm>
            <a:off x="4775200" y="3883156"/>
            <a:ext cx="710514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 disaster plan is a systematic way of capturing the hazards and vulnerabilities in your community, it presents strategies for mitigating and reducing their impact, it also outlines the what steps are to be taken before, during and after, the responsibilities and roles of all involved as well as the mechanism for testing and evaluation. </a:t>
            </a: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01" name="Google Shape;201;p9"/>
          <p:cNvSpPr txBox="1"/>
          <p:nvPr/>
        </p:nvSpPr>
        <p:spPr>
          <a:xfrm>
            <a:off x="474853" y="638259"/>
            <a:ext cx="3309747" cy="4494629"/>
          </a:xfrm>
          <a:prstGeom prst="rect">
            <a:avLst/>
          </a:prstGeom>
          <a:noFill/>
          <a:ln>
            <a:noFill/>
          </a:ln>
        </p:spPr>
        <p:txBody>
          <a:bodyPr spcFirstLastPara="1" wrap="square" lIns="91425" tIns="45700" rIns="91425" bIns="45700" anchor="ctr" anchorCtr="0">
            <a:noAutofit/>
          </a:bodyPr>
          <a:lstStyle/>
          <a:p>
            <a:pPr>
              <a:spcAft>
                <a:spcPts val="600"/>
              </a:spcAft>
              <a:buClr>
                <a:schemeClr val="lt1"/>
              </a:buClr>
              <a:buSzPts val="4400"/>
            </a:pPr>
            <a:r>
              <a:rPr lang="en-US" sz="4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Disaster Plans</a:t>
            </a:r>
            <a:endParaRPr sz="4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p:nvPr/>
        </p:nvSpPr>
        <p:spPr>
          <a:xfrm>
            <a:off x="-16474" y="-5347"/>
            <a:ext cx="5089216"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12" name="Google Shape;212;p10"/>
          <p:cNvSpPr txBox="1"/>
          <p:nvPr/>
        </p:nvSpPr>
        <p:spPr>
          <a:xfrm>
            <a:off x="393909" y="1179011"/>
            <a:ext cx="4047462" cy="449462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Community Mapping</a:t>
            </a:r>
            <a:endParaRPr sz="36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lnSpc>
                <a:spcPct val="100000"/>
              </a:lnSpc>
              <a:spcBef>
                <a:spcPts val="0"/>
              </a:spcBef>
              <a:spcAft>
                <a:spcPts val="0"/>
              </a:spcAft>
              <a:buClr>
                <a:schemeClr val="lt1"/>
              </a:buClr>
              <a:buSzPts val="4400"/>
              <a:buFont typeface="Calibri"/>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chemeClr val="lt1"/>
              </a:buClr>
              <a:buSzPts val="4400"/>
              <a:buFont typeface="Arial"/>
              <a:buNone/>
            </a:pPr>
            <a:r>
              <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Use the Roadmap to Resilience Approach. </a:t>
            </a:r>
            <a:endParaRPr sz="2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chemeClr val="lt1"/>
              </a:buClr>
              <a:buSzPts val="4400"/>
              <a:buFont typeface="Calibri"/>
              <a:buNone/>
            </a:pPr>
            <a:endParaRPr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chemeClr val="lt1"/>
              </a:buClr>
              <a:buSzPts val="4400"/>
              <a:buFont typeface="Arial"/>
              <a:buNone/>
            </a:pPr>
            <a:r>
              <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This is a community driven process that allows the community to identify their hazards, vulnerabilities, threats and capacities which are then measured against 6 resilience characteristics.</a:t>
            </a:r>
            <a:endParaRPr sz="2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chemeClr val="lt1"/>
              </a:buClr>
              <a:buSzPts val="4400"/>
              <a:buFont typeface="Calibri"/>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213" name="Google Shape;213;p10"/>
          <p:cNvPicPr preferRelativeResize="0"/>
          <p:nvPr/>
        </p:nvPicPr>
        <p:blipFill rotWithShape="1">
          <a:blip r:embed="rId3">
            <a:alphaModFix/>
          </a:blip>
          <a:srcRect/>
          <a:stretch/>
        </p:blipFill>
        <p:spPr>
          <a:xfrm>
            <a:off x="5072742" y="0"/>
            <a:ext cx="7119257"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25" name="Google Shape;225;p11"/>
          <p:cNvSpPr txBox="1"/>
          <p:nvPr/>
        </p:nvSpPr>
        <p:spPr>
          <a:xfrm>
            <a:off x="272142" y="1081503"/>
            <a:ext cx="3911915" cy="4494629"/>
          </a:xfrm>
          <a:prstGeom prst="rect">
            <a:avLst/>
          </a:prstGeom>
          <a:noFill/>
          <a:ln>
            <a:noFill/>
          </a:ln>
        </p:spPr>
        <p:txBody>
          <a:bodyPr spcFirstLastPara="1" wrap="square" lIns="91425" tIns="45700" rIns="91425" bIns="45700" anchor="ctr" anchorCtr="0">
            <a:noAutofit/>
          </a:bodyPr>
          <a:lstStyle/>
          <a:p>
            <a:pPr>
              <a:spcAft>
                <a:spcPts val="600"/>
              </a:spcAft>
              <a:buClr>
                <a:schemeClr val="lt1"/>
              </a:buClr>
              <a:buSzPts val="4400"/>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Six </a:t>
            </a:r>
          </a:p>
          <a:p>
            <a:pPr>
              <a:spcAft>
                <a:spcPts val="600"/>
              </a:spcAft>
              <a:buClr>
                <a:schemeClr val="lt1"/>
              </a:buClr>
              <a:buSzPts val="4400"/>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Resilience</a:t>
            </a:r>
            <a:endParaRPr sz="36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buClr>
                <a:schemeClr val="lt1"/>
              </a:buClr>
              <a:buSzPts val="4400"/>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Characteristics</a:t>
            </a:r>
            <a:endParaRPr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26" name="Google Shape;226;p11"/>
          <p:cNvSpPr txBox="1"/>
          <p:nvPr/>
        </p:nvSpPr>
        <p:spPr>
          <a:xfrm>
            <a:off x="4727575" y="1314905"/>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1</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27" name="Google Shape;227;p11"/>
          <p:cNvSpPr txBox="1"/>
          <p:nvPr/>
        </p:nvSpPr>
        <p:spPr>
          <a:xfrm>
            <a:off x="8362546" y="1319153"/>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2</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28" name="Google Shape;228;p11"/>
          <p:cNvSpPr txBox="1"/>
          <p:nvPr/>
        </p:nvSpPr>
        <p:spPr>
          <a:xfrm>
            <a:off x="4727575" y="3015897"/>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3</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29" name="Google Shape;229;p11"/>
          <p:cNvSpPr txBox="1"/>
          <p:nvPr/>
        </p:nvSpPr>
        <p:spPr>
          <a:xfrm>
            <a:off x="8362546" y="3015897"/>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4</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30" name="Google Shape;230;p11"/>
          <p:cNvSpPr txBox="1"/>
          <p:nvPr/>
        </p:nvSpPr>
        <p:spPr>
          <a:xfrm>
            <a:off x="5281612" y="1314905"/>
            <a:ext cx="263842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Knowledgeable and healthy and can meet their basic needs.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31" name="Google Shape;231;p11"/>
          <p:cNvSpPr txBox="1"/>
          <p:nvPr/>
        </p:nvSpPr>
        <p:spPr>
          <a:xfrm>
            <a:off x="9007071" y="1545737"/>
            <a:ext cx="22447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Is socially cohesive</a:t>
            </a: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32" name="Google Shape;232;p11"/>
          <p:cNvSpPr txBox="1"/>
          <p:nvPr/>
        </p:nvSpPr>
        <p:spPr>
          <a:xfrm>
            <a:off x="5281611" y="3246729"/>
            <a:ext cx="263842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Economic opportunities</a:t>
            </a: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33" name="Google Shape;233;p11"/>
          <p:cNvSpPr txBox="1"/>
          <p:nvPr/>
        </p:nvSpPr>
        <p:spPr>
          <a:xfrm>
            <a:off x="8919870" y="3074230"/>
            <a:ext cx="289242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Well maintained and accessible infrastructure and services</a:t>
            </a: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34" name="Google Shape;234;p11"/>
          <p:cNvSpPr txBox="1"/>
          <p:nvPr/>
        </p:nvSpPr>
        <p:spPr>
          <a:xfrm>
            <a:off x="4727575" y="4716889"/>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5</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35" name="Google Shape;235;p11"/>
          <p:cNvSpPr txBox="1"/>
          <p:nvPr/>
        </p:nvSpPr>
        <p:spPr>
          <a:xfrm>
            <a:off x="8362546" y="4716889"/>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6</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36" name="Google Shape;236;p11"/>
          <p:cNvSpPr txBox="1"/>
          <p:nvPr/>
        </p:nvSpPr>
        <p:spPr>
          <a:xfrm>
            <a:off x="5346700" y="4809220"/>
            <a:ext cx="216852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Can manage its natural resources</a:t>
            </a: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37" name="Google Shape;237;p11"/>
          <p:cNvSpPr txBox="1"/>
          <p:nvPr/>
        </p:nvSpPr>
        <p:spPr>
          <a:xfrm>
            <a:off x="9007071" y="4947720"/>
            <a:ext cx="16482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Is connected</a:t>
            </a:r>
            <a:endParaRPr>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27" grpId="0"/>
      <p:bldP spid="228" grpId="0"/>
      <p:bldP spid="229" grpId="0"/>
      <p:bldP spid="230" grpId="0"/>
      <p:bldP spid="231" grpId="0"/>
      <p:bldP spid="232" grpId="0"/>
      <p:bldP spid="233" grpId="0"/>
      <p:bldP spid="234" grpId="0"/>
      <p:bldP spid="235" grpId="0"/>
      <p:bldP spid="236" grpId="0"/>
      <p:bldP spid="2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f4e18404b9_0_0"/>
          <p:cNvSpPr/>
          <p:nvPr/>
        </p:nvSpPr>
        <p:spPr>
          <a:xfrm>
            <a:off x="-16475" y="-5348"/>
            <a:ext cx="4532375"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49" name="Google Shape;249;g1f4e18404b9_0_0"/>
          <p:cNvSpPr txBox="1"/>
          <p:nvPr/>
        </p:nvSpPr>
        <p:spPr>
          <a:xfrm>
            <a:off x="304801" y="795282"/>
            <a:ext cx="3755570" cy="449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11</a:t>
            </a: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Dimensions </a:t>
            </a:r>
          </a:p>
          <a:p>
            <a:pPr marL="0" marR="0" lvl="0" indent="0" algn="l" rtl="0">
              <a:spcBef>
                <a:spcPts val="0"/>
              </a:spcBef>
              <a:spcAft>
                <a:spcPts val="60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of Resilience</a:t>
            </a:r>
            <a:endParaRPr sz="36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60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Characteristics</a:t>
            </a:r>
            <a:endParaRPr sz="36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250" name="Google Shape;250;g1f4e18404b9_0_0"/>
          <p:cNvPicPr preferRelativeResize="0"/>
          <p:nvPr/>
        </p:nvPicPr>
        <p:blipFill>
          <a:blip r:embed="rId3">
            <a:alphaModFix/>
          </a:blip>
          <a:stretch>
            <a:fillRect/>
          </a:stretch>
        </p:blipFill>
        <p:spPr>
          <a:xfrm>
            <a:off x="4515901" y="-5350"/>
            <a:ext cx="7676100" cy="68633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8" name="Google Shape;258;g1f4e18404b9_0_24"/>
          <p:cNvPicPr preferRelativeResize="0"/>
          <p:nvPr/>
        </p:nvPicPr>
        <p:blipFill>
          <a:blip r:embed="rId3">
            <a:alphaModFix/>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386942" y="0"/>
            <a:ext cx="7805057" cy="6857999"/>
          </a:xfrm>
          <a:prstGeom prst="rect">
            <a:avLst/>
          </a:prstGeom>
          <a:noFill/>
          <a:ln>
            <a:noFill/>
          </a:ln>
        </p:spPr>
      </p:pic>
      <p:sp>
        <p:nvSpPr>
          <p:cNvPr id="2" name="Google Shape;248;g1f4e18404b9_0_0">
            <a:extLst>
              <a:ext uri="{FF2B5EF4-FFF2-40B4-BE49-F238E27FC236}">
                <a16:creationId xmlns:a16="http://schemas.microsoft.com/office/drawing/2014/main" id="{67EE1730-6123-7377-D7C0-43314724899F}"/>
              </a:ext>
            </a:extLst>
          </p:cNvPr>
          <p:cNvSpPr/>
          <p:nvPr/>
        </p:nvSpPr>
        <p:spPr>
          <a:xfrm>
            <a:off x="-16474" y="-5348"/>
            <a:ext cx="4403416"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 name="Google Shape;249;g1f4e18404b9_0_0">
            <a:extLst>
              <a:ext uri="{FF2B5EF4-FFF2-40B4-BE49-F238E27FC236}">
                <a16:creationId xmlns:a16="http://schemas.microsoft.com/office/drawing/2014/main" id="{0E625CC7-E3F6-7A53-ACFA-5FF3CBD6AC4A}"/>
              </a:ext>
            </a:extLst>
          </p:cNvPr>
          <p:cNvSpPr txBox="1"/>
          <p:nvPr/>
        </p:nvSpPr>
        <p:spPr>
          <a:xfrm>
            <a:off x="304801" y="795282"/>
            <a:ext cx="3889826" cy="449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11</a:t>
            </a: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Dimensions </a:t>
            </a:r>
          </a:p>
          <a:p>
            <a:pPr marL="0" marR="0" lvl="0" indent="0" algn="l" rtl="0">
              <a:spcBef>
                <a:spcPts val="0"/>
              </a:spcBef>
              <a:spcAft>
                <a:spcPts val="60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of Resilience</a:t>
            </a:r>
            <a:endParaRPr sz="36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60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Characteristics</a:t>
            </a:r>
            <a:endParaRPr sz="36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8" name="Google Shape;358;p21" descr="Text&#10;&#10;Description automatically generated"/>
          <p:cNvPicPr preferRelativeResize="0"/>
          <p:nvPr/>
        </p:nvPicPr>
        <p:blipFill rotWithShape="1">
          <a:blip r:embed="rId3">
            <a:alphaModFix/>
          </a:blip>
          <a:srcRect b="45931"/>
          <a:stretch/>
        </p:blipFill>
        <p:spPr>
          <a:xfrm>
            <a:off x="3254829" y="1"/>
            <a:ext cx="8952203" cy="6857998"/>
          </a:xfrm>
          <a:prstGeom prst="rect">
            <a:avLst/>
          </a:prstGeom>
          <a:noFill/>
          <a:ln>
            <a:noFill/>
          </a:ln>
        </p:spPr>
      </p:pic>
      <p:sp>
        <p:nvSpPr>
          <p:cNvPr id="356" name="Google Shape;356;p21"/>
          <p:cNvSpPr/>
          <p:nvPr/>
        </p:nvSpPr>
        <p:spPr>
          <a:xfrm>
            <a:off x="-16474" y="-5347"/>
            <a:ext cx="4211052" cy="6863346"/>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7" name="Google Shape;357;p21"/>
          <p:cNvSpPr txBox="1"/>
          <p:nvPr/>
        </p:nvSpPr>
        <p:spPr>
          <a:xfrm>
            <a:off x="272142" y="1516468"/>
            <a:ext cx="3810000" cy="4494629"/>
          </a:xfrm>
          <a:prstGeom prst="rect">
            <a:avLst/>
          </a:prstGeom>
          <a:noFill/>
          <a:ln>
            <a:noFill/>
          </a:ln>
        </p:spPr>
        <p:txBody>
          <a:bodyPr spcFirstLastPara="1" wrap="square" lIns="91425" tIns="45700" rIns="91425" bIns="45700" anchor="ctr" anchorCtr="0">
            <a:noAutofit/>
          </a:bodyPr>
          <a:lstStyle/>
          <a:p>
            <a:pPr>
              <a:spcAft>
                <a:spcPts val="600"/>
              </a:spcAft>
              <a:buClr>
                <a:schemeClr val="lt1"/>
              </a:buClr>
              <a:buSzPts val="4400"/>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Community Disaster Plan</a:t>
            </a:r>
            <a:endParaRPr sz="36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chemeClr val="lt1"/>
              </a:buClr>
              <a:buSzPts val="4400"/>
              <a:buFont typeface="Calibri"/>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90000"/>
              </a:lnSpc>
              <a:spcBef>
                <a:spcPts val="0"/>
              </a:spcBef>
              <a:spcAft>
                <a:spcPts val="0"/>
              </a:spcAft>
              <a:buClr>
                <a:schemeClr val="lt1"/>
              </a:buClr>
              <a:buSzPts val="1800"/>
              <a:buFont typeface="Arial"/>
              <a:buChar char="•"/>
            </a:pP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 document that outlines how the community will deal with a disaster.</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dk1"/>
              </a:buClr>
              <a:buSzPts val="1800"/>
              <a:buFont typeface="Calibri"/>
              <a:buNone/>
            </a:pPr>
            <a:endParaRPr sz="2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90000"/>
              </a:lnSpc>
              <a:spcBef>
                <a:spcPts val="0"/>
              </a:spcBef>
              <a:spcAft>
                <a:spcPts val="0"/>
              </a:spcAft>
              <a:buClr>
                <a:schemeClr val="lt1"/>
              </a:buClr>
              <a:buSzPts val="1800"/>
              <a:buFont typeface="Arial"/>
              <a:buChar char="•"/>
            </a:pP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Main hazards.</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dk1"/>
              </a:buClr>
              <a:buSzPts val="1800"/>
              <a:buFont typeface="Calibri"/>
              <a:buNone/>
            </a:pPr>
            <a:endParaRPr sz="2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90000"/>
              </a:lnSpc>
              <a:spcBef>
                <a:spcPts val="0"/>
              </a:spcBef>
              <a:spcAft>
                <a:spcPts val="0"/>
              </a:spcAft>
              <a:buClr>
                <a:schemeClr val="lt1"/>
              </a:buClr>
              <a:buSzPts val="1800"/>
              <a:buFont typeface="Arial"/>
              <a:buChar char="•"/>
            </a:pP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Outline the actions that the community will take before, during and after.</a:t>
            </a:r>
            <a:endParaRPr sz="2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endParaRPr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2"/>
          <p:cNvSpPr/>
          <p:nvPr/>
        </p:nvSpPr>
        <p:spPr>
          <a:xfrm>
            <a:off x="-1619" y="0"/>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64" name="Google Shape;264;p12"/>
          <p:cNvSpPr txBox="1"/>
          <p:nvPr/>
        </p:nvSpPr>
        <p:spPr>
          <a:xfrm>
            <a:off x="449033" y="997487"/>
            <a:ext cx="3309747" cy="4494629"/>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lt1"/>
              </a:buClr>
              <a:buSzPts val="4400"/>
              <a:buFont typeface="Arial"/>
              <a:buNone/>
            </a:pPr>
            <a:r>
              <a:rPr lang="en-US" sz="4000" b="1" dirty="0">
                <a:solidFill>
                  <a:schemeClr val="lt1"/>
                </a:solidFill>
                <a:latin typeface="Open sans" panose="020B0606030504020204" pitchFamily="34" charset="0"/>
                <a:ea typeface="Open sans" panose="020B0606030504020204" pitchFamily="34" charset="0"/>
                <a:cs typeface="Open sans" panose="020B0606030504020204" pitchFamily="34" charset="0"/>
              </a:rPr>
              <a:t>Activity:</a:t>
            </a:r>
            <a:endParaRPr sz="40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rtl="0">
              <a:lnSpc>
                <a:spcPct val="90000"/>
              </a:lnSpc>
              <a:spcBef>
                <a:spcPts val="0"/>
              </a:spcBef>
              <a:spcAft>
                <a:spcPts val="0"/>
              </a:spcAft>
              <a:buClr>
                <a:schemeClr val="lt1"/>
              </a:buClr>
              <a:buSzPts val="4400"/>
              <a:buFont typeface="Arial"/>
              <a:buNone/>
            </a:pPr>
            <a:endPar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rtl="0">
              <a:lnSpc>
                <a:spcPct val="90000"/>
              </a:lnSpc>
              <a:spcBef>
                <a:spcPts val="0"/>
              </a:spcBef>
              <a:spcAft>
                <a:spcPts val="0"/>
              </a:spcAft>
              <a:buClr>
                <a:schemeClr val="lt1"/>
              </a:buClr>
              <a:buSzPts val="4400"/>
              <a:buFont typeface="Arial"/>
              <a:buNone/>
            </a:pPr>
            <a:r>
              <a:rPr lang="en-US" sz="2800" dirty="0">
                <a:solidFill>
                  <a:schemeClr val="lt1"/>
                </a:solidFill>
                <a:latin typeface="Open sans" panose="020B0606030504020204" pitchFamily="34" charset="0"/>
                <a:ea typeface="Open sans" panose="020B0606030504020204" pitchFamily="34" charset="0"/>
                <a:cs typeface="Open sans" panose="020B0606030504020204" pitchFamily="34" charset="0"/>
              </a:rPr>
              <a:t>What should be included in a </a:t>
            </a:r>
            <a:r>
              <a:rPr lang="en-US" sz="2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Community Map</a:t>
            </a:r>
            <a:r>
              <a:rPr lang="en-US" sz="2800" dirty="0">
                <a:solidFill>
                  <a:schemeClr val="lt1"/>
                </a:solidFill>
                <a:latin typeface="Open sans" panose="020B0606030504020204" pitchFamily="34" charset="0"/>
                <a:ea typeface="Open sans" panose="020B0606030504020204" pitchFamily="34" charset="0"/>
                <a:cs typeface="Open sans" panose="020B0606030504020204" pitchFamily="34" charset="0"/>
              </a:rPr>
              <a:t>?</a:t>
            </a:r>
            <a:endParaRPr sz="2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lnSpc>
                <a:spcPct val="100000"/>
              </a:lnSpc>
              <a:spcBef>
                <a:spcPts val="0"/>
              </a:spcBef>
              <a:spcAft>
                <a:spcPts val="0"/>
              </a:spcAft>
              <a:buClr>
                <a:schemeClr val="lt1"/>
              </a:buClr>
              <a:buSzPts val="4400"/>
              <a:buFont typeface="Arial"/>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65" name="Google Shape;265;p12"/>
          <p:cNvSpPr txBox="1"/>
          <p:nvPr/>
        </p:nvSpPr>
        <p:spPr>
          <a:xfrm>
            <a:off x="4660085" y="1574431"/>
            <a:ext cx="7329134" cy="442476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1000"/>
              </a:spcBef>
              <a:spcAft>
                <a:spcPts val="0"/>
              </a:spcAft>
              <a:buNone/>
            </a:pPr>
            <a:r>
              <a:rPr lang="en-US" sz="2400" dirty="0">
                <a:highlight>
                  <a:srgbClr val="FFFFFF"/>
                </a:highlight>
                <a:latin typeface="Open sans" panose="020B0606030504020204" pitchFamily="34" charset="0"/>
                <a:ea typeface="Open sans" panose="020B0606030504020204" pitchFamily="34" charset="0"/>
                <a:cs typeface="Open sans" panose="020B0606030504020204" pitchFamily="34" charset="0"/>
              </a:rPr>
              <a:t>A </a:t>
            </a:r>
            <a:r>
              <a:rPr lang="en-US" sz="2400" b="1" dirty="0">
                <a:solidFill>
                  <a:srgbClr val="FF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community map </a:t>
            </a:r>
            <a:r>
              <a:rPr lang="en-US" sz="2400" dirty="0">
                <a:highlight>
                  <a:srgbClr val="FFFFFF"/>
                </a:highlight>
                <a:latin typeface="Open sans" panose="020B0606030504020204" pitchFamily="34" charset="0"/>
                <a:ea typeface="Open sans" panose="020B0606030504020204" pitchFamily="34" charset="0"/>
                <a:cs typeface="Open sans" panose="020B0606030504020204" pitchFamily="34" charset="0"/>
              </a:rPr>
              <a:t>enables you to connect issues or problems with particular places and makes information easy to see.</a:t>
            </a:r>
            <a:endParaRPr sz="2400" dirty="0">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1000"/>
              </a:spcBef>
              <a:spcAft>
                <a:spcPts val="0"/>
              </a:spcAft>
              <a:buNone/>
            </a:pPr>
            <a:endParaRPr sz="2400" dirty="0">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1000"/>
              </a:spcBef>
              <a:spcAft>
                <a:spcPts val="0"/>
              </a:spcAft>
              <a:buNone/>
            </a:pPr>
            <a:r>
              <a:rPr lang="en-US" sz="2400" b="1" dirty="0">
                <a:solidFill>
                  <a:srgbClr val="FF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Identify the type of information</a:t>
            </a:r>
            <a:r>
              <a:rPr lang="en-US" sz="2400" dirty="0">
                <a:solidFill>
                  <a:srgbClr val="FF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en-US" sz="2400" dirty="0">
                <a:highlight>
                  <a:srgbClr val="FFFFFF"/>
                </a:highlight>
                <a:latin typeface="Open sans" panose="020B0606030504020204" pitchFamily="34" charset="0"/>
                <a:ea typeface="Open sans" panose="020B0606030504020204" pitchFamily="34" charset="0"/>
                <a:cs typeface="Open sans" panose="020B0606030504020204" pitchFamily="34" charset="0"/>
              </a:rPr>
              <a:t>that should be included in a community map and </a:t>
            </a:r>
            <a:r>
              <a:rPr lang="en-US" sz="2400" b="1" dirty="0">
                <a:solidFill>
                  <a:srgbClr val="FF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where you can get the information.</a:t>
            </a:r>
            <a:endParaRPr sz="2400" b="1" dirty="0">
              <a:solidFill>
                <a:srgbClr val="FF0000"/>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1000"/>
              </a:spcBef>
              <a:spcAft>
                <a:spcPts val="0"/>
              </a:spcAft>
              <a:buNone/>
            </a:pPr>
            <a:endParaRPr sz="2000" dirty="0">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1000"/>
              </a:spcBef>
              <a:spcAft>
                <a:spcPts val="0"/>
              </a:spcAft>
              <a:buNone/>
            </a:pPr>
            <a:r>
              <a:rPr lang="en-US" sz="2000" dirty="0">
                <a:highlight>
                  <a:srgbClr val="FFFFFF"/>
                </a:highlight>
                <a:latin typeface="Open sans" panose="020B0606030504020204" pitchFamily="34" charset="0"/>
                <a:ea typeface="Open sans" panose="020B0606030504020204" pitchFamily="34" charset="0"/>
                <a:cs typeface="Open sans" panose="020B0606030504020204" pitchFamily="34" charset="0"/>
              </a:rPr>
              <a:t> </a:t>
            </a:r>
            <a:endParaRPr sz="2000" dirty="0">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1000"/>
              </a:spcBef>
              <a:spcAft>
                <a:spcPts val="0"/>
              </a:spcAft>
              <a:buNone/>
            </a:pPr>
            <a:endParaRPr sz="2000" dirty="0">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1000"/>
              </a:spcBef>
              <a:spcAft>
                <a:spcPts val="0"/>
              </a:spcAft>
              <a:buNone/>
            </a:pPr>
            <a:endParaRPr sz="2000" dirty="0">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1f4e18404b9_0_48"/>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6" name="Google Shape;276;g1f4e18404b9_0_48"/>
          <p:cNvSpPr txBox="1"/>
          <p:nvPr/>
        </p:nvSpPr>
        <p:spPr>
          <a:xfrm>
            <a:off x="474853" y="638259"/>
            <a:ext cx="3309600" cy="449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Community Mapping</a:t>
            </a:r>
            <a:endParaRPr sz="36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lnSpc>
                <a:spcPct val="100000"/>
              </a:lnSpc>
              <a:spcBef>
                <a:spcPts val="0"/>
              </a:spcBef>
              <a:spcAft>
                <a:spcPts val="0"/>
              </a:spcAft>
              <a:buClr>
                <a:schemeClr val="lt1"/>
              </a:buClr>
              <a:buSzPts val="4400"/>
              <a:buFont typeface="Calibri"/>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Risk, Threats and Vulnerability</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 CDRT should engage the community to determine:</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77" name="Google Shape;277;g1f4e18404b9_0_48"/>
          <p:cNvSpPr txBox="1"/>
          <p:nvPr/>
        </p:nvSpPr>
        <p:spPr>
          <a:xfrm>
            <a:off x="4685905" y="1083541"/>
            <a:ext cx="6940038" cy="45181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90000"/>
              </a:lnSpc>
              <a:spcBef>
                <a:spcPts val="0"/>
              </a:spcBef>
              <a:spcAft>
                <a:spcPts val="0"/>
              </a:spcAft>
              <a:buClr>
                <a:srgbClr val="E42D38"/>
              </a:buClr>
              <a:buSzPts val="2700"/>
              <a:buFont typeface="Noto Sans Symbols"/>
              <a:buChar char="✔"/>
            </a:pP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What are the major threats and hazards that could affect the community</a:t>
            </a: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t>
            </a:r>
            <a:endParaRPr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171450" algn="l" rtl="0">
              <a:lnSpc>
                <a:spcPct val="90000"/>
              </a:lnSpc>
              <a:spcBef>
                <a:spcPts val="1000"/>
              </a:spcBef>
              <a:spcAft>
                <a:spcPts val="0"/>
              </a:spcAft>
              <a:buClr>
                <a:srgbClr val="E42D38"/>
              </a:buClr>
              <a:buSzPts val="2700"/>
              <a:buFont typeface="Noto Sans Symbols"/>
              <a:buNone/>
            </a:pPr>
            <a:endParaRPr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90000"/>
              </a:lnSpc>
              <a:spcBef>
                <a:spcPts val="1000"/>
              </a:spcBef>
              <a:spcAft>
                <a:spcPts val="0"/>
              </a:spcAft>
              <a:buClr>
                <a:srgbClr val="E42D38"/>
              </a:buClr>
              <a:buSzPts val="2700"/>
              <a:buFont typeface="Noto Sans Symbols"/>
              <a:buChar char="✔"/>
            </a:pP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Identify Who and What would be affected.</a:t>
            </a:r>
            <a:endParaRPr sz="22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171450" algn="l" rtl="0">
              <a:lnSpc>
                <a:spcPct val="90000"/>
              </a:lnSpc>
              <a:spcBef>
                <a:spcPts val="1000"/>
              </a:spcBef>
              <a:spcAft>
                <a:spcPts val="0"/>
              </a:spcAft>
              <a:buClr>
                <a:srgbClr val="E42D38"/>
              </a:buClr>
              <a:buSzPts val="2700"/>
              <a:buFont typeface="Noto Sans Symbols"/>
              <a:buNone/>
            </a:pPr>
            <a:endParaRPr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90000"/>
              </a:lnSpc>
              <a:spcBef>
                <a:spcPts val="1000"/>
              </a:spcBef>
              <a:spcAft>
                <a:spcPts val="0"/>
              </a:spcAft>
              <a:buClr>
                <a:srgbClr val="E42D38"/>
              </a:buClr>
              <a:buSzPts val="2700"/>
              <a:buFont typeface="Noto Sans Symbols"/>
              <a:buChar char="✔"/>
            </a:pP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What are the areas in the community most like to be impacted?</a:t>
            </a:r>
            <a:endParaRPr sz="22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171450" algn="l" rtl="0">
              <a:lnSpc>
                <a:spcPct val="90000"/>
              </a:lnSpc>
              <a:spcBef>
                <a:spcPts val="1000"/>
              </a:spcBef>
              <a:spcAft>
                <a:spcPts val="0"/>
              </a:spcAft>
              <a:buClr>
                <a:srgbClr val="E42D38"/>
              </a:buClr>
              <a:buSzPts val="2700"/>
              <a:buFont typeface="Noto Sans Symbols"/>
              <a:buNone/>
            </a:pPr>
            <a:endParaRPr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90000"/>
              </a:lnSpc>
              <a:spcBef>
                <a:spcPts val="1000"/>
              </a:spcBef>
              <a:spcAft>
                <a:spcPts val="0"/>
              </a:spcAft>
              <a:buClr>
                <a:srgbClr val="E42D38"/>
              </a:buClr>
              <a:buSzPts val="2700"/>
              <a:buFont typeface="Noto Sans Symbols"/>
              <a:buChar char="✔"/>
            </a:pP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Who are the vulnerable persons (pay close attention to children, elderly especially those who live alone, pregnant women, persons with disabilities).</a:t>
            </a:r>
            <a:endParaRPr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9" name="Google Shape;289;p17"/>
          <p:cNvSpPr txBox="1"/>
          <p:nvPr/>
        </p:nvSpPr>
        <p:spPr>
          <a:xfrm>
            <a:off x="474853" y="638259"/>
            <a:ext cx="3309747" cy="449462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Community Mapping</a:t>
            </a:r>
            <a:endParaRPr sz="36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lnSpc>
                <a:spcPct val="100000"/>
              </a:lnSpc>
              <a:spcBef>
                <a:spcPts val="0"/>
              </a:spcBef>
              <a:spcAft>
                <a:spcPts val="0"/>
              </a:spcAft>
              <a:buClr>
                <a:schemeClr val="lt1"/>
              </a:buClr>
              <a:buSzPts val="4400"/>
              <a:buFont typeface="Calibri"/>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Resources and Capabilities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90" name="Google Shape;290;p17"/>
          <p:cNvSpPr txBox="1"/>
          <p:nvPr/>
        </p:nvSpPr>
        <p:spPr>
          <a:xfrm>
            <a:off x="6060299" y="931192"/>
            <a:ext cx="5626100" cy="435192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What are the </a:t>
            </a:r>
            <a:r>
              <a:rPr lang="en-US" sz="18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things that your community has </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that can help it to be prepared or to response to a disaster? Make a list of them. These could be persons with skills, a shelter, equipment and so on.</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1000"/>
              </a:spcBef>
              <a:spcAft>
                <a:spcPts val="0"/>
              </a:spcAft>
              <a:buNone/>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1000"/>
              </a:spcBef>
              <a:spcAft>
                <a:spcPts val="0"/>
              </a:spcAft>
              <a:buNone/>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Identify </a:t>
            </a:r>
            <a:r>
              <a:rPr lang="en-US" sz="18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Who and What </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would be affected.</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1000"/>
              </a:spcBef>
              <a:spcAft>
                <a:spcPts val="0"/>
              </a:spcAft>
              <a:buNone/>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1000"/>
              </a:spcBef>
              <a:spcAft>
                <a:spcPts val="0"/>
              </a:spcAft>
              <a:buNone/>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What are the areas in the community </a:t>
            </a:r>
            <a:r>
              <a:rPr lang="en-US" sz="18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most like to be impacted?</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1000"/>
              </a:spcBef>
              <a:spcAft>
                <a:spcPts val="0"/>
              </a:spcAft>
              <a:buNone/>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1000"/>
              </a:spcBef>
              <a:spcAft>
                <a:spcPts val="0"/>
              </a:spcAft>
              <a:buNone/>
            </a:pPr>
            <a:r>
              <a:rPr lang="en-US" sz="18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Who are the vulnerable persons </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(pay close attention to children, elderly especially those who live alone, pregnant women, persons with disabilities).</a:t>
            </a: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291" name="Google Shape;291;p17"/>
          <p:cNvPicPr preferRelativeResize="0"/>
          <p:nvPr/>
        </p:nvPicPr>
        <p:blipFill rotWithShape="1">
          <a:blip r:embed="rId3">
            <a:alphaModFix/>
          </a:blip>
          <a:srcRect/>
          <a:stretch/>
        </p:blipFill>
        <p:spPr>
          <a:xfrm>
            <a:off x="4871110" y="993367"/>
            <a:ext cx="749046" cy="695061"/>
          </a:xfrm>
          <a:prstGeom prst="rect">
            <a:avLst/>
          </a:prstGeom>
          <a:noFill/>
          <a:ln>
            <a:noFill/>
          </a:ln>
        </p:spPr>
      </p:pic>
      <p:pic>
        <p:nvPicPr>
          <p:cNvPr id="292" name="Google Shape;292;p17"/>
          <p:cNvPicPr preferRelativeResize="0"/>
          <p:nvPr/>
        </p:nvPicPr>
        <p:blipFill rotWithShape="1">
          <a:blip r:embed="rId4">
            <a:alphaModFix/>
          </a:blip>
          <a:srcRect/>
          <a:stretch/>
        </p:blipFill>
        <p:spPr>
          <a:xfrm>
            <a:off x="4871110" y="2129779"/>
            <a:ext cx="749046" cy="755794"/>
          </a:xfrm>
          <a:prstGeom prst="rect">
            <a:avLst/>
          </a:prstGeom>
          <a:noFill/>
          <a:ln>
            <a:noFill/>
          </a:ln>
        </p:spPr>
      </p:pic>
      <p:pic>
        <p:nvPicPr>
          <p:cNvPr id="293" name="Google Shape;293;p17"/>
          <p:cNvPicPr preferRelativeResize="0"/>
          <p:nvPr/>
        </p:nvPicPr>
        <p:blipFill rotWithShape="1">
          <a:blip r:embed="rId5">
            <a:alphaModFix/>
          </a:blip>
          <a:srcRect/>
          <a:stretch/>
        </p:blipFill>
        <p:spPr>
          <a:xfrm>
            <a:off x="4898103" y="3241158"/>
            <a:ext cx="695060" cy="755794"/>
          </a:xfrm>
          <a:prstGeom prst="rect">
            <a:avLst/>
          </a:prstGeom>
          <a:noFill/>
          <a:ln>
            <a:noFill/>
          </a:ln>
        </p:spPr>
      </p:pic>
      <p:pic>
        <p:nvPicPr>
          <p:cNvPr id="294" name="Google Shape;294;p17"/>
          <p:cNvPicPr preferRelativeResize="0"/>
          <p:nvPr/>
        </p:nvPicPr>
        <p:blipFill rotWithShape="1">
          <a:blip r:embed="rId6">
            <a:alphaModFix/>
          </a:blip>
          <a:srcRect/>
          <a:stretch/>
        </p:blipFill>
        <p:spPr>
          <a:xfrm>
            <a:off x="4824548" y="4328332"/>
            <a:ext cx="842171" cy="75579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6" name="Google Shape;306;p18"/>
          <p:cNvSpPr txBox="1"/>
          <p:nvPr/>
        </p:nvSpPr>
        <p:spPr>
          <a:xfrm>
            <a:off x="434178" y="1041030"/>
            <a:ext cx="330974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4000" b="1" dirty="0">
                <a:solidFill>
                  <a:schemeClr val="lt1"/>
                </a:solidFill>
                <a:latin typeface="Open sans" panose="020B0606030504020204" pitchFamily="34" charset="0"/>
                <a:ea typeface="Open sans" panose="020B0606030504020204" pitchFamily="34" charset="0"/>
                <a:cs typeface="Open sans" panose="020B0606030504020204" pitchFamily="34" charset="0"/>
              </a:rPr>
              <a:t>Activity:</a:t>
            </a:r>
          </a:p>
          <a:p>
            <a:pPr marL="0" marR="0" lvl="0" indent="0" algn="l" rtl="0">
              <a:lnSpc>
                <a:spcPct val="90000"/>
              </a:lnSpc>
              <a:spcBef>
                <a:spcPts val="0"/>
              </a:spcBef>
              <a:spcAft>
                <a:spcPts val="0"/>
              </a:spcAft>
              <a:buClr>
                <a:schemeClr val="lt1"/>
              </a:buClr>
              <a:buSzPts val="4400"/>
              <a:buFont typeface="Arial"/>
              <a:buNone/>
            </a:pPr>
            <a:endParaRPr sz="36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2800" dirty="0">
                <a:solidFill>
                  <a:schemeClr val="lt1"/>
                </a:solidFill>
                <a:latin typeface="Open sans" panose="020B0606030504020204" pitchFamily="34" charset="0"/>
                <a:ea typeface="Open sans" panose="020B0606030504020204" pitchFamily="34" charset="0"/>
                <a:cs typeface="Open sans" panose="020B0606030504020204" pitchFamily="34" charset="0"/>
              </a:rPr>
              <a:t>Work together to create a Community Map</a:t>
            </a:r>
            <a:endParaRPr sz="2800"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2" name="Google Shape;312;p18"/>
          <p:cNvSpPr txBox="1"/>
          <p:nvPr/>
        </p:nvSpPr>
        <p:spPr>
          <a:xfrm>
            <a:off x="4623379" y="783316"/>
            <a:ext cx="7056991" cy="668281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1000"/>
              </a:spcBef>
              <a:spcAft>
                <a:spcPts val="0"/>
              </a:spcAft>
              <a:buNone/>
            </a:pPr>
            <a:r>
              <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Use the information provided in the previous slides and identify:</a:t>
            </a:r>
          </a:p>
          <a:p>
            <a:pPr marL="0" marR="0" lvl="0" indent="0" algn="l" rtl="0">
              <a:lnSpc>
                <a:spcPct val="90000"/>
              </a:lnSpc>
              <a:spcBef>
                <a:spcPts val="1000"/>
              </a:spcBef>
              <a:spcAft>
                <a:spcPts val="0"/>
              </a:spcAft>
              <a:buNone/>
            </a:pPr>
            <a:endPar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90000"/>
              </a:lnSpc>
              <a:spcBef>
                <a:spcPts val="1000"/>
              </a:spcBef>
              <a:spcAft>
                <a:spcPts val="0"/>
              </a:spcAft>
              <a:buFontTx/>
              <a:buChar char="-"/>
            </a:pPr>
            <a:r>
              <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The areas in your community most likely to be impacted by a disaster.</a:t>
            </a:r>
          </a:p>
          <a:p>
            <a:pPr marL="342900" marR="0" lvl="0" indent="-342900" algn="l" rtl="0">
              <a:lnSpc>
                <a:spcPct val="90000"/>
              </a:lnSpc>
              <a:spcBef>
                <a:spcPts val="1000"/>
              </a:spcBef>
              <a:spcAft>
                <a:spcPts val="0"/>
              </a:spcAft>
              <a:buFontTx/>
              <a:buChar char="-"/>
            </a:pPr>
            <a:endPar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90000"/>
              </a:lnSpc>
              <a:spcBef>
                <a:spcPts val="1000"/>
              </a:spcBef>
              <a:spcAft>
                <a:spcPts val="0"/>
              </a:spcAft>
              <a:buFontTx/>
              <a:buChar char="-"/>
            </a:pPr>
            <a:r>
              <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Vulnerable persons living in those areas.</a:t>
            </a:r>
          </a:p>
          <a:p>
            <a:pPr marL="342900" marR="0" lvl="0" indent="-342900" algn="l" rtl="0">
              <a:lnSpc>
                <a:spcPct val="90000"/>
              </a:lnSpc>
              <a:spcBef>
                <a:spcPts val="1000"/>
              </a:spcBef>
              <a:spcAft>
                <a:spcPts val="0"/>
              </a:spcAft>
              <a:buFontTx/>
              <a:buChar char="-"/>
            </a:pPr>
            <a:endPar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90000"/>
              </a:lnSpc>
              <a:spcBef>
                <a:spcPts val="1000"/>
              </a:spcBef>
              <a:spcAft>
                <a:spcPts val="0"/>
              </a:spcAft>
              <a:buFontTx/>
              <a:buChar char="-"/>
            </a:pPr>
            <a:r>
              <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List of </a:t>
            </a:r>
            <a:r>
              <a:rPr lang="en-US" sz="22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things that your community has </a:t>
            </a: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that can help it to be prepared or to response to a disaster? These could be persons with skills, a shelter, equipment and the location of fire station, police etc.</a:t>
            </a:r>
            <a:endPar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90000"/>
              </a:lnSpc>
              <a:spcBef>
                <a:spcPts val="1000"/>
              </a:spcBef>
              <a:spcAft>
                <a:spcPts val="0"/>
              </a:spcAft>
              <a:buFontTx/>
              <a:buChar char="-"/>
            </a:pPr>
            <a:endParaRPr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1000"/>
              </a:spcBef>
              <a:spcAft>
                <a:spcPts val="0"/>
              </a:spcAft>
              <a:buNone/>
            </a:pPr>
            <a:r>
              <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endParaRPr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1000"/>
              </a:spcBef>
              <a:spcAft>
                <a:spcPts val="0"/>
              </a:spcAft>
              <a:buNone/>
            </a:pPr>
            <a:endParaRPr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1000"/>
              </a:spcBef>
              <a:spcAft>
                <a:spcPts val="0"/>
              </a:spcAft>
              <a:buNone/>
            </a:pPr>
            <a:endParaRPr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n-US" sz="4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Acknowledgements</a:t>
            </a:r>
            <a:endParaRPr sz="4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492990"/>
          </a:xfrm>
          <a:prstGeom prst="rect">
            <a:avLst/>
          </a:prstGeom>
          <a:noFill/>
        </p:spPr>
        <p:txBody>
          <a:bodyPr wrap="square" rtlCol="0">
            <a:spAutoFit/>
          </a:bodyPr>
          <a:lstStyle/>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We thank the Belize Red Cross, Grenada Red Cross, Guyana Red Cross, Jamaica Red Cross, St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Vincent and the Grenadines Red Cross, Trinidad and Tobago Red Cross and the Caribbean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Disaster Emergency Management Agency (CDEMA) for their commitment to collaborating with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Caribbean Disaster Risk Management (CADRIM) Reference Centre. Together, we reviewed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and revised the CDRT Training Material, enhancing its relevance and effectiveness in disaster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response training. Your dedication exemplifies the spirit of cooperation within the humanitarian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community, and we deeply appreciate your invaluable contributions.</a:t>
            </a: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1f4e18404b9_0_36"/>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9" name="Google Shape;319;g1f4e18404b9_0_36"/>
          <p:cNvSpPr txBox="1"/>
          <p:nvPr/>
        </p:nvSpPr>
        <p:spPr>
          <a:xfrm>
            <a:off x="801424" y="830651"/>
            <a:ext cx="3309600" cy="4494600"/>
          </a:xfrm>
          <a:prstGeom prst="rect">
            <a:avLst/>
          </a:prstGeom>
          <a:noFill/>
          <a:ln>
            <a:noFill/>
          </a:ln>
        </p:spPr>
        <p:txBody>
          <a:bodyPr spcFirstLastPara="1" wrap="square" lIns="91425" tIns="45700" rIns="91425" bIns="45700" anchor="ctr" anchorCtr="0">
            <a:noAutofit/>
          </a:bodyPr>
          <a:lstStyle/>
          <a:p>
            <a:pPr marL="0" lvl="0" indent="0">
              <a:spcAft>
                <a:spcPts val="60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Family Disaster Plans</a:t>
            </a:r>
            <a:endParaRPr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20" name="Google Shape;320;g1f4e18404b9_0_36"/>
          <p:cNvSpPr txBox="1"/>
          <p:nvPr/>
        </p:nvSpPr>
        <p:spPr>
          <a:xfrm>
            <a:off x="4838700" y="830651"/>
            <a:ext cx="6746100" cy="5489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90000"/>
              </a:lnSpc>
              <a:spcBef>
                <a:spcPts val="0"/>
              </a:spcBef>
              <a:spcAft>
                <a:spcPts val="0"/>
              </a:spcAft>
              <a:buClr>
                <a:srgbClr val="E42D38"/>
              </a:buClr>
              <a:buSzPts val="2700"/>
              <a:buFont typeface="Noto Sans Symbols"/>
              <a:buChar char="✔"/>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Each CDRT member should ensure that his or her family has a plan in place. You will want to make sure that your family is taken care of before you can respond to the needs of others.</a:t>
            </a:r>
            <a:endParaRPr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90000"/>
              </a:lnSpc>
              <a:spcBef>
                <a:spcPts val="1000"/>
              </a:spcBef>
              <a:spcAft>
                <a:spcPts val="0"/>
              </a:spcAft>
              <a:buNone/>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lnSpc>
                <a:spcPct val="90000"/>
              </a:lnSpc>
              <a:spcBef>
                <a:spcPts val="1000"/>
              </a:spcBef>
              <a:spcAft>
                <a:spcPts val="0"/>
              </a:spcAft>
              <a:buClr>
                <a:srgbClr val="E42D38"/>
              </a:buClr>
              <a:buSzPts val="2700"/>
              <a:buFont typeface="Noto Sans Symbols"/>
              <a:buChar char="✔"/>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Be sure to discuss the role and responsibility of each family member, children can also assist with preparation activities.</a:t>
            </a:r>
            <a:endParaRPr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90000"/>
              </a:lnSpc>
              <a:spcBef>
                <a:spcPts val="1000"/>
              </a:spcBef>
              <a:spcAft>
                <a:spcPts val="0"/>
              </a:spcAft>
              <a:buNone/>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lnSpc>
                <a:spcPct val="90000"/>
              </a:lnSpc>
              <a:spcBef>
                <a:spcPts val="1000"/>
              </a:spcBef>
              <a:spcAft>
                <a:spcPts val="0"/>
              </a:spcAft>
              <a:buClr>
                <a:srgbClr val="E42D38"/>
              </a:buClr>
              <a:buSzPts val="2700"/>
              <a:buFont typeface="Noto Sans Symbols"/>
              <a:buChar char="✔"/>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Meet with the family.</a:t>
            </a:r>
            <a:endParaRPr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90000"/>
              </a:lnSpc>
              <a:spcBef>
                <a:spcPts val="1000"/>
              </a:spcBef>
              <a:spcAft>
                <a:spcPts val="0"/>
              </a:spcAft>
              <a:buNone/>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lnSpc>
                <a:spcPct val="90000"/>
              </a:lnSpc>
              <a:spcBef>
                <a:spcPts val="1000"/>
              </a:spcBef>
              <a:spcAft>
                <a:spcPts val="0"/>
              </a:spcAft>
              <a:buClr>
                <a:srgbClr val="E42D38"/>
              </a:buClr>
              <a:buSzPts val="2700"/>
              <a:buFont typeface="Noto Sans Symbols"/>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iscuss the types of disasters that could occur.</a:t>
            </a:r>
            <a:endParaRPr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90000"/>
              </a:lnSpc>
              <a:spcBef>
                <a:spcPts val="1000"/>
              </a:spcBef>
              <a:spcAft>
                <a:spcPts val="0"/>
              </a:spcAft>
              <a:buNone/>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lnSpc>
                <a:spcPct val="90000"/>
              </a:lnSpc>
              <a:spcBef>
                <a:spcPts val="1000"/>
              </a:spcBef>
              <a:spcAft>
                <a:spcPts val="0"/>
              </a:spcAft>
              <a:buClr>
                <a:srgbClr val="E42D38"/>
              </a:buClr>
              <a:buSzPts val="2700"/>
              <a:buFont typeface="Noto Sans Symbols"/>
              <a:buChar char="✔"/>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Explain how to prepare and respond.</a:t>
            </a: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1000"/>
              </a:spcBef>
              <a:spcAft>
                <a:spcPts val="0"/>
              </a:spcAft>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1000"/>
              </a:spcBef>
              <a:spcAft>
                <a:spcPts val="0"/>
              </a:spcAft>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31" name="Google Shape;331;p19"/>
          <p:cNvSpPr txBox="1"/>
          <p:nvPr/>
        </p:nvSpPr>
        <p:spPr>
          <a:xfrm>
            <a:off x="474853" y="638259"/>
            <a:ext cx="3309747" cy="4494629"/>
          </a:xfrm>
          <a:prstGeom prst="rect">
            <a:avLst/>
          </a:prstGeom>
          <a:noFill/>
          <a:ln>
            <a:noFill/>
          </a:ln>
        </p:spPr>
        <p:txBody>
          <a:bodyPr spcFirstLastPara="1" wrap="square" lIns="91425" tIns="45700" rIns="91425" bIns="45700" anchor="ctr" anchorCtr="0">
            <a:noAutofit/>
          </a:bodyPr>
          <a:lstStyle/>
          <a:p>
            <a:pPr>
              <a:spcAft>
                <a:spcPts val="600"/>
              </a:spcAft>
              <a:buClr>
                <a:schemeClr val="lt1"/>
              </a:buClr>
              <a:buSzPts val="4400"/>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Family Disaster Plans</a:t>
            </a:r>
            <a:endParaRPr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32" name="Google Shape;332;p19"/>
          <p:cNvSpPr txBox="1"/>
          <p:nvPr/>
        </p:nvSpPr>
        <p:spPr>
          <a:xfrm>
            <a:off x="5001987" y="1200765"/>
            <a:ext cx="6502400" cy="3888204"/>
          </a:xfrm>
          <a:prstGeom prst="rect">
            <a:avLst/>
          </a:prstGeom>
          <a:noFill/>
          <a:ln>
            <a:noFill/>
          </a:ln>
        </p:spPr>
        <p:txBody>
          <a:bodyPr spcFirstLastPara="1" wrap="square" lIns="91425" tIns="45700" rIns="91425" bIns="45700" anchor="t" anchorCtr="0">
            <a:spAutoFit/>
          </a:bodyPr>
          <a:lstStyle/>
          <a:p>
            <a:pPr marL="457200" marR="0" lvl="0" indent="-457200" algn="l" rtl="0">
              <a:lnSpc>
                <a:spcPct val="90000"/>
              </a:lnSpc>
              <a:spcBef>
                <a:spcPts val="0"/>
              </a:spcBef>
              <a:spcAft>
                <a:spcPts val="0"/>
              </a:spcAft>
              <a:buClr>
                <a:srgbClr val="E42D38"/>
              </a:buClr>
              <a:buSzPts val="2700"/>
              <a:buFont typeface="Noto Sans Symbols"/>
              <a:buChar char="✔"/>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Discuss what to do if advised to evacuate.</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90000"/>
              </a:lnSpc>
              <a:spcBef>
                <a:spcPts val="1000"/>
              </a:spcBef>
              <a:spcAft>
                <a:spcPts val="0"/>
              </a:spcAft>
              <a:buNone/>
            </a:pP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lnSpc>
                <a:spcPct val="90000"/>
              </a:lnSpc>
              <a:spcBef>
                <a:spcPts val="1000"/>
              </a:spcBef>
              <a:spcAft>
                <a:spcPts val="0"/>
              </a:spcAft>
              <a:buClr>
                <a:srgbClr val="E42D38"/>
              </a:buClr>
              <a:buSzPts val="2700"/>
              <a:buFont typeface="Noto Sans Symbols"/>
              <a:buChar char="✔"/>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What will you do if you cannot leave home?</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90000"/>
              </a:lnSpc>
              <a:spcBef>
                <a:spcPts val="1000"/>
              </a:spcBef>
              <a:spcAft>
                <a:spcPts val="0"/>
              </a:spcAft>
              <a:buNone/>
            </a:pP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lnSpc>
                <a:spcPct val="90000"/>
              </a:lnSpc>
              <a:spcBef>
                <a:spcPts val="1000"/>
              </a:spcBef>
              <a:spcAft>
                <a:spcPts val="0"/>
              </a:spcAft>
              <a:buClr>
                <a:srgbClr val="E42D38"/>
              </a:buClr>
              <a:buSzPts val="2700"/>
              <a:buFont typeface="Noto Sans Symbols"/>
              <a:buChar char="✔"/>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Practice what you have discussed.</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90000"/>
              </a:lnSpc>
              <a:spcBef>
                <a:spcPts val="1000"/>
              </a:spcBef>
              <a:spcAft>
                <a:spcPts val="0"/>
              </a:spcAft>
              <a:buNone/>
            </a:pP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lnSpc>
                <a:spcPct val="90000"/>
              </a:lnSpc>
              <a:spcBef>
                <a:spcPts val="1000"/>
              </a:spcBef>
              <a:spcAft>
                <a:spcPts val="0"/>
              </a:spcAft>
              <a:buClr>
                <a:srgbClr val="E42D38"/>
              </a:buClr>
              <a:buSzPts val="2700"/>
              <a:buFont typeface="Noto Sans Symbols"/>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Help the family plan how it will stay in contact if separated by disaster.</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90000"/>
              </a:lnSpc>
              <a:spcBef>
                <a:spcPts val="1000"/>
              </a:spcBef>
              <a:spcAft>
                <a:spcPts val="0"/>
              </a:spcAft>
              <a:buNone/>
            </a:pP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lnSpc>
                <a:spcPct val="90000"/>
              </a:lnSpc>
              <a:spcBef>
                <a:spcPts val="1000"/>
              </a:spcBef>
              <a:spcAft>
                <a:spcPts val="0"/>
              </a:spcAft>
              <a:buClr>
                <a:srgbClr val="E42D38"/>
              </a:buClr>
              <a:buSzPts val="2700"/>
              <a:buFont typeface="Noto Sans Symbols"/>
              <a:buChar char="✔"/>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Pick two meeting places</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4" name="Google Shape;344;p20"/>
          <p:cNvSpPr txBox="1"/>
          <p:nvPr/>
        </p:nvSpPr>
        <p:spPr>
          <a:xfrm>
            <a:off x="561178" y="823316"/>
            <a:ext cx="2141347" cy="4494629"/>
          </a:xfrm>
          <a:prstGeom prst="rect">
            <a:avLst/>
          </a:prstGeom>
          <a:noFill/>
          <a:ln>
            <a:noFill/>
          </a:ln>
        </p:spPr>
        <p:txBody>
          <a:bodyPr spcFirstLastPara="1" wrap="square" lIns="91425" tIns="45700" rIns="91425" bIns="45700" anchor="ctr" anchorCtr="0">
            <a:noAutofit/>
          </a:bodyPr>
          <a:lstStyle/>
          <a:p>
            <a:pPr marL="0" lvl="0" indent="0">
              <a:spcAft>
                <a:spcPts val="60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Family Disaster Plans</a:t>
            </a:r>
            <a:endParaRPr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45" name="Google Shape;345;p20"/>
          <p:cNvSpPr txBox="1"/>
          <p:nvPr/>
        </p:nvSpPr>
        <p:spPr>
          <a:xfrm>
            <a:off x="4838701" y="1208190"/>
            <a:ext cx="6502500" cy="4996199"/>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rgbClr val="E42D38"/>
              </a:buClr>
              <a:buSzPts val="2700"/>
              <a:buFont typeface="Noto Sans Symbols"/>
              <a:buChar char="✔"/>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 location a safe distance from your home in case of fire.</a:t>
            </a:r>
            <a:endParaRPr sz="2000" dirty="0">
              <a:latin typeface="Open sans" panose="020B0606030504020204" pitchFamily="34" charset="0"/>
              <a:ea typeface="Open sans" panose="020B0606030504020204" pitchFamily="34" charset="0"/>
              <a:cs typeface="Open sans" panose="020B0606030504020204" pitchFamily="34" charset="0"/>
            </a:endParaRPr>
          </a:p>
          <a:p>
            <a:pPr marL="285750" marR="0" lvl="0" indent="-114300" algn="l" rtl="0">
              <a:lnSpc>
                <a:spcPct val="90000"/>
              </a:lnSpc>
              <a:spcBef>
                <a:spcPts val="1000"/>
              </a:spcBef>
              <a:spcAft>
                <a:spcPts val="0"/>
              </a:spcAft>
              <a:buClr>
                <a:srgbClr val="E42D38"/>
              </a:buClr>
              <a:buSzPts val="2700"/>
              <a:buFont typeface="Noto Sans Symbols"/>
              <a:buNone/>
            </a:pP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90000"/>
              </a:lnSpc>
              <a:spcBef>
                <a:spcPts val="1000"/>
              </a:spcBef>
              <a:spcAft>
                <a:spcPts val="0"/>
              </a:spcAft>
              <a:buClr>
                <a:srgbClr val="E42D38"/>
              </a:buClr>
              <a:buSzPts val="2700"/>
              <a:buFont typeface="Noto Sans Symbols"/>
              <a:buChar char="✔"/>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 place outside your </a:t>
            </a:r>
            <a:r>
              <a:rPr lang="en-US" sz="2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neighbourhood</a:t>
            </a: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in case you can’t return home.</a:t>
            </a:r>
            <a:endParaRPr sz="2000" dirty="0">
              <a:latin typeface="Open sans" panose="020B0606030504020204" pitchFamily="34" charset="0"/>
              <a:ea typeface="Open sans" panose="020B0606030504020204" pitchFamily="34" charset="0"/>
              <a:cs typeface="Open sans" panose="020B0606030504020204" pitchFamily="34" charset="0"/>
            </a:endParaRPr>
          </a:p>
          <a:p>
            <a:pPr marL="285750" marR="0" lvl="0" indent="-114300" algn="l" rtl="0">
              <a:lnSpc>
                <a:spcPct val="90000"/>
              </a:lnSpc>
              <a:spcBef>
                <a:spcPts val="1000"/>
              </a:spcBef>
              <a:spcAft>
                <a:spcPts val="0"/>
              </a:spcAft>
              <a:buClr>
                <a:srgbClr val="E42D38"/>
              </a:buClr>
              <a:buSzPts val="2700"/>
              <a:buFont typeface="Noto Sans Symbols"/>
              <a:buNone/>
            </a:pP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90000"/>
              </a:lnSpc>
              <a:spcBef>
                <a:spcPts val="1000"/>
              </a:spcBef>
              <a:spcAft>
                <a:spcPts val="0"/>
              </a:spcAft>
              <a:buClr>
                <a:srgbClr val="E42D38"/>
              </a:buClr>
              <a:buSzPts val="2700"/>
              <a:buFont typeface="Noto Sans Symbols"/>
              <a:buChar char="✔"/>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Choose an out-of-area family member or friend as a “check-in contact” for everyone to call.</a:t>
            </a:r>
            <a:endParaRPr sz="2000" dirty="0">
              <a:latin typeface="Open sans" panose="020B0606030504020204" pitchFamily="34" charset="0"/>
              <a:ea typeface="Open sans" panose="020B0606030504020204" pitchFamily="34" charset="0"/>
              <a:cs typeface="Open sans" panose="020B0606030504020204" pitchFamily="34" charset="0"/>
            </a:endParaRPr>
          </a:p>
          <a:p>
            <a:pPr marL="285750" marR="0" lvl="0" indent="-114300" algn="l" rtl="0">
              <a:lnSpc>
                <a:spcPct val="90000"/>
              </a:lnSpc>
              <a:spcBef>
                <a:spcPts val="1000"/>
              </a:spcBef>
              <a:spcAft>
                <a:spcPts val="0"/>
              </a:spcAft>
              <a:buClr>
                <a:srgbClr val="E42D38"/>
              </a:buClr>
              <a:buSzPts val="2700"/>
              <a:buFont typeface="Noto Sans Symbols"/>
              <a:buNone/>
            </a:pP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90000"/>
              </a:lnSpc>
              <a:spcBef>
                <a:spcPts val="1000"/>
              </a:spcBef>
              <a:spcAft>
                <a:spcPts val="0"/>
              </a:spcAft>
              <a:buClr>
                <a:srgbClr val="E42D38"/>
              </a:buClr>
              <a:buSzPts val="2700"/>
              <a:buFont typeface="Noto Sans Symbols"/>
              <a:buChar char="✔"/>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Remember to plan for family members with special needs and pets.</a:t>
            </a: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100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90000"/>
              </a:lnSpc>
              <a:spcBef>
                <a:spcPts val="1000"/>
              </a:spcBef>
              <a:spcAft>
                <a:spcPts val="0"/>
              </a:spcAft>
              <a:buClr>
                <a:schemeClr val="dk1"/>
              </a:buClr>
              <a:buSzPts val="1100"/>
              <a:buFont typeface="Arial"/>
              <a:buNone/>
            </a:pPr>
            <a:r>
              <a:rPr lang="en-US" sz="2000" b="1" dirty="0">
                <a:solidFill>
                  <a:schemeClr val="bg1"/>
                </a:solidFill>
                <a:highlight>
                  <a:srgbClr val="F5333F"/>
                </a:highlight>
                <a:latin typeface="Open sans" panose="020B0606030504020204" pitchFamily="34" charset="0"/>
                <a:ea typeface="Open sans" panose="020B0606030504020204" pitchFamily="34" charset="0"/>
                <a:cs typeface="Open sans" panose="020B0606030504020204" pitchFamily="34" charset="0"/>
              </a:rPr>
              <a:t>Note:</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rPr>
              <a:t>A Family Disaster Plan can be found on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CADRIM’s website: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hlinkClick r:id="rId3"/>
              </a:rPr>
              <a:t>https://www.cadrim.org/resources</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5" name="Google Shape;435;p26"/>
          <p:cNvSpPr txBox="1"/>
          <p:nvPr/>
        </p:nvSpPr>
        <p:spPr>
          <a:xfrm>
            <a:off x="272284" y="987174"/>
            <a:ext cx="363353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What to do After Developing a Family Disaster Plan?</a:t>
            </a:r>
            <a:endParaRPr sz="36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36" name="Google Shape;436;p26"/>
          <p:cNvSpPr txBox="1"/>
          <p:nvPr/>
        </p:nvSpPr>
        <p:spPr>
          <a:xfrm>
            <a:off x="4947495" y="1315367"/>
            <a:ext cx="6099858" cy="4401164"/>
          </a:xfrm>
          <a:prstGeom prst="rect">
            <a:avLst/>
          </a:prstGeom>
          <a:noFill/>
          <a:ln>
            <a:noFill/>
          </a:ln>
        </p:spPr>
        <p:txBody>
          <a:bodyPr spcFirstLastPara="1" wrap="square" lIns="91425" tIns="45700" rIns="91425" bIns="45700" anchor="t" anchorCtr="0">
            <a:spAutoFit/>
          </a:bodyPr>
          <a:lstStyle/>
          <a:p>
            <a:pPr marL="576263" marR="0" lvl="0" indent="-457200" algn="l" rtl="0">
              <a:spcBef>
                <a:spcPts val="0"/>
              </a:spcBef>
              <a:spcAft>
                <a:spcPts val="0"/>
              </a:spcAft>
              <a:buClr>
                <a:srgbClr val="E42D38"/>
              </a:buClr>
              <a:buSzPts val="2700"/>
              <a:buFont typeface="Noto Sans Symbols"/>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All family members should </a:t>
            </a: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know &amp; practice</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family disaster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plan</a:t>
            </a:r>
            <a:endParaRPr sz="2000" dirty="0">
              <a:latin typeface="Open sans" panose="020B0606030504020204" pitchFamily="34" charset="0"/>
              <a:ea typeface="Open sans" panose="020B0606030504020204" pitchFamily="34" charset="0"/>
              <a:cs typeface="Open sans" panose="020B0606030504020204" pitchFamily="34" charset="0"/>
            </a:endParaRPr>
          </a:p>
          <a:p>
            <a:pPr marL="576263" marR="0" lvl="0" indent="-457200" algn="l" rtl="0">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576263" marR="0" lvl="0" indent="-457200" algn="l" rtl="0">
              <a:spcBef>
                <a:spcPts val="0"/>
              </a:spcBef>
              <a:spcAft>
                <a:spcPts val="0"/>
              </a:spcAft>
              <a:buClr>
                <a:srgbClr val="E42D38"/>
              </a:buClr>
              <a:buSzPts val="2700"/>
              <a:buFont typeface="Noto Sans Symbols"/>
              <a:buChar char="✔"/>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Know </a:t>
            </a: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safe areas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based on the hazard </a:t>
            </a:r>
            <a:endParaRPr sz="2000" dirty="0">
              <a:latin typeface="Open sans" panose="020B0606030504020204" pitchFamily="34" charset="0"/>
              <a:ea typeface="Open sans" panose="020B0606030504020204" pitchFamily="34" charset="0"/>
              <a:cs typeface="Open sans" panose="020B0606030504020204" pitchFamily="34" charset="0"/>
            </a:endParaRPr>
          </a:p>
          <a:p>
            <a:pPr marL="576263" marR="0" lvl="0" indent="-457200" algn="l" rtl="0">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576263" marR="0" lvl="0" indent="-457200" algn="l" rtl="0">
              <a:spcBef>
                <a:spcPts val="0"/>
              </a:spcBef>
              <a:spcAft>
                <a:spcPts val="0"/>
              </a:spcAft>
              <a:buClr>
                <a:srgbClr val="E42D38"/>
              </a:buClr>
              <a:buSzPts val="2700"/>
              <a:buFont typeface="Noto Sans Symbols"/>
              <a:buChar char="✔"/>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Know the nearest</a:t>
            </a:r>
            <a:r>
              <a:rPr lang="en-US" sz="2000"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s</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helters</a:t>
            </a: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endParaRPr sz="2000" b="1" dirty="0">
              <a:latin typeface="Open sans" panose="020B0606030504020204" pitchFamily="34" charset="0"/>
              <a:ea typeface="Open sans" panose="020B0606030504020204" pitchFamily="34" charset="0"/>
              <a:cs typeface="Open sans" panose="020B0606030504020204" pitchFamily="34" charset="0"/>
            </a:endParaRPr>
          </a:p>
          <a:p>
            <a:pPr marL="576263" marR="0" lvl="0" indent="-457200" algn="l" rtl="0">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576263" marR="0" lvl="0" indent="-457200" algn="l" rtl="0">
              <a:spcBef>
                <a:spcPts val="0"/>
              </a:spcBef>
              <a:spcAft>
                <a:spcPts val="0"/>
              </a:spcAft>
              <a:buClr>
                <a:srgbClr val="E42D38"/>
              </a:buClr>
              <a:buSzPts val="2700"/>
              <a:buFont typeface="Noto Sans Symbols"/>
              <a:buChar char="✔"/>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Know the best escape route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from the home</a:t>
            </a:r>
          </a:p>
          <a:p>
            <a:pPr marL="576263" marR="0" lvl="0" indent="-457200" algn="l" rtl="0">
              <a:spcBef>
                <a:spcPts val="0"/>
              </a:spcBef>
              <a:spcAft>
                <a:spcPts val="0"/>
              </a:spcAft>
              <a:buClr>
                <a:srgbClr val="E42D38"/>
              </a:buClr>
              <a:buSzPts val="2700"/>
              <a:buFont typeface="Noto Sans Symbols"/>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576263" marR="0" lvl="0" indent="-457200" algn="l" rtl="0">
              <a:spcBef>
                <a:spcPts val="0"/>
              </a:spcBef>
              <a:spcAft>
                <a:spcPts val="0"/>
              </a:spcAft>
              <a:buClr>
                <a:srgbClr val="E42D38"/>
              </a:buClr>
              <a:buSzPts val="2700"/>
              <a:buFont typeface="Noto Sans Symbols"/>
              <a:buChar char="✔"/>
            </a:pP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Know the meeting places</a:t>
            </a:r>
            <a:endParaRPr sz="2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576263" marR="0" lvl="0" indent="-457200" algn="l" rtl="0">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576263" marR="0" lvl="0" indent="-457200" algn="l" rtl="0">
              <a:spcBef>
                <a:spcPts val="0"/>
              </a:spcBef>
              <a:spcAft>
                <a:spcPts val="0"/>
              </a:spcAft>
              <a:buClr>
                <a:srgbClr val="E42D38"/>
              </a:buClr>
              <a:buSzPts val="2700"/>
              <a:buFont typeface="Noto Sans Symbols"/>
              <a:buChar char="✔"/>
            </a:pP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Know the numbers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for response agencies (fire, police and ambulance)</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9" name="Google Shape;369;p22"/>
          <p:cNvSpPr txBox="1"/>
          <p:nvPr/>
        </p:nvSpPr>
        <p:spPr>
          <a:xfrm>
            <a:off x="387739" y="638259"/>
            <a:ext cx="369440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60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Key</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60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Considerations When Developing Plans</a:t>
            </a:r>
            <a:endParaRPr sz="36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70" name="Google Shape;370;p22"/>
          <p:cNvSpPr txBox="1"/>
          <p:nvPr/>
        </p:nvSpPr>
        <p:spPr>
          <a:xfrm>
            <a:off x="5854700" y="538583"/>
            <a:ext cx="5575301" cy="56322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Hazards &amp; Vulnerability</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50000"/>
              </a:lnSpc>
              <a:spcBef>
                <a:spcPts val="0"/>
              </a:spcBef>
              <a:spcAft>
                <a:spcPts val="0"/>
              </a:spcAft>
              <a:buNone/>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50000"/>
              </a:lnSpc>
              <a:spcBef>
                <a:spcPts val="0"/>
              </a:spcBef>
              <a:spcAft>
                <a:spcPts val="0"/>
              </a:spcAft>
              <a:buNone/>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Preparedness, Mitigation &amp; Prevention Activities</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50000"/>
              </a:lnSpc>
              <a:spcBef>
                <a:spcPts val="0"/>
              </a:spcBef>
              <a:spcAft>
                <a:spcPts val="0"/>
              </a:spcAft>
              <a:buNone/>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50000"/>
              </a:lnSpc>
              <a:spcBef>
                <a:spcPts val="0"/>
              </a:spcBef>
              <a:spcAft>
                <a:spcPts val="0"/>
              </a:spcAft>
              <a:buNone/>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Equipment Listing</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50000"/>
              </a:lnSpc>
              <a:spcBef>
                <a:spcPts val="0"/>
              </a:spcBef>
              <a:spcAft>
                <a:spcPts val="0"/>
              </a:spcAft>
              <a:buNone/>
            </a:pPr>
            <a:endParaRPr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50000"/>
              </a:lnSpc>
              <a:spcBef>
                <a:spcPts val="0"/>
              </a:spcBef>
              <a:spcAft>
                <a:spcPts val="0"/>
              </a:spcAft>
              <a:buNone/>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Evacuation Plan</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50000"/>
              </a:lnSpc>
              <a:spcBef>
                <a:spcPts val="0"/>
              </a:spcBef>
              <a:spcAft>
                <a:spcPts val="0"/>
              </a:spcAft>
              <a:buNone/>
            </a:pPr>
            <a:endParaRPr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50000"/>
              </a:lnSpc>
              <a:spcBef>
                <a:spcPts val="0"/>
              </a:spcBef>
              <a:spcAft>
                <a:spcPts val="0"/>
              </a:spcAft>
              <a:buNone/>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Early Warning Systems</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50000"/>
              </a:lnSpc>
              <a:spcBef>
                <a:spcPts val="0"/>
              </a:spcBef>
              <a:spcAft>
                <a:spcPts val="0"/>
              </a:spcAft>
              <a:buNone/>
            </a:pPr>
            <a:endParaRPr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50000"/>
              </a:lnSpc>
              <a:spcBef>
                <a:spcPts val="0"/>
              </a:spcBef>
              <a:spcAft>
                <a:spcPts val="0"/>
              </a:spcAft>
              <a:buNone/>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Roles &amp; Responsibilities</a:t>
            </a:r>
            <a:endParaRPr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71" name="Google Shape;371;p22"/>
          <p:cNvGrpSpPr/>
          <p:nvPr/>
        </p:nvGrpSpPr>
        <p:grpSpPr>
          <a:xfrm>
            <a:off x="5025294" y="656579"/>
            <a:ext cx="611970" cy="5314508"/>
            <a:chOff x="5212165" y="496745"/>
            <a:chExt cx="611970" cy="5314508"/>
          </a:xfrm>
        </p:grpSpPr>
        <p:pic>
          <p:nvPicPr>
            <p:cNvPr id="372" name="Google Shape;372;p22"/>
            <p:cNvPicPr preferRelativeResize="0"/>
            <p:nvPr/>
          </p:nvPicPr>
          <p:blipFill rotWithShape="1">
            <a:blip r:embed="rId3">
              <a:alphaModFix/>
            </a:blip>
            <a:srcRect/>
            <a:stretch/>
          </p:blipFill>
          <p:spPr>
            <a:xfrm>
              <a:off x="5212165" y="496745"/>
              <a:ext cx="611970" cy="253531"/>
            </a:xfrm>
            <a:prstGeom prst="rect">
              <a:avLst/>
            </a:prstGeom>
            <a:noFill/>
            <a:ln>
              <a:noFill/>
            </a:ln>
          </p:spPr>
        </p:pic>
        <p:pic>
          <p:nvPicPr>
            <p:cNvPr id="373" name="Google Shape;373;p22"/>
            <p:cNvPicPr preferRelativeResize="0"/>
            <p:nvPr/>
          </p:nvPicPr>
          <p:blipFill rotWithShape="1">
            <a:blip r:embed="rId3">
              <a:alphaModFix/>
            </a:blip>
            <a:srcRect/>
            <a:stretch/>
          </p:blipFill>
          <p:spPr>
            <a:xfrm>
              <a:off x="5212165" y="1489159"/>
              <a:ext cx="611970" cy="253531"/>
            </a:xfrm>
            <a:prstGeom prst="rect">
              <a:avLst/>
            </a:prstGeom>
            <a:noFill/>
            <a:ln>
              <a:noFill/>
            </a:ln>
          </p:spPr>
        </p:pic>
        <p:pic>
          <p:nvPicPr>
            <p:cNvPr id="374" name="Google Shape;374;p22"/>
            <p:cNvPicPr preferRelativeResize="0"/>
            <p:nvPr/>
          </p:nvPicPr>
          <p:blipFill rotWithShape="1">
            <a:blip r:embed="rId3">
              <a:alphaModFix/>
            </a:blip>
            <a:srcRect/>
            <a:stretch/>
          </p:blipFill>
          <p:spPr>
            <a:xfrm>
              <a:off x="5212165" y="2815403"/>
              <a:ext cx="611970" cy="253531"/>
            </a:xfrm>
            <a:prstGeom prst="rect">
              <a:avLst/>
            </a:prstGeom>
            <a:noFill/>
            <a:ln>
              <a:noFill/>
            </a:ln>
          </p:spPr>
        </p:pic>
        <p:pic>
          <p:nvPicPr>
            <p:cNvPr id="375" name="Google Shape;375;p22"/>
            <p:cNvPicPr preferRelativeResize="0"/>
            <p:nvPr/>
          </p:nvPicPr>
          <p:blipFill rotWithShape="1">
            <a:blip r:embed="rId3">
              <a:alphaModFix/>
            </a:blip>
            <a:srcRect/>
            <a:stretch/>
          </p:blipFill>
          <p:spPr>
            <a:xfrm>
              <a:off x="5212165" y="3692542"/>
              <a:ext cx="611970" cy="253531"/>
            </a:xfrm>
            <a:prstGeom prst="rect">
              <a:avLst/>
            </a:prstGeom>
            <a:noFill/>
            <a:ln>
              <a:noFill/>
            </a:ln>
          </p:spPr>
        </p:pic>
        <p:pic>
          <p:nvPicPr>
            <p:cNvPr id="376" name="Google Shape;376;p22"/>
            <p:cNvPicPr preferRelativeResize="0"/>
            <p:nvPr/>
          </p:nvPicPr>
          <p:blipFill rotWithShape="1">
            <a:blip r:embed="rId3">
              <a:alphaModFix/>
            </a:blip>
            <a:srcRect/>
            <a:stretch/>
          </p:blipFill>
          <p:spPr>
            <a:xfrm>
              <a:off x="5212165" y="4616853"/>
              <a:ext cx="611970" cy="253531"/>
            </a:xfrm>
            <a:prstGeom prst="rect">
              <a:avLst/>
            </a:prstGeom>
            <a:noFill/>
            <a:ln>
              <a:noFill/>
            </a:ln>
          </p:spPr>
        </p:pic>
        <p:pic>
          <p:nvPicPr>
            <p:cNvPr id="377" name="Google Shape;377;p22"/>
            <p:cNvPicPr preferRelativeResize="0"/>
            <p:nvPr/>
          </p:nvPicPr>
          <p:blipFill rotWithShape="1">
            <a:blip r:embed="rId3">
              <a:alphaModFix/>
            </a:blip>
            <a:srcRect/>
            <a:stretch/>
          </p:blipFill>
          <p:spPr>
            <a:xfrm>
              <a:off x="5212165" y="5557722"/>
              <a:ext cx="611970" cy="253531"/>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23" descr="A picture containing table, blue, food, cup&#10;&#10;Description automatically generated"/>
          <p:cNvPicPr preferRelativeResize="0"/>
          <p:nvPr/>
        </p:nvPicPr>
        <p:blipFill rotWithShape="1">
          <a:blip r:embed="rId3">
            <a:alphaModFix/>
          </a:blip>
          <a:srcRect r="6532"/>
          <a:stretch/>
        </p:blipFill>
        <p:spPr>
          <a:xfrm>
            <a:off x="3757161" y="2"/>
            <a:ext cx="8434840" cy="6857998"/>
          </a:xfrm>
          <a:prstGeom prst="rect">
            <a:avLst/>
          </a:prstGeom>
          <a:noFill/>
          <a:ln>
            <a:noFill/>
          </a:ln>
        </p:spPr>
      </p:pic>
      <p:sp>
        <p:nvSpPr>
          <p:cNvPr id="389" name="Google Shape;389;p23"/>
          <p:cNvSpPr/>
          <p:nvPr/>
        </p:nvSpPr>
        <p:spPr>
          <a:xfrm>
            <a:off x="-16474" y="-5347"/>
            <a:ext cx="4211052" cy="6863346"/>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0" name="Google Shape;390;p23"/>
          <p:cNvSpPr txBox="1"/>
          <p:nvPr/>
        </p:nvSpPr>
        <p:spPr>
          <a:xfrm>
            <a:off x="387739" y="638259"/>
            <a:ext cx="35349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en-US" sz="3600" b="1" dirty="0">
                <a:solidFill>
                  <a:srgbClr val="F5333F"/>
                </a:solidFill>
                <a:latin typeface="Arial"/>
                <a:ea typeface="Arial"/>
                <a:cs typeface="Arial"/>
                <a:sym typeface="Arial"/>
              </a:rPr>
              <a:t>Disaster Supplies Kit</a:t>
            </a:r>
            <a:endParaRPr sz="3600" dirty="0">
              <a:solidFill>
                <a:srgbClr val="F5333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7170" name="Picture 2" descr="No photo description available.">
            <a:extLst>
              <a:ext uri="{FF2B5EF4-FFF2-40B4-BE49-F238E27FC236}">
                <a16:creationId xmlns:a16="http://schemas.microsoft.com/office/drawing/2014/main" id="{FB40EF8A-0257-691D-EDEA-81B553E19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0"/>
            <a:ext cx="10290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02" name="Google Shape;402;p24"/>
          <p:cNvSpPr/>
          <p:nvPr/>
        </p:nvSpPr>
        <p:spPr>
          <a:xfrm>
            <a:off x="0"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03" name="Google Shape;403;p24"/>
          <p:cNvSpPr txBox="1"/>
          <p:nvPr/>
        </p:nvSpPr>
        <p:spPr>
          <a:xfrm>
            <a:off x="409624" y="102386"/>
            <a:ext cx="3643010" cy="227511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Evacuation Plans</a:t>
            </a:r>
            <a:endParaRPr sz="36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04" name="Google Shape;404;p24"/>
          <p:cNvSpPr txBox="1"/>
          <p:nvPr/>
        </p:nvSpPr>
        <p:spPr>
          <a:xfrm>
            <a:off x="409624" y="2164201"/>
            <a:ext cx="3062919"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An evacuation involves moving persons  who are threatened by a hazard to a safer location. It also include moving persons back to their respective homes once the threat has passed.</a:t>
            </a:r>
            <a:endParaRPr sz="2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15" name="Google Shape;415;p25"/>
          <p:cNvSpPr txBox="1"/>
          <p:nvPr/>
        </p:nvSpPr>
        <p:spPr>
          <a:xfrm>
            <a:off x="765271" y="638259"/>
            <a:ext cx="264756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Early Warning Systems</a:t>
            </a:r>
            <a:endParaRPr sz="36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16" name="Google Shape;416;p25"/>
          <p:cNvSpPr txBox="1"/>
          <p:nvPr/>
        </p:nvSpPr>
        <p:spPr>
          <a:xfrm>
            <a:off x="6304050" y="2276174"/>
            <a:ext cx="500026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Monitoring</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 reliable, consistent, systematic way of predicting the event</a:t>
            </a: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17" name="Google Shape;417;p25"/>
          <p:cNvSpPr txBox="1"/>
          <p:nvPr/>
        </p:nvSpPr>
        <p:spPr>
          <a:xfrm>
            <a:off x="6304049" y="917777"/>
            <a:ext cx="512267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Risk Knowledge</a:t>
            </a:r>
            <a:endParaRPr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Strong knowledge of hazard and community.</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18" name="Google Shape;418;p25"/>
          <p:cNvSpPr txBox="1"/>
          <p:nvPr/>
        </p:nvSpPr>
        <p:spPr>
          <a:xfrm>
            <a:off x="6265826" y="4818553"/>
            <a:ext cx="481922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Response Action</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Response capacity</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Practiced actions to protect lives and property</a:t>
            </a: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19" name="Google Shape;419;p25"/>
          <p:cNvSpPr txBox="1"/>
          <p:nvPr/>
        </p:nvSpPr>
        <p:spPr>
          <a:xfrm>
            <a:off x="6304050" y="3593530"/>
            <a:ext cx="5293783"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Warning Communication</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warning or message that informs the community</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6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420" name="Google Shape;420;p25"/>
          <p:cNvPicPr preferRelativeResize="0"/>
          <p:nvPr/>
        </p:nvPicPr>
        <p:blipFill rotWithShape="1">
          <a:blip r:embed="rId3">
            <a:alphaModFix/>
            <a:duotone>
              <a:prstClr val="black"/>
              <a:schemeClr val="tx2">
                <a:tint val="45000"/>
                <a:satMod val="400000"/>
              </a:schemeClr>
            </a:duotone>
          </a:blip>
          <a:srcRect/>
          <a:stretch/>
        </p:blipFill>
        <p:spPr>
          <a:xfrm>
            <a:off x="4692828" y="981719"/>
            <a:ext cx="1074748" cy="756304"/>
          </a:xfrm>
          <a:prstGeom prst="rect">
            <a:avLst/>
          </a:prstGeom>
          <a:noFill/>
          <a:ln>
            <a:noFill/>
          </a:ln>
        </p:spPr>
      </p:pic>
      <p:pic>
        <p:nvPicPr>
          <p:cNvPr id="421" name="Google Shape;421;p25"/>
          <p:cNvPicPr preferRelativeResize="0"/>
          <p:nvPr/>
        </p:nvPicPr>
        <p:blipFill rotWithShape="1">
          <a:blip r:embed="rId4">
            <a:alphaModFix/>
            <a:duotone>
              <a:prstClr val="black"/>
              <a:schemeClr val="tx2">
                <a:tint val="45000"/>
                <a:satMod val="400000"/>
              </a:schemeClr>
            </a:duotone>
          </a:blip>
          <a:srcRect/>
          <a:stretch/>
        </p:blipFill>
        <p:spPr>
          <a:xfrm>
            <a:off x="4875934" y="2335803"/>
            <a:ext cx="708537" cy="804071"/>
          </a:xfrm>
          <a:prstGeom prst="rect">
            <a:avLst/>
          </a:prstGeom>
          <a:noFill/>
          <a:ln>
            <a:noFill/>
          </a:ln>
        </p:spPr>
      </p:pic>
      <p:pic>
        <p:nvPicPr>
          <p:cNvPr id="422" name="Google Shape;422;p25"/>
          <p:cNvPicPr preferRelativeResize="0"/>
          <p:nvPr/>
        </p:nvPicPr>
        <p:blipFill rotWithShape="1">
          <a:blip r:embed="rId5">
            <a:alphaModFix/>
            <a:duotone>
              <a:prstClr val="black"/>
              <a:schemeClr val="tx2">
                <a:tint val="45000"/>
                <a:satMod val="400000"/>
              </a:schemeClr>
            </a:duotone>
          </a:blip>
          <a:srcRect/>
          <a:stretch/>
        </p:blipFill>
        <p:spPr>
          <a:xfrm>
            <a:off x="4637101" y="3638680"/>
            <a:ext cx="1186203" cy="796110"/>
          </a:xfrm>
          <a:prstGeom prst="rect">
            <a:avLst/>
          </a:prstGeom>
          <a:noFill/>
          <a:ln>
            <a:noFill/>
          </a:ln>
        </p:spPr>
      </p:pic>
      <p:pic>
        <p:nvPicPr>
          <p:cNvPr id="423" name="Google Shape;423;p25"/>
          <p:cNvPicPr preferRelativeResize="0"/>
          <p:nvPr/>
        </p:nvPicPr>
        <p:blipFill rotWithShape="1">
          <a:blip r:embed="rId6">
            <a:alphaModFix/>
            <a:duotone>
              <a:prstClr val="black"/>
              <a:schemeClr val="tx2">
                <a:tint val="45000"/>
                <a:satMod val="400000"/>
              </a:schemeClr>
            </a:duotone>
          </a:blip>
          <a:srcRect/>
          <a:stretch/>
        </p:blipFill>
        <p:spPr>
          <a:xfrm>
            <a:off x="4736614" y="4936588"/>
            <a:ext cx="987176" cy="7642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5" name="Google Shape;435;p26"/>
          <p:cNvSpPr txBox="1"/>
          <p:nvPr/>
        </p:nvSpPr>
        <p:spPr>
          <a:xfrm>
            <a:off x="272284" y="987174"/>
            <a:ext cx="363353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Community Early Warning System</a:t>
            </a:r>
            <a:endParaRPr sz="36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36" name="Google Shape;436;p26"/>
          <p:cNvSpPr txBox="1"/>
          <p:nvPr/>
        </p:nvSpPr>
        <p:spPr>
          <a:xfrm>
            <a:off x="4622642" y="982196"/>
            <a:ext cx="6927674" cy="4893607"/>
          </a:xfrm>
          <a:prstGeom prst="rect">
            <a:avLst/>
          </a:prstGeom>
          <a:noFill/>
          <a:ln>
            <a:noFill/>
          </a:ln>
        </p:spPr>
        <p:txBody>
          <a:bodyPr spcFirstLastPara="1" wrap="square" lIns="91425" tIns="45700" rIns="91425" bIns="45700" anchor="t" anchorCtr="0">
            <a:spAutoFit/>
          </a:bodyPr>
          <a:lstStyle/>
          <a:p>
            <a:pPr marL="342900" lvl="0" indent="-342900" algn="l" rtl="0">
              <a:spcBef>
                <a:spcPts val="0"/>
              </a:spcBef>
              <a:spcAft>
                <a:spcPts val="0"/>
              </a:spcAft>
              <a:buClr>
                <a:srgbClr val="F5333F"/>
              </a:buClr>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An early warning </a:t>
            </a:r>
            <a:r>
              <a:rPr lang="en-US" sz="24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should lead to actions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that save lives and reduce damage. </a:t>
            </a:r>
          </a:p>
          <a:p>
            <a:pPr marL="342900" lvl="0" indent="-342900" algn="l" rtl="0">
              <a:spcBef>
                <a:spcPts val="0"/>
              </a:spcBef>
              <a:spcAft>
                <a:spcPts val="0"/>
              </a:spcAft>
              <a:buClr>
                <a:srgbClr val="F5333F"/>
              </a:buClr>
              <a:buFont typeface="Arial" panose="020B0604020202020204" pitchFamily="34" charset="0"/>
              <a:buChar char="•"/>
            </a:pPr>
            <a:endPar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342900" lvl="0" indent="-342900" algn="l" rtl="0">
              <a:spcBef>
                <a:spcPts val="0"/>
              </a:spcBef>
              <a:spcAft>
                <a:spcPts val="0"/>
              </a:spcAft>
              <a:buClr>
                <a:srgbClr val="F5333F"/>
              </a:buClr>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Your community must be </a:t>
            </a:r>
            <a:r>
              <a:rPr lang="en-US" sz="24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empowered to act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once it is warned. </a:t>
            </a:r>
          </a:p>
          <a:p>
            <a:pPr marL="342900" lvl="0" indent="-342900" algn="l" rtl="0">
              <a:spcBef>
                <a:spcPts val="0"/>
              </a:spcBef>
              <a:spcAft>
                <a:spcPts val="0"/>
              </a:spcAft>
              <a:buClr>
                <a:srgbClr val="F5333F"/>
              </a:buClr>
              <a:buFont typeface="Arial" panose="020B0604020202020204" pitchFamily="34" charset="0"/>
              <a:buChar char="•"/>
            </a:pPr>
            <a:endPar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342900" lvl="0" indent="-342900" algn="l" rtl="0">
              <a:spcBef>
                <a:spcPts val="0"/>
              </a:spcBef>
              <a:spcAft>
                <a:spcPts val="0"/>
              </a:spcAft>
              <a:buClr>
                <a:srgbClr val="F5333F"/>
              </a:buClr>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Warning messages should be </a:t>
            </a:r>
            <a:r>
              <a:rPr lang="en-US" sz="24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clear and logical</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 and should be from a source that people respect and will respond to. </a:t>
            </a:r>
          </a:p>
          <a:p>
            <a:pPr lvl="0" algn="l" rtl="0">
              <a:spcBef>
                <a:spcPts val="0"/>
              </a:spcBef>
              <a:spcAft>
                <a:spcPts val="0"/>
              </a:spcAft>
              <a:buClr>
                <a:srgbClr val="F5333F"/>
              </a:buClr>
            </a:pPr>
            <a:endPar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342900" lvl="0" indent="-342900" algn="l" rtl="0">
              <a:spcBef>
                <a:spcPts val="0"/>
              </a:spcBef>
              <a:spcAft>
                <a:spcPts val="0"/>
              </a:spcAft>
              <a:buClr>
                <a:srgbClr val="F5333F"/>
              </a:buClr>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It is about reaching the vulnerable </a:t>
            </a:r>
            <a:r>
              <a:rPr lang="en-US" sz="24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in a timely manner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and putting systems in place before so that people know what to do.</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41679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p:nvPr/>
        </p:nvSpPr>
        <p:spPr>
          <a:xfrm>
            <a:off x="-16474" y="-5347"/>
            <a:ext cx="3760399"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6" name="Google Shape;306;p18"/>
          <p:cNvSpPr txBox="1"/>
          <p:nvPr/>
        </p:nvSpPr>
        <p:spPr>
          <a:xfrm>
            <a:off x="434178" y="1041030"/>
            <a:ext cx="330974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4000" b="1" dirty="0">
                <a:solidFill>
                  <a:schemeClr val="lt1"/>
                </a:solidFill>
                <a:latin typeface="Open sans" panose="020B0606030504020204" pitchFamily="34" charset="0"/>
                <a:ea typeface="Open sans" panose="020B0606030504020204" pitchFamily="34" charset="0"/>
                <a:cs typeface="Open sans" panose="020B0606030504020204" pitchFamily="34" charset="0"/>
              </a:rPr>
              <a:t>Activity:</a:t>
            </a:r>
          </a:p>
          <a:p>
            <a:pPr marL="0" marR="0" lvl="0" indent="0" algn="l" rtl="0">
              <a:lnSpc>
                <a:spcPct val="90000"/>
              </a:lnSpc>
              <a:spcBef>
                <a:spcPts val="0"/>
              </a:spcBef>
              <a:spcAft>
                <a:spcPts val="0"/>
              </a:spcAft>
              <a:buClr>
                <a:schemeClr val="lt1"/>
              </a:buClr>
              <a:buSzPts val="4400"/>
              <a:buFont typeface="Arial"/>
              <a:buNone/>
            </a:pPr>
            <a:endParaRPr sz="36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2" name="Google Shape;312;p18"/>
          <p:cNvSpPr txBox="1"/>
          <p:nvPr/>
        </p:nvSpPr>
        <p:spPr>
          <a:xfrm>
            <a:off x="3898232" y="217832"/>
            <a:ext cx="8073189" cy="828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1000"/>
              </a:spcBef>
              <a:spcAft>
                <a:spcPts val="0"/>
              </a:spcAft>
              <a:buNone/>
            </a:pPr>
            <a:r>
              <a:rPr lang="en-US" sz="2200" b="1" dirty="0">
                <a:solidFill>
                  <a:srgbClr val="FF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If your community has a community early warning system, discuss </a:t>
            </a:r>
          </a:p>
          <a:p>
            <a:pPr marL="342900" marR="0" lvl="0" indent="-342900" algn="l" rtl="0">
              <a:lnSpc>
                <a:spcPct val="90000"/>
              </a:lnSpc>
              <a:spcBef>
                <a:spcPts val="1000"/>
              </a:spcBef>
              <a:spcAft>
                <a:spcPts val="0"/>
              </a:spcAft>
              <a:buFontTx/>
              <a:buChar char="-"/>
            </a:pPr>
            <a:r>
              <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how it works, </a:t>
            </a:r>
          </a:p>
          <a:p>
            <a:pPr marL="342900" marR="0" lvl="0" indent="-342900" algn="l" rtl="0">
              <a:lnSpc>
                <a:spcPct val="90000"/>
              </a:lnSpc>
              <a:spcBef>
                <a:spcPts val="1000"/>
              </a:spcBef>
              <a:spcAft>
                <a:spcPts val="0"/>
              </a:spcAft>
              <a:buFontTx/>
              <a:buChar char="-"/>
            </a:pPr>
            <a:r>
              <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who is responsible for sending out alerts, </a:t>
            </a:r>
          </a:p>
          <a:p>
            <a:pPr marL="342900" marR="0" lvl="0" indent="-342900" algn="l" rtl="0">
              <a:lnSpc>
                <a:spcPct val="90000"/>
              </a:lnSpc>
              <a:spcBef>
                <a:spcPts val="1000"/>
              </a:spcBef>
              <a:spcAft>
                <a:spcPts val="0"/>
              </a:spcAft>
              <a:buFontTx/>
              <a:buChar char="-"/>
            </a:pPr>
            <a:r>
              <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the type of information that should be included in the alerts</a:t>
            </a:r>
          </a:p>
          <a:p>
            <a:pPr marL="342900" marR="0" lvl="0" indent="-342900" algn="l" rtl="0">
              <a:lnSpc>
                <a:spcPct val="90000"/>
              </a:lnSpc>
              <a:spcBef>
                <a:spcPts val="1000"/>
              </a:spcBef>
              <a:spcAft>
                <a:spcPts val="0"/>
              </a:spcAft>
              <a:buFontTx/>
              <a:buChar char="-"/>
            </a:pPr>
            <a:r>
              <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The actions to be taken based on the types of alerts received.</a:t>
            </a:r>
          </a:p>
          <a:p>
            <a:pPr marL="342900" marR="0" lvl="0" indent="-342900" algn="l" rtl="0">
              <a:lnSpc>
                <a:spcPct val="90000"/>
              </a:lnSpc>
              <a:spcBef>
                <a:spcPts val="1000"/>
              </a:spcBef>
              <a:spcAft>
                <a:spcPts val="0"/>
              </a:spcAft>
              <a:buFontTx/>
              <a:buChar char="-"/>
            </a:pPr>
            <a:endPar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R="0" lvl="0" algn="l" rtl="0">
              <a:lnSpc>
                <a:spcPct val="90000"/>
              </a:lnSpc>
              <a:spcBef>
                <a:spcPts val="1000"/>
              </a:spcBef>
              <a:spcAft>
                <a:spcPts val="0"/>
              </a:spcAft>
            </a:pPr>
            <a:r>
              <a:rPr lang="en-US" sz="2200" b="1" dirty="0">
                <a:solidFill>
                  <a:srgbClr val="FF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If your community does not have a community early warning system, discuss</a:t>
            </a:r>
          </a:p>
          <a:p>
            <a:pPr marL="342900" marR="0" lvl="0" indent="-342900" algn="l" rtl="0">
              <a:lnSpc>
                <a:spcPct val="90000"/>
              </a:lnSpc>
              <a:spcBef>
                <a:spcPts val="1000"/>
              </a:spcBef>
              <a:spcAft>
                <a:spcPts val="0"/>
              </a:spcAft>
              <a:buFontTx/>
              <a:buChar char="-"/>
            </a:pPr>
            <a:r>
              <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The national agencies that send out alerts (meteorological office, national disaster office, Red Cross National Society)</a:t>
            </a:r>
          </a:p>
          <a:p>
            <a:pPr marL="342900" marR="0" lvl="0" indent="-342900" algn="l" rtl="0">
              <a:lnSpc>
                <a:spcPct val="90000"/>
              </a:lnSpc>
              <a:spcBef>
                <a:spcPts val="1000"/>
              </a:spcBef>
              <a:spcAft>
                <a:spcPts val="0"/>
              </a:spcAft>
              <a:buFontTx/>
              <a:buChar char="-"/>
            </a:pPr>
            <a:r>
              <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The meanings of the different types of alerts</a:t>
            </a:r>
          </a:p>
          <a:p>
            <a:pPr marL="342900" marR="0" lvl="0" indent="-342900" algn="l" rtl="0">
              <a:lnSpc>
                <a:spcPct val="90000"/>
              </a:lnSpc>
              <a:spcBef>
                <a:spcPts val="1000"/>
              </a:spcBef>
              <a:spcAft>
                <a:spcPts val="0"/>
              </a:spcAft>
              <a:buFontTx/>
              <a:buChar char="-"/>
            </a:pPr>
            <a:r>
              <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The actions to be taken based on the type of alerts received.</a:t>
            </a:r>
          </a:p>
          <a:p>
            <a:pPr marL="342900" marR="0" lvl="0" indent="-342900" algn="l" rtl="0">
              <a:lnSpc>
                <a:spcPct val="90000"/>
              </a:lnSpc>
              <a:spcBef>
                <a:spcPts val="1000"/>
              </a:spcBef>
              <a:spcAft>
                <a:spcPts val="0"/>
              </a:spcAft>
              <a:buFontTx/>
              <a:buChar char="-"/>
            </a:pPr>
            <a:endParaRPr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1000"/>
              </a:spcBef>
              <a:spcAft>
                <a:spcPts val="0"/>
              </a:spcAft>
              <a:buNone/>
            </a:pPr>
            <a:r>
              <a:rPr lang="en-US"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endParaRPr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1000"/>
              </a:spcBef>
              <a:spcAft>
                <a:spcPts val="0"/>
              </a:spcAft>
              <a:buNone/>
            </a:pPr>
            <a:endParaRPr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1000"/>
              </a:spcBef>
              <a:spcAft>
                <a:spcPts val="0"/>
              </a:spcAft>
              <a:buNone/>
            </a:pPr>
            <a:endParaRPr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2153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1167265" y="1705778"/>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n-US" sz="4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Objectives</a:t>
            </a:r>
            <a:endParaRPr sz="40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05" name="Google Shape;105;p2"/>
          <p:cNvSpPr/>
          <p:nvPr/>
        </p:nvSpPr>
        <p:spPr>
          <a:xfrm>
            <a:off x="1167265" y="2676592"/>
            <a:ext cx="10156409" cy="147728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F5333F"/>
              </a:buClr>
              <a:buSzPts val="2000"/>
              <a:buFont typeface="Noto Sans Symbols"/>
              <a:buChar char="✔"/>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Understand What Is Preparedness</a:t>
            </a:r>
            <a:endParaRPr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342900" marR="0" lvl="0" indent="-342900" algn="l" rtl="0">
              <a:lnSpc>
                <a:spcPct val="150000"/>
              </a:lnSpc>
              <a:spcBef>
                <a:spcPts val="0"/>
              </a:spcBef>
              <a:spcAft>
                <a:spcPts val="0"/>
              </a:spcAft>
              <a:buClr>
                <a:srgbClr val="F5333F"/>
              </a:buClr>
              <a:buSzPts val="2000"/>
              <a:buFont typeface="Noto Sans Symbols"/>
              <a:buChar char="✔"/>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Learn about Home &amp; Community Preparedness</a:t>
            </a:r>
            <a:endParaRPr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342900" marR="0" lvl="0" indent="-342900" algn="l" rtl="0">
              <a:lnSpc>
                <a:spcPct val="150000"/>
              </a:lnSpc>
              <a:spcBef>
                <a:spcPts val="0"/>
              </a:spcBef>
              <a:spcAft>
                <a:spcPts val="0"/>
              </a:spcAft>
              <a:buClr>
                <a:srgbClr val="F5333F"/>
              </a:buClr>
              <a:buSzPts val="2000"/>
              <a:buFont typeface="Noto Sans Symbols"/>
              <a:buChar char="✔"/>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Learn about the CDRTs Role</a:t>
            </a: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106" name="Google Shape;106;p2"/>
          <p:cNvPicPr preferRelativeResize="0"/>
          <p:nvPr/>
        </p:nvPicPr>
        <p:blipFill rotWithShape="1">
          <a:blip r:embed="rId3">
            <a:alphaModFix/>
          </a:blip>
          <a:srcRect/>
          <a:stretch/>
        </p:blipFill>
        <p:spPr>
          <a:xfrm>
            <a:off x="633576" y="519479"/>
            <a:ext cx="1067378" cy="9233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p:nvPr/>
        </p:nvSpPr>
        <p:spPr>
          <a:xfrm>
            <a:off x="-16474" y="-5347"/>
            <a:ext cx="3760399"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6" name="Google Shape;306;p18"/>
          <p:cNvSpPr txBox="1"/>
          <p:nvPr/>
        </p:nvSpPr>
        <p:spPr>
          <a:xfrm>
            <a:off x="434178" y="1041030"/>
            <a:ext cx="330974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4000" b="1" dirty="0">
                <a:solidFill>
                  <a:schemeClr val="lt1"/>
                </a:solidFill>
                <a:latin typeface="Open sans" panose="020B0606030504020204" pitchFamily="34" charset="0"/>
                <a:ea typeface="Open sans" panose="020B0606030504020204" pitchFamily="34" charset="0"/>
                <a:cs typeface="Open sans" panose="020B0606030504020204" pitchFamily="34" charset="0"/>
              </a:rPr>
              <a:t>Activity:</a:t>
            </a:r>
          </a:p>
          <a:p>
            <a:pPr marL="0" marR="0" lvl="0" indent="0" algn="l" rtl="0">
              <a:lnSpc>
                <a:spcPct val="90000"/>
              </a:lnSpc>
              <a:spcBef>
                <a:spcPts val="0"/>
              </a:spcBef>
              <a:spcAft>
                <a:spcPts val="0"/>
              </a:spcAft>
              <a:buClr>
                <a:schemeClr val="lt1"/>
              </a:buClr>
              <a:buSzPts val="4400"/>
              <a:buFont typeface="Arial"/>
              <a:buNone/>
            </a:pPr>
            <a:endParaRPr sz="36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2">
            <a:extLst>
              <a:ext uri="{FF2B5EF4-FFF2-40B4-BE49-F238E27FC236}">
                <a16:creationId xmlns:a16="http://schemas.microsoft.com/office/drawing/2014/main" id="{57252A4B-3F5C-9BA3-4F04-A46F278B228E}"/>
              </a:ext>
            </a:extLst>
          </p:cNvPr>
          <p:cNvSpPr txBox="1"/>
          <p:nvPr/>
        </p:nvSpPr>
        <p:spPr>
          <a:xfrm>
            <a:off x="4798996" y="2795901"/>
            <a:ext cx="6492240" cy="984885"/>
          </a:xfrm>
          <a:prstGeom prst="rect">
            <a:avLst/>
          </a:prstGeom>
          <a:solidFill>
            <a:srgbClr val="F5333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highlight>
                  <a:srgbClr val="F5333F"/>
                </a:highlight>
                <a:latin typeface="Open sans" panose="020B0606030504020204" pitchFamily="34" charset="0"/>
                <a:ea typeface="Open sans" panose="020B0606030504020204" pitchFamily="34" charset="0"/>
                <a:cs typeface="Open sans" panose="020B0606030504020204" pitchFamily="34" charset="0"/>
              </a:rPr>
              <a:t>Note: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You can also reference </a:t>
            </a: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Unit </a:t>
            </a: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2 </a:t>
            </a: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on page </a:t>
            </a: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7</a:t>
            </a: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of the CDRT Workbook</a:t>
            </a:r>
          </a:p>
          <a:p>
            <a:endParaRPr lang="en-GB" dirty="0"/>
          </a:p>
        </p:txBody>
      </p:sp>
    </p:spTree>
    <p:extLst>
      <p:ext uri="{BB962C8B-B14F-4D97-AF65-F5344CB8AC3E}">
        <p14:creationId xmlns:p14="http://schemas.microsoft.com/office/powerpoint/2010/main" val="97364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48" name="Google Shape;448;p27"/>
          <p:cNvSpPr txBox="1"/>
          <p:nvPr/>
        </p:nvSpPr>
        <p:spPr>
          <a:xfrm>
            <a:off x="558590" y="638257"/>
            <a:ext cx="31932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Ensuring Inclusivity In All Disaster Plans</a:t>
            </a:r>
            <a:endParaRPr sz="36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49" name="Google Shape;449;p27"/>
          <p:cNvSpPr txBox="1"/>
          <p:nvPr/>
        </p:nvSpPr>
        <p:spPr>
          <a:xfrm>
            <a:off x="4947495" y="900412"/>
            <a:ext cx="6823958" cy="4708941"/>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E42D38"/>
              </a:buClr>
              <a:buSzPts val="1800"/>
              <a:buFont typeface="+mj-lt"/>
              <a:buAutoNum type="arabicPeriod"/>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Identify who these persons are</a:t>
            </a:r>
            <a:r>
              <a:rPr lang="en-US" sz="2000"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within the community and get their contact information.</a:t>
            </a:r>
            <a:endParaRPr sz="2000" dirty="0">
              <a:latin typeface="Open sans" panose="020B0606030504020204" pitchFamily="34" charset="0"/>
              <a:ea typeface="Open sans" panose="020B0606030504020204" pitchFamily="34" charset="0"/>
              <a:cs typeface="Open sans" panose="020B0606030504020204" pitchFamily="34" charset="0"/>
            </a:endParaRPr>
          </a:p>
          <a:p>
            <a:pPr marL="571500" marR="0" lvl="0" indent="-457200" algn="l" rtl="0">
              <a:spcBef>
                <a:spcPts val="0"/>
              </a:spcBef>
              <a:spcAft>
                <a:spcPts val="0"/>
              </a:spcAft>
              <a:buClr>
                <a:srgbClr val="E42D38"/>
              </a:buClr>
              <a:buSzPts val="1800"/>
              <a:buFont typeface="+mj-lt"/>
              <a:buAutoNum type="arabicPeriod"/>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spcBef>
                <a:spcPts val="0"/>
              </a:spcBef>
              <a:spcAft>
                <a:spcPts val="0"/>
              </a:spcAft>
              <a:buClr>
                <a:srgbClr val="E42D38"/>
              </a:buClr>
              <a:buSzPts val="1800"/>
              <a:buFont typeface="+mj-lt"/>
              <a:buAutoNum type="arabicPeriod"/>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Include them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when conducting assessments.</a:t>
            </a:r>
            <a:endParaRPr sz="2000" dirty="0">
              <a:latin typeface="Open sans" panose="020B0606030504020204" pitchFamily="34" charset="0"/>
              <a:ea typeface="Open sans" panose="020B0606030504020204" pitchFamily="34" charset="0"/>
              <a:cs typeface="Open sans" panose="020B0606030504020204" pitchFamily="34" charset="0"/>
            </a:endParaRPr>
          </a:p>
          <a:p>
            <a:pPr marL="571500" marR="0" lvl="0" indent="-457200" algn="l" rtl="0">
              <a:spcBef>
                <a:spcPts val="0"/>
              </a:spcBef>
              <a:spcAft>
                <a:spcPts val="0"/>
              </a:spcAft>
              <a:buClr>
                <a:srgbClr val="E42D38"/>
              </a:buClr>
              <a:buSzPts val="1800"/>
              <a:buFont typeface="+mj-lt"/>
              <a:buAutoNum type="arabicPeriod"/>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spcBef>
                <a:spcPts val="0"/>
              </a:spcBef>
              <a:spcAft>
                <a:spcPts val="0"/>
              </a:spcAft>
              <a:buClr>
                <a:srgbClr val="E42D38"/>
              </a:buClr>
              <a:buSzPts val="1800"/>
              <a:buFont typeface="+mj-lt"/>
              <a:buAutoNum type="arabicPeriod"/>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Determine what type of assistance they might need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 an emergency, which include assistance needed during an evacuation.</a:t>
            </a:r>
            <a:endParaRPr sz="2000" dirty="0">
              <a:latin typeface="Open sans" panose="020B0606030504020204" pitchFamily="34" charset="0"/>
              <a:ea typeface="Open sans" panose="020B0606030504020204" pitchFamily="34" charset="0"/>
              <a:cs typeface="Open sans" panose="020B0606030504020204" pitchFamily="34" charset="0"/>
            </a:endParaRPr>
          </a:p>
          <a:p>
            <a:pPr marL="571500" marR="0" lvl="0" indent="-457200" algn="l" rtl="0">
              <a:spcBef>
                <a:spcPts val="0"/>
              </a:spcBef>
              <a:spcAft>
                <a:spcPts val="0"/>
              </a:spcAft>
              <a:buClr>
                <a:srgbClr val="E42D38"/>
              </a:buClr>
              <a:buSzPts val="1800"/>
              <a:buFont typeface="+mj-lt"/>
              <a:buAutoNum type="arabicPeriod"/>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spcBef>
                <a:spcPts val="0"/>
              </a:spcBef>
              <a:spcAft>
                <a:spcPts val="0"/>
              </a:spcAft>
              <a:buClr>
                <a:srgbClr val="E42D38"/>
              </a:buClr>
              <a:buSzPts val="1800"/>
              <a:buFont typeface="+mj-lt"/>
              <a:buAutoNum type="arabicPeriod"/>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Determine their preferred mode of communication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to receive information so that information can be relayed to them before, during and after an emergency.</a:t>
            </a:r>
            <a:endParaRPr sz="2000" dirty="0">
              <a:latin typeface="Open sans" panose="020B0606030504020204" pitchFamily="34" charset="0"/>
              <a:ea typeface="Open sans" panose="020B0606030504020204" pitchFamily="34" charset="0"/>
              <a:cs typeface="Open sans" panose="020B0606030504020204" pitchFamily="34" charset="0"/>
            </a:endParaRPr>
          </a:p>
          <a:p>
            <a:pPr marL="571500" marR="0" lvl="0" indent="-457200" algn="l" rtl="0">
              <a:spcBef>
                <a:spcPts val="0"/>
              </a:spcBef>
              <a:spcAft>
                <a:spcPts val="0"/>
              </a:spcAft>
              <a:buClr>
                <a:srgbClr val="E42D38"/>
              </a:buClr>
              <a:buSzPts val="1800"/>
              <a:buFont typeface="+mj-lt"/>
              <a:buAutoNum type="arabicPeriod"/>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spcBef>
                <a:spcPts val="0"/>
              </a:spcBef>
              <a:spcAft>
                <a:spcPts val="0"/>
              </a:spcAft>
              <a:buClr>
                <a:srgbClr val="E42D38"/>
              </a:buClr>
              <a:buSzPts val="1800"/>
              <a:buFont typeface="+mj-lt"/>
              <a:buAutoNum type="arabicPeriod"/>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Discuss ways to prepare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and respond.</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0"/>
          <p:cNvSpPr/>
          <p:nvPr/>
        </p:nvSpPr>
        <p:spPr>
          <a:xfrm>
            <a:off x="-4184" y="-5347"/>
            <a:ext cx="12187471" cy="988573"/>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84" name="Google Shape;484;p30"/>
          <p:cNvSpPr txBox="1"/>
          <p:nvPr/>
        </p:nvSpPr>
        <p:spPr>
          <a:xfrm>
            <a:off x="-9010" y="158934"/>
            <a:ext cx="12172544" cy="660049"/>
          </a:xfrm>
          <a:prstGeom prst="rect">
            <a:avLst/>
          </a:prstGeom>
          <a:noFill/>
          <a:ln>
            <a:noFill/>
          </a:ln>
        </p:spPr>
        <p:txBody>
          <a:bodyPr spcFirstLastPara="1" wrap="square" lIns="91425" tIns="45700" rIns="91425" bIns="45700" anchor="ctr" anchorCtr="0">
            <a:noAutofit/>
          </a:bodyPr>
          <a:lstStyle/>
          <a:p>
            <a:pPr algn="ctr">
              <a:buClr>
                <a:schemeClr val="lt1"/>
              </a:buClr>
              <a:buSzPts val="4400"/>
            </a:pPr>
            <a:r>
              <a:rPr lang="en-US" sz="3600" b="1" dirty="0">
                <a:solidFill>
                  <a:srgbClr val="F5333F"/>
                </a:solidFill>
              </a:rPr>
              <a:t>CDRT Role In Disaster Preparedness</a:t>
            </a:r>
          </a:p>
        </p:txBody>
      </p:sp>
      <p:pic>
        <p:nvPicPr>
          <p:cNvPr id="3" name="Online Media 2" title="CDRT Knowledge Series Episode 1">
            <a:hlinkClick r:id="" action="ppaction://media"/>
            <a:extLst>
              <a:ext uri="{FF2B5EF4-FFF2-40B4-BE49-F238E27FC236}">
                <a16:creationId xmlns:a16="http://schemas.microsoft.com/office/drawing/2014/main" id="{155D7AA8-9C3D-F08E-A06F-826077CE4A9B}"/>
              </a:ext>
            </a:extLst>
          </p:cNvPr>
          <p:cNvPicPr>
            <a:picLocks noRot="1" noChangeAspect="1"/>
          </p:cNvPicPr>
          <p:nvPr>
            <a:videoFile r:link="rId1"/>
          </p:nvPr>
        </p:nvPicPr>
        <p:blipFill>
          <a:blip r:embed="rId4"/>
          <a:stretch>
            <a:fillRect/>
          </a:stretch>
        </p:blipFill>
        <p:spPr>
          <a:xfrm>
            <a:off x="811263" y="980768"/>
            <a:ext cx="10558770" cy="5904270"/>
          </a:xfrm>
          <a:prstGeom prst="rect">
            <a:avLst/>
          </a:prstGeom>
        </p:spPr>
      </p:pic>
    </p:spTree>
    <p:extLst>
      <p:ext uri="{BB962C8B-B14F-4D97-AF65-F5344CB8AC3E}">
        <p14:creationId xmlns:p14="http://schemas.microsoft.com/office/powerpoint/2010/main" val="4268731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en-US" sz="4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Get Involved</a:t>
              </a:r>
              <a:endParaRPr sz="4000" b="1" i="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There are many ways of becoming a part  of the world’s largest humanitarian network</a:t>
              </a:r>
              <a:endParaRPr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sp>
        <p:nvSpPr>
          <p:cNvPr id="791" name="Google Shape;791;p45"/>
          <p:cNvSpPr/>
          <p:nvPr/>
        </p:nvSpPr>
        <p:spPr>
          <a:xfrm>
            <a:off x="4568644" y="1221423"/>
            <a:ext cx="7265812" cy="1754286"/>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buClr>
                <a:srgbClr val="7030A0"/>
              </a:buClr>
              <a:buSzPts val="1800"/>
              <a:buFont typeface="Arial"/>
              <a:buNone/>
            </a:pP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Volunteer, Donate, Join Us In Partnership</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 or share our appeals and stories on social media. Find out more about IFRC and learn how to contact your National Red Cross or Red Crescent Society, at </a:t>
            </a: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www.ifrc.org.</a:t>
            </a:r>
            <a:endParaRPr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269369" cy="2169784"/>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buClr>
                <a:srgbClr val="7030A0"/>
              </a:buClr>
              <a:buSzPts val="1800"/>
              <a:buFont typeface="Arial"/>
              <a:buNone/>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To stay informed about Caribbean disaster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response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activities or to access additional information on available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trainings, training materials, research and information management tools,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visit: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hlinkClick r:id="rId3">
                  <a:extLst>
                    <a:ext uri="{A12FA001-AC4F-418D-AE19-62706E023703}">
                      <ahyp:hlinkClr xmlns:ahyp="http://schemas.microsoft.com/office/drawing/2018/hyperlinkcolor" val="tx"/>
                    </a:ext>
                  </a:extLst>
                </a:hlinkClick>
              </a:rPr>
              <a:t>www.cadrim.org</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p>
          <a:p>
            <a:pPr marL="0" marR="0" lvl="0" indent="0"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CADRIM.IFRC</a:t>
                </a: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@cadrim_ifrc</a:t>
                </a: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@CADRIM_IFRC</a:t>
                </a: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descr="A close up of a piece of paper&#10;&#10;Description automatically generated"/>
          <p:cNvPicPr preferRelativeResize="0"/>
          <p:nvPr/>
        </p:nvPicPr>
        <p:blipFill rotWithShape="1">
          <a:blip r:embed="rId3">
            <a:alphaModFix/>
          </a:blip>
          <a:srcRect r="12946" b="6840"/>
          <a:stretch/>
        </p:blipFill>
        <p:spPr>
          <a:xfrm>
            <a:off x="3183990" y="-5347"/>
            <a:ext cx="9626868" cy="6863346"/>
          </a:xfrm>
          <a:prstGeom prst="rect">
            <a:avLst/>
          </a:prstGeom>
          <a:noFill/>
          <a:ln>
            <a:noFill/>
          </a:ln>
        </p:spPr>
      </p:pic>
      <p:sp>
        <p:nvSpPr>
          <p:cNvPr id="117" name="Google Shape;117;p3"/>
          <p:cNvSpPr/>
          <p:nvPr/>
        </p:nvSpPr>
        <p:spPr>
          <a:xfrm>
            <a:off x="-16475" y="-5347"/>
            <a:ext cx="4621131"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18" name="Google Shape;118;p3"/>
          <p:cNvSpPr txBox="1"/>
          <p:nvPr/>
        </p:nvSpPr>
        <p:spPr>
          <a:xfrm>
            <a:off x="284301" y="1556657"/>
            <a:ext cx="3961128" cy="418583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What Is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60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Preparedness?</a:t>
            </a:r>
            <a:endParaRPr sz="36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lnSpc>
                <a:spcPct val="100000"/>
              </a:lnSpc>
              <a:spcBef>
                <a:spcPts val="0"/>
              </a:spcBef>
              <a:spcAft>
                <a:spcPts val="0"/>
              </a:spcAft>
              <a:buClr>
                <a:schemeClr val="lt1"/>
              </a:buClr>
              <a:buSzPts val="4400"/>
              <a:buFont typeface="Calibri"/>
              <a:buNone/>
            </a:pPr>
            <a:endParaRPr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chemeClr val="lt1"/>
              </a:buClr>
              <a:buSzPts val="4400"/>
              <a:buFont typeface="Arial"/>
              <a:buNone/>
            </a:pPr>
            <a:r>
              <a:rPr lang="en-US" sz="22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Activities and </a:t>
            </a:r>
            <a:r>
              <a:rPr lang="en-US" sz="220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measures taken in advance to ensure effective response </a:t>
            </a:r>
            <a:r>
              <a:rPr lang="en-US" sz="22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to the impact of hazards.</a:t>
            </a:r>
          </a:p>
          <a:p>
            <a:pPr marL="0" marR="0" lvl="0" indent="0" algn="l" rtl="0">
              <a:lnSpc>
                <a:spcPct val="100000"/>
              </a:lnSpc>
              <a:spcBef>
                <a:spcPts val="0"/>
              </a:spcBef>
              <a:spcAft>
                <a:spcPts val="0"/>
              </a:spcAft>
              <a:buClr>
                <a:schemeClr val="lt1"/>
              </a:buClr>
              <a:buSzPts val="4400"/>
              <a:buFont typeface="Arial"/>
              <a:buNone/>
            </a:pPr>
            <a:endPar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chemeClr val="lt1"/>
              </a:buClr>
              <a:buSzPts val="4400"/>
              <a:buFont typeface="Arial"/>
              <a:buNone/>
            </a:pPr>
            <a:r>
              <a:rPr lang="en-US" sz="22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It includes the </a:t>
            </a:r>
            <a:r>
              <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rPr>
              <a:t>delivery of</a:t>
            </a:r>
            <a:r>
              <a:rPr lang="en-US" sz="22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20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timely &amp; effective early warnings and the temporary evacuation of people and property from threatened locations.</a:t>
            </a:r>
            <a:endParaRPr sz="2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chemeClr val="lt1"/>
              </a:buClr>
              <a:buSzPts val="4400"/>
              <a:buFont typeface="Calibri"/>
              <a:buNone/>
            </a:pPr>
            <a:endParaRPr sz="22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chemeClr val="lt1"/>
              </a:buClr>
              <a:buSzPts val="4400"/>
              <a:buFont typeface="Arial"/>
              <a:buNone/>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Source: UNISDR</a:t>
            </a:r>
            <a:endParaRPr sz="1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chemeClr val="lt1"/>
              </a:buClr>
              <a:buSzPts val="4400"/>
              <a:buFont typeface="Calibri"/>
              <a:buNone/>
            </a:pPr>
            <a:endParaRPr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0" name="Google Shape;130;p4"/>
          <p:cNvPicPr preferRelativeResize="0"/>
          <p:nvPr/>
        </p:nvPicPr>
        <p:blipFill rotWithShape="1">
          <a:blip r:embed="rId3">
            <a:alphaModFix/>
          </a:blip>
          <a:srcRect l="17732" r="5029" b="15692"/>
          <a:stretch/>
        </p:blipFill>
        <p:spPr>
          <a:xfrm>
            <a:off x="2667000" y="-5347"/>
            <a:ext cx="9525000" cy="6886226"/>
          </a:xfrm>
          <a:prstGeom prst="rect">
            <a:avLst/>
          </a:prstGeom>
          <a:noFill/>
          <a:ln>
            <a:noFill/>
          </a:ln>
        </p:spPr>
      </p:pic>
      <p:sp>
        <p:nvSpPr>
          <p:cNvPr id="128" name="Google Shape;128;p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p:nvPr/>
        </p:nvSpPr>
        <p:spPr>
          <a:xfrm>
            <a:off x="474853" y="758002"/>
            <a:ext cx="3411347" cy="4494629"/>
          </a:xfrm>
          <a:prstGeom prst="rect">
            <a:avLst/>
          </a:prstGeom>
          <a:noFill/>
          <a:ln>
            <a:noFill/>
          </a:ln>
        </p:spPr>
        <p:txBody>
          <a:bodyPr spcFirstLastPara="1" wrap="square" lIns="91425" tIns="45700" rIns="91425" bIns="45700" anchor="ctr" anchorCtr="0">
            <a:noAutofit/>
          </a:bodyPr>
          <a:lstStyle/>
          <a:p>
            <a:pPr>
              <a:spcAft>
                <a:spcPts val="600"/>
              </a:spcAft>
              <a:buClr>
                <a:schemeClr val="lt1"/>
              </a:buClr>
              <a:buSzPts val="4400"/>
            </a:pPr>
            <a:r>
              <a:rPr lang="en-US" sz="4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Why Prepare?</a:t>
            </a:r>
            <a:endParaRPr sz="4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5" descr="A group of people wearing masks&#10;&#10;Description automatically generated with low confidence"/>
          <p:cNvPicPr preferRelativeResize="0"/>
          <p:nvPr/>
        </p:nvPicPr>
        <p:blipFill rotWithShape="1">
          <a:blip r:embed="rId3">
            <a:alphaModFix/>
          </a:blip>
          <a:srcRect l="1105" t="7990" r="10175"/>
          <a:stretch/>
        </p:blipFill>
        <p:spPr>
          <a:xfrm>
            <a:off x="3871943" y="-5347"/>
            <a:ext cx="8320057" cy="6858000"/>
          </a:xfrm>
          <a:prstGeom prst="rect">
            <a:avLst/>
          </a:prstGeom>
          <a:noFill/>
          <a:ln>
            <a:noFill/>
          </a:ln>
        </p:spPr>
      </p:pic>
      <p:sp>
        <p:nvSpPr>
          <p:cNvPr id="141" name="Google Shape;141;p5"/>
          <p:cNvSpPr/>
          <p:nvPr/>
        </p:nvSpPr>
        <p:spPr>
          <a:xfrm>
            <a:off x="-16474" y="-5347"/>
            <a:ext cx="4661704"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2" name="Google Shape;142;p5"/>
          <p:cNvSpPr txBox="1"/>
          <p:nvPr/>
        </p:nvSpPr>
        <p:spPr>
          <a:xfrm>
            <a:off x="434178" y="1160644"/>
            <a:ext cx="3658851" cy="743069"/>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CRDTs Roles In Preparedness</a:t>
            </a:r>
            <a:endParaRPr sz="36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43" name="Google Shape;143;p5"/>
          <p:cNvSpPr txBox="1"/>
          <p:nvPr/>
        </p:nvSpPr>
        <p:spPr>
          <a:xfrm>
            <a:off x="321950" y="2590733"/>
            <a:ext cx="4143616"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400"/>
              <a:buFont typeface="Arial"/>
              <a:buChar char="•"/>
            </a:pPr>
            <a:r>
              <a:rPr lang="en-US" sz="22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Education and training</a:t>
            </a:r>
            <a:endParaRPr sz="2200" dirty="0">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rtl="0">
              <a:lnSpc>
                <a:spcPct val="90000"/>
              </a:lnSpc>
              <a:spcBef>
                <a:spcPts val="1000"/>
              </a:spcBef>
              <a:spcAft>
                <a:spcPts val="0"/>
              </a:spcAft>
              <a:buClr>
                <a:schemeClr val="lt1"/>
              </a:buClr>
              <a:buSzPts val="2400"/>
              <a:buFont typeface="Arial"/>
              <a:buChar char="•"/>
            </a:pPr>
            <a:r>
              <a:rPr lang="en-US" sz="22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Development of Disaster Plans</a:t>
            </a:r>
            <a:endParaRPr sz="2200" dirty="0">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rtl="0">
              <a:lnSpc>
                <a:spcPct val="90000"/>
              </a:lnSpc>
              <a:spcBef>
                <a:spcPts val="1000"/>
              </a:spcBef>
              <a:spcAft>
                <a:spcPts val="0"/>
              </a:spcAft>
              <a:buClr>
                <a:schemeClr val="lt1"/>
              </a:buClr>
              <a:buSzPts val="2400"/>
              <a:buFont typeface="Arial"/>
              <a:buChar char="•"/>
            </a:pPr>
            <a:r>
              <a:rPr lang="en-US" sz="22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Evacuation</a:t>
            </a:r>
            <a:endParaRPr sz="2200" dirty="0">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rtl="0">
              <a:lnSpc>
                <a:spcPct val="90000"/>
              </a:lnSpc>
              <a:spcBef>
                <a:spcPts val="1000"/>
              </a:spcBef>
              <a:spcAft>
                <a:spcPts val="0"/>
              </a:spcAft>
              <a:buClr>
                <a:schemeClr val="lt1"/>
              </a:buClr>
              <a:buSzPts val="2400"/>
              <a:buFont typeface="Arial"/>
              <a:buChar char="•"/>
            </a:pPr>
            <a:r>
              <a:rPr lang="en-US" sz="22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Early Warning</a:t>
            </a:r>
            <a:endParaRPr sz="2200" dirty="0">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rtl="0">
              <a:lnSpc>
                <a:spcPct val="90000"/>
              </a:lnSpc>
              <a:spcBef>
                <a:spcPts val="1000"/>
              </a:spcBef>
              <a:spcAft>
                <a:spcPts val="0"/>
              </a:spcAft>
              <a:buClr>
                <a:schemeClr val="lt1"/>
              </a:buClr>
              <a:buSzPts val="2400"/>
              <a:buFont typeface="Arial"/>
              <a:buChar char="•"/>
            </a:pPr>
            <a:r>
              <a:rPr lang="en-US" sz="22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Practice and Testing</a:t>
            </a:r>
            <a:endParaRPr sz="22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descr="A group of people clasping hands&#10;&#10;Description automatically generated with low confidence"/>
          <p:cNvPicPr preferRelativeResize="0"/>
          <p:nvPr/>
        </p:nvPicPr>
        <p:blipFill rotWithShape="1">
          <a:blip r:embed="rId3">
            <a:alphaModFix/>
          </a:blip>
          <a:srcRect/>
          <a:stretch/>
        </p:blipFill>
        <p:spPr>
          <a:xfrm>
            <a:off x="1877593" y="-5347"/>
            <a:ext cx="10314408" cy="6863347"/>
          </a:xfrm>
          <a:prstGeom prst="rect">
            <a:avLst/>
          </a:prstGeom>
          <a:noFill/>
          <a:ln>
            <a:noFill/>
          </a:ln>
        </p:spPr>
      </p:pic>
      <p:sp>
        <p:nvSpPr>
          <p:cNvPr id="155" name="Google Shape;155;p6"/>
          <p:cNvSpPr/>
          <p:nvPr/>
        </p:nvSpPr>
        <p:spPr>
          <a:xfrm>
            <a:off x="4475615" y="4176340"/>
            <a:ext cx="7435348" cy="1333500"/>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57" name="Google Shape;157;p6"/>
          <p:cNvSpPr txBox="1"/>
          <p:nvPr/>
        </p:nvSpPr>
        <p:spPr>
          <a:xfrm>
            <a:off x="4775200" y="4246011"/>
            <a:ext cx="710514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Your community is made up of different types of people, from different backgrounds, with different attitudes and beliefs but everyone needs to be prepared. And you need the cooperation and participation of everyone</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58" name="Google Shape;158;p6"/>
          <p:cNvSpPr txBox="1"/>
          <p:nvPr/>
        </p:nvSpPr>
        <p:spPr>
          <a:xfrm>
            <a:off x="311652" y="1015211"/>
            <a:ext cx="3596404" cy="449462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en-US" sz="3600" b="1" u="none" dirty="0">
                <a:solidFill>
                  <a:srgbClr val="F5333F"/>
                </a:solidFill>
                <a:latin typeface="Open sans"/>
                <a:ea typeface="Open sans"/>
                <a:cs typeface="Open sans"/>
                <a:sym typeface="Arial"/>
              </a:rPr>
              <a:t>What Is </a:t>
            </a:r>
            <a:r>
              <a:rPr lang="en-US" sz="3600" b="1" dirty="0">
                <a:solidFill>
                  <a:srgbClr val="F5333F"/>
                </a:solidFill>
                <a:latin typeface="Open sans"/>
                <a:ea typeface="Open sans"/>
                <a:cs typeface="Open sans"/>
              </a:rPr>
              <a:t>Community</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600"/>
              </a:spcAft>
              <a:buClr>
                <a:schemeClr val="lt1"/>
              </a:buClr>
              <a:buSzPts val="4400"/>
              <a:buFont typeface="Arial"/>
              <a:buNone/>
            </a:pPr>
            <a:r>
              <a:rPr lang="en-US" sz="3600" b="1" u="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Preparedness?</a:t>
            </a:r>
            <a:endParaRPr sz="3600" b="0" u="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lnSpc>
                <a:spcPct val="100000"/>
              </a:lnSpc>
              <a:spcBef>
                <a:spcPts val="0"/>
              </a:spcBef>
              <a:spcAft>
                <a:spcPts val="0"/>
              </a:spcAft>
              <a:buClr>
                <a:schemeClr val="lt1"/>
              </a:buClr>
              <a:buSzPts val="4400"/>
              <a:buFont typeface="Calibri"/>
              <a:buNone/>
            </a:pPr>
            <a:endParaRPr sz="1800" b="0" u="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chemeClr val="lt1"/>
              </a:buClr>
              <a:buSzPts val="4400"/>
              <a:buFont typeface="Arial"/>
              <a:buNone/>
            </a:pPr>
            <a:r>
              <a:rPr lang="en-US" sz="2400" b="0" u="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Community preparedness is sharing the information with your community and making sure people understand what could happen and what they can do.</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chemeClr val="lt1"/>
              </a:buClr>
              <a:buSzPts val="4400"/>
              <a:buFont typeface="Calibri"/>
              <a:buNone/>
            </a:pPr>
            <a:endParaRPr sz="1800" b="0" u="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7" descr="A group of people clasping hands&#10;&#10;Description automatically generated with low confidence"/>
          <p:cNvPicPr preferRelativeResize="0"/>
          <p:nvPr/>
        </p:nvPicPr>
        <p:blipFill rotWithShape="1">
          <a:blip r:embed="rId3">
            <a:alphaModFix/>
          </a:blip>
          <a:srcRect/>
          <a:stretch/>
        </p:blipFill>
        <p:spPr>
          <a:xfrm>
            <a:off x="1877593" y="-5347"/>
            <a:ext cx="10314408" cy="6863347"/>
          </a:xfrm>
          <a:prstGeom prst="rect">
            <a:avLst/>
          </a:prstGeom>
          <a:noFill/>
          <a:ln>
            <a:noFill/>
          </a:ln>
        </p:spPr>
      </p:pic>
      <p:sp>
        <p:nvSpPr>
          <p:cNvPr id="169" name="Google Shape;169;p7"/>
          <p:cNvSpPr/>
          <p:nvPr/>
        </p:nvSpPr>
        <p:spPr>
          <a:xfrm>
            <a:off x="4475615" y="3200400"/>
            <a:ext cx="7435348" cy="2309440"/>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71" name="Google Shape;171;p7"/>
          <p:cNvSpPr txBox="1"/>
          <p:nvPr/>
        </p:nvSpPr>
        <p:spPr>
          <a:xfrm>
            <a:off x="4657728" y="3385644"/>
            <a:ext cx="7105148" cy="193895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Talk about past events and impact.</a:t>
            </a:r>
            <a:endParaRPr sz="2000" dirty="0">
              <a:latin typeface="Open sans" panose="020B0606030504020204" pitchFamily="34" charset="0"/>
              <a:ea typeface="Open sans" panose="020B0606030504020204" pitchFamily="34" charset="0"/>
              <a:cs typeface="Open sans" panose="020B0606030504020204" pitchFamily="34" charset="0"/>
            </a:endParaRPr>
          </a:p>
          <a:p>
            <a:pPr marL="285750" marR="0" lvl="0" indent="-171450" algn="l" rtl="0">
              <a:spcBef>
                <a:spcPts val="0"/>
              </a:spcBef>
              <a:spcAft>
                <a:spcPts val="0"/>
              </a:spcAft>
              <a:buClr>
                <a:schemeClr val="dk1"/>
              </a:buClr>
              <a:buSzPts val="1800"/>
              <a:buFont typeface="Arial"/>
              <a:buNone/>
            </a:pPr>
            <a:endParaRPr sz="2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chemeClr val="lt1"/>
              </a:buClr>
              <a:buSzPts val="1800"/>
              <a:buFont typeface="Arial"/>
              <a:buChar char="•"/>
            </a:pPr>
            <a:r>
              <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Highlight the climate related changes that are visible.</a:t>
            </a:r>
            <a:endParaRPr sz="2000" dirty="0">
              <a:latin typeface="Open sans" panose="020B0606030504020204" pitchFamily="34" charset="0"/>
              <a:ea typeface="Open sans" panose="020B0606030504020204" pitchFamily="34" charset="0"/>
              <a:cs typeface="Open sans" panose="020B0606030504020204" pitchFamily="34" charset="0"/>
            </a:endParaRPr>
          </a:p>
          <a:p>
            <a:pPr marL="285750" marR="0" lvl="0" indent="-171450" algn="l" rtl="0">
              <a:spcBef>
                <a:spcPts val="0"/>
              </a:spcBef>
              <a:spcAft>
                <a:spcPts val="0"/>
              </a:spcAft>
              <a:buClr>
                <a:schemeClr val="dk1"/>
              </a:buClr>
              <a:buSzPts val="1800"/>
              <a:buFont typeface="Arial"/>
              <a:buNone/>
            </a:pPr>
            <a:endParaRPr sz="2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chemeClr val="lt1"/>
              </a:buClr>
              <a:buSzPts val="1800"/>
              <a:buFont typeface="Arial"/>
              <a:buChar char="•"/>
            </a:pPr>
            <a:r>
              <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Your creativity and innovate to get people’s interest. It’s important to reach all the groups in your area.</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72" name="Google Shape;172;p7"/>
          <p:cNvSpPr txBox="1"/>
          <p:nvPr/>
        </p:nvSpPr>
        <p:spPr>
          <a:xfrm>
            <a:off x="429124" y="1179011"/>
            <a:ext cx="3309747" cy="449462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Engaging The</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60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Community</a:t>
            </a:r>
            <a:endParaRPr sz="36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lnSpc>
                <a:spcPct val="100000"/>
              </a:lnSpc>
              <a:spcBef>
                <a:spcPts val="0"/>
              </a:spcBef>
              <a:spcAft>
                <a:spcPts val="0"/>
              </a:spcAft>
              <a:buClr>
                <a:schemeClr val="lt1"/>
              </a:buClr>
              <a:buSzPts val="4400"/>
              <a:buFont typeface="Calibri"/>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chemeClr val="lt1"/>
              </a:buClr>
              <a:buSzPts val="4400"/>
              <a:buFont typeface="Arial"/>
              <a:buNone/>
            </a:pP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In engaging the community, it is important to know the facts, have evidence to support the need for community preparedness.</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chemeClr val="lt1"/>
              </a:buClr>
              <a:buSzPts val="4400"/>
              <a:buFont typeface="Calibri"/>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5" name="Google Shape;185;p8" descr="C:\Users\Guest\Downloads\IMG_5708.JPG"/>
          <p:cNvPicPr preferRelativeResize="0"/>
          <p:nvPr/>
        </p:nvPicPr>
        <p:blipFill rotWithShape="1">
          <a:blip r:embed="rId3">
            <a:alphaModFix/>
          </a:blip>
          <a:srcRect t="9168" b="26497"/>
          <a:stretch/>
        </p:blipFill>
        <p:spPr>
          <a:xfrm>
            <a:off x="6904851" y="5534021"/>
            <a:ext cx="3405840" cy="1342014"/>
          </a:xfrm>
          <a:prstGeom prst="rect">
            <a:avLst/>
          </a:prstGeom>
          <a:noFill/>
          <a:ln>
            <a:noFill/>
          </a:ln>
        </p:spPr>
      </p:pic>
      <p:pic>
        <p:nvPicPr>
          <p:cNvPr id="2054" name="Picture 6" descr="May be an image of 5 people, child and outdoors">
            <a:extLst>
              <a:ext uri="{FF2B5EF4-FFF2-40B4-BE49-F238E27FC236}">
                <a16:creationId xmlns:a16="http://schemas.microsoft.com/office/drawing/2014/main" id="{29FC23C7-F7EE-7B4F-B4A4-A92E948CD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862" y="2668370"/>
            <a:ext cx="8000138" cy="4189630"/>
          </a:xfrm>
          <a:prstGeom prst="rect">
            <a:avLst/>
          </a:prstGeom>
          <a:noFill/>
          <a:extLst>
            <a:ext uri="{909E8E84-426E-40DD-AFC4-6F175D3DCCD1}">
              <a14:hiddenFill xmlns:a14="http://schemas.microsoft.com/office/drawing/2010/main">
                <a:solidFill>
                  <a:srgbClr val="FFFFFF"/>
                </a:solidFill>
              </a14:hiddenFill>
            </a:ext>
          </a:extLst>
        </p:spPr>
      </p:pic>
      <p:sp>
        <p:nvSpPr>
          <p:cNvPr id="183" name="Google Shape;183;p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84" name="Google Shape;184;p8"/>
          <p:cNvSpPr txBox="1"/>
          <p:nvPr/>
        </p:nvSpPr>
        <p:spPr>
          <a:xfrm>
            <a:off x="289796" y="779773"/>
            <a:ext cx="3663443" cy="4494629"/>
          </a:xfrm>
          <a:prstGeom prst="rect">
            <a:avLst/>
          </a:prstGeom>
          <a:noFill/>
          <a:ln>
            <a:noFill/>
          </a:ln>
        </p:spPr>
        <p:txBody>
          <a:bodyPr spcFirstLastPara="1" wrap="square" lIns="91425" tIns="45700" rIns="91425" bIns="45700" anchor="ctr" anchorCtr="0">
            <a:noAutofit/>
          </a:bodyPr>
          <a:lstStyle/>
          <a:p>
            <a:pPr marL="0" lvl="0" indent="0">
              <a:spcAft>
                <a:spcPts val="600"/>
              </a:spcAft>
              <a:buClr>
                <a:schemeClr val="lt1"/>
              </a:buClr>
              <a:buSzPts val="4400"/>
              <a:buFont typeface="Arial"/>
              <a:buNone/>
            </a:pPr>
            <a:r>
              <a:rPr lang="en-US" sz="4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Preparedness</a:t>
            </a:r>
            <a:endParaRPr sz="40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lvl="0" indent="0">
              <a:spcAft>
                <a:spcPts val="600"/>
              </a:spcAft>
              <a:buClr>
                <a:schemeClr val="lt1"/>
              </a:buClr>
              <a:buSzPts val="4400"/>
              <a:buFont typeface="Arial"/>
              <a:buNone/>
            </a:pPr>
            <a:r>
              <a:rPr lang="en-US" sz="4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Activities</a:t>
            </a:r>
            <a:endParaRPr sz="4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2052" name="Picture 4" descr="May be an image of 1 person and indoor">
            <a:extLst>
              <a:ext uri="{FF2B5EF4-FFF2-40B4-BE49-F238E27FC236}">
                <a16:creationId xmlns:a16="http://schemas.microsoft.com/office/drawing/2014/main" id="{859AE57D-8950-D12C-91C8-806AD64D84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321"/>
          <a:stretch/>
        </p:blipFill>
        <p:spPr bwMode="auto">
          <a:xfrm>
            <a:off x="8125464" y="-13595"/>
            <a:ext cx="4066536" cy="35654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o photo description available.">
            <a:extLst>
              <a:ext uri="{FF2B5EF4-FFF2-40B4-BE49-F238E27FC236}">
                <a16:creationId xmlns:a16="http://schemas.microsoft.com/office/drawing/2014/main" id="{9C4197C9-0A9A-6E6C-584C-69029C753A4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167" t="13585"/>
          <a:stretch/>
        </p:blipFill>
        <p:spPr bwMode="auto">
          <a:xfrm>
            <a:off x="4191862" y="-13594"/>
            <a:ext cx="4778828" cy="35654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EB9BBE0-1E2F-7F15-971D-37D2E495B93E}"/>
              </a:ext>
            </a:extLst>
          </p:cNvPr>
          <p:cNvSpPr/>
          <p:nvPr/>
        </p:nvSpPr>
        <p:spPr>
          <a:xfrm>
            <a:off x="8927146" y="-13595"/>
            <a:ext cx="97110" cy="36603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4F112C-F9B6-E63A-1A48-5A4BF0E6E85B}"/>
              </a:ext>
            </a:extLst>
          </p:cNvPr>
          <p:cNvSpPr/>
          <p:nvPr/>
        </p:nvSpPr>
        <p:spPr>
          <a:xfrm>
            <a:off x="4191862" y="3559633"/>
            <a:ext cx="8000138" cy="108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7083</TotalTime>
  <Words>2960</Words>
  <Application>Microsoft Office PowerPoint</Application>
  <PresentationFormat>Widescreen</PresentationFormat>
  <Paragraphs>300</Paragraphs>
  <Slides>33</Slides>
  <Notes>32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Nova</vt:lpstr>
      <vt:lpstr>Calibri</vt:lpstr>
      <vt:lpstr>Noto Sans Symbols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Vanita REDOY</cp:lastModifiedBy>
  <cp:revision>36</cp:revision>
  <dcterms:created xsi:type="dcterms:W3CDTF">2021-09-10T07:38:40Z</dcterms:created>
  <dcterms:modified xsi:type="dcterms:W3CDTF">2024-07-03T15:18:41Z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2022-06-01T20:51:57Z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9e0cddac-4208-4ab4-88b1-a57c41f81feb</vt:lpwstr>
  </property>
  <property fmtid="{D5CDD505-2E9C-101B-9397-08002B2CF9AE}" pid="8" name="MSIP_Label_caf3f7fd-5cd4-4287-9002-aceb9af13c42_ContentBits">
    <vt:lpwstr>2</vt:lpwstr>
  </property>
</Properties>
</file>