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10" r:id="rId2"/>
    <p:sldId id="309" r:id="rId3"/>
    <p:sldId id="257" r:id="rId4"/>
    <p:sldId id="258" r:id="rId5"/>
    <p:sldId id="411" r:id="rId6"/>
    <p:sldId id="388" r:id="rId7"/>
    <p:sldId id="389" r:id="rId8"/>
    <p:sldId id="390" r:id="rId9"/>
    <p:sldId id="391" r:id="rId10"/>
    <p:sldId id="404" r:id="rId11"/>
    <p:sldId id="387" r:id="rId12"/>
    <p:sldId id="392" r:id="rId13"/>
    <p:sldId id="393" r:id="rId14"/>
    <p:sldId id="394" r:id="rId15"/>
    <p:sldId id="412" r:id="rId16"/>
    <p:sldId id="405" r:id="rId17"/>
    <p:sldId id="395" r:id="rId18"/>
    <p:sldId id="396" r:id="rId19"/>
    <p:sldId id="397" r:id="rId20"/>
    <p:sldId id="413" r:id="rId21"/>
    <p:sldId id="398" r:id="rId22"/>
    <p:sldId id="399" r:id="rId23"/>
    <p:sldId id="400" r:id="rId24"/>
    <p:sldId id="401" r:id="rId25"/>
    <p:sldId id="402" r:id="rId26"/>
    <p:sldId id="403" r:id="rId27"/>
    <p:sldId id="3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E42D38"/>
    <a:srgbClr val="011E41"/>
    <a:srgbClr val="C55A11"/>
    <a:srgbClr val="F99B27"/>
    <a:srgbClr val="B1D137"/>
    <a:srgbClr val="2A320C"/>
    <a:srgbClr val="4F5340"/>
    <a:srgbClr val="7030A0"/>
    <a:srgbClr val="DAC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32" autoAdjust="0"/>
    <p:restoredTop sz="88177" autoAdjust="0"/>
  </p:normalViewPr>
  <p:slideViewPr>
    <p:cSldViewPr snapToGrid="0">
      <p:cViewPr varScale="1">
        <p:scale>
          <a:sx n="94" d="100"/>
          <a:sy n="94" d="100"/>
        </p:scale>
        <p:origin x="156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877497D0-EB0E-4DFF-B5E7-A0F6391E30FE}"/>
    <pc:docChg chg="undo custSel addSld delSld modSld sldOrd">
      <pc:chgData name="Vanita REDOY" userId="bdf92b45-d4ea-4a1c-a375-114a0375a38b" providerId="ADAL" clId="{877497D0-EB0E-4DFF-B5E7-A0F6391E30FE}" dt="2024-07-02T17:25:03.409" v="1336" actId="20577"/>
      <pc:docMkLst>
        <pc:docMk/>
      </pc:docMkLst>
      <pc:sldChg chg="modSp mod">
        <pc:chgData name="Vanita REDOY" userId="bdf92b45-d4ea-4a1c-a375-114a0375a38b" providerId="ADAL" clId="{877497D0-EB0E-4DFF-B5E7-A0F6391E30FE}" dt="2024-07-02T16:48:02.322" v="5" actId="1076"/>
        <pc:sldMkLst>
          <pc:docMk/>
          <pc:sldMk cId="2296792484" sldId="388"/>
        </pc:sldMkLst>
        <pc:spChg chg="mod">
          <ac:chgData name="Vanita REDOY" userId="bdf92b45-d4ea-4a1c-a375-114a0375a38b" providerId="ADAL" clId="{877497D0-EB0E-4DFF-B5E7-A0F6391E30FE}" dt="2024-07-02T16:48:02.322" v="5" actId="1076"/>
          <ac:spMkLst>
            <pc:docMk/>
            <pc:sldMk cId="2296792484" sldId="388"/>
            <ac:spMk id="14" creationId="{40C54A8E-1EC5-49AF-B8A1-F0FC05418A50}"/>
          </ac:spMkLst>
        </pc:spChg>
      </pc:sldChg>
      <pc:sldChg chg="modSp mod">
        <pc:chgData name="Vanita REDOY" userId="bdf92b45-d4ea-4a1c-a375-114a0375a38b" providerId="ADAL" clId="{877497D0-EB0E-4DFF-B5E7-A0F6391E30FE}" dt="2024-07-02T16:48:46.625" v="10" actId="20577"/>
        <pc:sldMkLst>
          <pc:docMk/>
          <pc:sldMk cId="2836900149" sldId="389"/>
        </pc:sldMkLst>
        <pc:spChg chg="mod">
          <ac:chgData name="Vanita REDOY" userId="bdf92b45-d4ea-4a1c-a375-114a0375a38b" providerId="ADAL" clId="{877497D0-EB0E-4DFF-B5E7-A0F6391E30FE}" dt="2024-07-02T16:48:46.625" v="10" actId="20577"/>
          <ac:spMkLst>
            <pc:docMk/>
            <pc:sldMk cId="2836900149" sldId="389"/>
            <ac:spMk id="9" creationId="{DA1EDC6D-2F5A-4831-A637-BB06AD5420BA}"/>
          </ac:spMkLst>
        </pc:spChg>
      </pc:sldChg>
      <pc:sldChg chg="modNotesTx">
        <pc:chgData name="Vanita REDOY" userId="bdf92b45-d4ea-4a1c-a375-114a0375a38b" providerId="ADAL" clId="{877497D0-EB0E-4DFF-B5E7-A0F6391E30FE}" dt="2024-07-02T17:25:03.409" v="1336" actId="20577"/>
        <pc:sldMkLst>
          <pc:docMk/>
          <pc:sldMk cId="379569998" sldId="398"/>
        </pc:sldMkLst>
      </pc:sldChg>
      <pc:sldChg chg="addSp modSp mod">
        <pc:chgData name="Vanita REDOY" userId="bdf92b45-d4ea-4a1c-a375-114a0375a38b" providerId="ADAL" clId="{877497D0-EB0E-4DFF-B5E7-A0F6391E30FE}" dt="2024-07-02T16:50:06.516" v="15" actId="1076"/>
        <pc:sldMkLst>
          <pc:docMk/>
          <pc:sldMk cId="952524546" sldId="401"/>
        </pc:sldMkLst>
        <pc:picChg chg="add mod">
          <ac:chgData name="Vanita REDOY" userId="bdf92b45-d4ea-4a1c-a375-114a0375a38b" providerId="ADAL" clId="{877497D0-EB0E-4DFF-B5E7-A0F6391E30FE}" dt="2024-07-02T16:50:06.516" v="15" actId="1076"/>
          <ac:picMkLst>
            <pc:docMk/>
            <pc:sldMk cId="952524546" sldId="401"/>
            <ac:picMk id="2" creationId="{FEEFAB41-88A7-93BF-4C48-03F28CE75C43}"/>
          </ac:picMkLst>
        </pc:picChg>
        <pc:picChg chg="mod">
          <ac:chgData name="Vanita REDOY" userId="bdf92b45-d4ea-4a1c-a375-114a0375a38b" providerId="ADAL" clId="{877497D0-EB0E-4DFF-B5E7-A0F6391E30FE}" dt="2024-07-02T16:49:51.829" v="13" actId="1076"/>
          <ac:picMkLst>
            <pc:docMk/>
            <pc:sldMk cId="952524546" sldId="401"/>
            <ac:picMk id="20" creationId="{D928DC1E-E969-4705-827B-6F0346B366EC}"/>
          </ac:picMkLst>
        </pc:picChg>
      </pc:sldChg>
      <pc:sldChg chg="addSp modSp del mod modNotesTx">
        <pc:chgData name="Vanita REDOY" userId="bdf92b45-d4ea-4a1c-a375-114a0375a38b" providerId="ADAL" clId="{877497D0-EB0E-4DFF-B5E7-A0F6391E30FE}" dt="2024-07-02T17:16:58.984" v="584" actId="1076"/>
        <pc:sldMkLst>
          <pc:docMk/>
          <pc:sldMk cId="2822564549" sldId="404"/>
        </pc:sldMkLst>
        <pc:spChg chg="mod">
          <ac:chgData name="Vanita REDOY" userId="bdf92b45-d4ea-4a1c-a375-114a0375a38b" providerId="ADAL" clId="{877497D0-EB0E-4DFF-B5E7-A0F6391E30FE}" dt="2024-07-02T17:15:46.696" v="566" actId="1076"/>
          <ac:spMkLst>
            <pc:docMk/>
            <pc:sldMk cId="2822564549" sldId="404"/>
            <ac:spMk id="2" creationId="{0EDDDFC6-0EA5-BBA2-94B3-2DDFBEA2C90D}"/>
          </ac:spMkLst>
        </pc:spChg>
        <pc:spChg chg="add mod">
          <ac:chgData name="Vanita REDOY" userId="bdf92b45-d4ea-4a1c-a375-114a0375a38b" providerId="ADAL" clId="{877497D0-EB0E-4DFF-B5E7-A0F6391E30FE}" dt="2024-07-02T17:16:58.984" v="584" actId="1076"/>
          <ac:spMkLst>
            <pc:docMk/>
            <pc:sldMk cId="2822564549" sldId="404"/>
            <ac:spMk id="3" creationId="{57252A4B-3F5C-9BA3-4F04-A46F278B228E}"/>
          </ac:spMkLst>
        </pc:spChg>
        <pc:spChg chg="mod">
          <ac:chgData name="Vanita REDOY" userId="bdf92b45-d4ea-4a1c-a375-114a0375a38b" providerId="ADAL" clId="{877497D0-EB0E-4DFF-B5E7-A0F6391E30FE}" dt="2024-07-02T17:06:21.705" v="55" actId="20577"/>
          <ac:spMkLst>
            <pc:docMk/>
            <pc:sldMk cId="2822564549" sldId="404"/>
            <ac:spMk id="26" creationId="{545B2F10-4EA6-48A2-8794-CE2BF53095EB}"/>
          </ac:spMkLst>
        </pc:spChg>
      </pc:sldChg>
      <pc:sldChg chg="del">
        <pc:chgData name="Vanita REDOY" userId="bdf92b45-d4ea-4a1c-a375-114a0375a38b" providerId="ADAL" clId="{877497D0-EB0E-4DFF-B5E7-A0F6391E30FE}" dt="2024-07-02T16:47:29.697" v="0" actId="2696"/>
        <pc:sldMkLst>
          <pc:docMk/>
          <pc:sldMk cId="3070641828" sldId="406"/>
        </pc:sldMkLst>
      </pc:sldChg>
      <pc:sldChg chg="del">
        <pc:chgData name="Vanita REDOY" userId="bdf92b45-d4ea-4a1c-a375-114a0375a38b" providerId="ADAL" clId="{877497D0-EB0E-4DFF-B5E7-A0F6391E30FE}" dt="2024-07-02T16:47:29.697" v="0" actId="2696"/>
        <pc:sldMkLst>
          <pc:docMk/>
          <pc:sldMk cId="487789742" sldId="408"/>
        </pc:sldMkLst>
      </pc:sldChg>
      <pc:sldChg chg="del">
        <pc:chgData name="Vanita REDOY" userId="bdf92b45-d4ea-4a1c-a375-114a0375a38b" providerId="ADAL" clId="{877497D0-EB0E-4DFF-B5E7-A0F6391E30FE}" dt="2024-07-02T16:47:29.697" v="0" actId="2696"/>
        <pc:sldMkLst>
          <pc:docMk/>
          <pc:sldMk cId="3076794749" sldId="409"/>
        </pc:sldMkLst>
      </pc:sldChg>
      <pc:sldChg chg="del">
        <pc:chgData name="Vanita REDOY" userId="bdf92b45-d4ea-4a1c-a375-114a0375a38b" providerId="ADAL" clId="{877497D0-EB0E-4DFF-B5E7-A0F6391E30FE}" dt="2024-07-02T16:47:29.697" v="0" actId="2696"/>
        <pc:sldMkLst>
          <pc:docMk/>
          <pc:sldMk cId="3380399176" sldId="410"/>
        </pc:sldMkLst>
      </pc:sldChg>
      <pc:sldChg chg="modSp mod">
        <pc:chgData name="Vanita REDOY" userId="bdf92b45-d4ea-4a1c-a375-114a0375a38b" providerId="ADAL" clId="{877497D0-EB0E-4DFF-B5E7-A0F6391E30FE}" dt="2024-07-02T16:47:51.297" v="4" actId="6549"/>
        <pc:sldMkLst>
          <pc:docMk/>
          <pc:sldMk cId="164036866" sldId="411"/>
        </pc:sldMkLst>
        <pc:spChg chg="mod">
          <ac:chgData name="Vanita REDOY" userId="bdf92b45-d4ea-4a1c-a375-114a0375a38b" providerId="ADAL" clId="{877497D0-EB0E-4DFF-B5E7-A0F6391E30FE}" dt="2024-07-02T16:47:51.297" v="4" actId="6549"/>
          <ac:spMkLst>
            <pc:docMk/>
            <pc:sldMk cId="164036866" sldId="411"/>
            <ac:spMk id="9" creationId="{DA1EDC6D-2F5A-4831-A637-BB06AD5420BA}"/>
          </ac:spMkLst>
        </pc:spChg>
      </pc:sldChg>
      <pc:sldChg chg="delSp modSp add mod ord">
        <pc:chgData name="Vanita REDOY" userId="bdf92b45-d4ea-4a1c-a375-114a0375a38b" providerId="ADAL" clId="{877497D0-EB0E-4DFF-B5E7-A0F6391E30FE}" dt="2024-07-02T17:20:59.772" v="894" actId="20577"/>
        <pc:sldMkLst>
          <pc:docMk/>
          <pc:sldMk cId="976406405" sldId="412"/>
        </pc:sldMkLst>
        <pc:spChg chg="mod">
          <ac:chgData name="Vanita REDOY" userId="bdf92b45-d4ea-4a1c-a375-114a0375a38b" providerId="ADAL" clId="{877497D0-EB0E-4DFF-B5E7-A0F6391E30FE}" dt="2024-07-02T17:20:28.235" v="882" actId="20577"/>
          <ac:spMkLst>
            <pc:docMk/>
            <pc:sldMk cId="976406405" sldId="412"/>
            <ac:spMk id="2" creationId="{0EDDDFC6-0EA5-BBA2-94B3-2DDFBEA2C90D}"/>
          </ac:spMkLst>
        </pc:spChg>
        <pc:spChg chg="del">
          <ac:chgData name="Vanita REDOY" userId="bdf92b45-d4ea-4a1c-a375-114a0375a38b" providerId="ADAL" clId="{877497D0-EB0E-4DFF-B5E7-A0F6391E30FE}" dt="2024-07-02T17:20:51.166" v="883" actId="478"/>
          <ac:spMkLst>
            <pc:docMk/>
            <pc:sldMk cId="976406405" sldId="412"/>
            <ac:spMk id="3" creationId="{57252A4B-3F5C-9BA3-4F04-A46F278B228E}"/>
          </ac:spMkLst>
        </pc:spChg>
        <pc:spChg chg="mod">
          <ac:chgData name="Vanita REDOY" userId="bdf92b45-d4ea-4a1c-a375-114a0375a38b" providerId="ADAL" clId="{877497D0-EB0E-4DFF-B5E7-A0F6391E30FE}" dt="2024-07-02T17:20:59.772" v="894" actId="20577"/>
          <ac:spMkLst>
            <pc:docMk/>
            <pc:sldMk cId="976406405" sldId="412"/>
            <ac:spMk id="26" creationId="{545B2F10-4EA6-48A2-8794-CE2BF53095EB}"/>
          </ac:spMkLst>
        </pc:spChg>
      </pc:sldChg>
      <pc:sldChg chg="modSp add mod ord">
        <pc:chgData name="Vanita REDOY" userId="bdf92b45-d4ea-4a1c-a375-114a0375a38b" providerId="ADAL" clId="{877497D0-EB0E-4DFF-B5E7-A0F6391E30FE}" dt="2024-07-02T17:24:21.997" v="1267" actId="1076"/>
        <pc:sldMkLst>
          <pc:docMk/>
          <pc:sldMk cId="2980150597" sldId="413"/>
        </pc:sldMkLst>
        <pc:spChg chg="mod">
          <ac:chgData name="Vanita REDOY" userId="bdf92b45-d4ea-4a1c-a375-114a0375a38b" providerId="ADAL" clId="{877497D0-EB0E-4DFF-B5E7-A0F6391E30FE}" dt="2024-07-02T17:24:21.997" v="1267" actId="1076"/>
          <ac:spMkLst>
            <pc:docMk/>
            <pc:sldMk cId="2980150597" sldId="413"/>
            <ac:spMk id="2" creationId="{0EDDDFC6-0EA5-BBA2-94B3-2DDFBEA2C90D}"/>
          </ac:spMkLst>
        </pc:spChg>
        <pc:spChg chg="mod">
          <ac:chgData name="Vanita REDOY" userId="bdf92b45-d4ea-4a1c-a375-114a0375a38b" providerId="ADAL" clId="{877497D0-EB0E-4DFF-B5E7-A0F6391E30FE}" dt="2024-07-02T17:22:42.761" v="1024" actId="14100"/>
          <ac:spMkLst>
            <pc:docMk/>
            <pc:sldMk cId="2980150597" sldId="413"/>
            <ac:spMk id="26" creationId="{545B2F10-4EA6-48A2-8794-CE2BF53095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2289E-79DC-49D5-8EE9-EF3FD68EAE75}"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84241-5C32-4A19-96A8-872B026DAC04}" type="slidenum">
              <a:rPr lang="en-US" smtClean="0"/>
              <a:t>‹N°›</a:t>
            </a:fld>
            <a:endParaRPr lang="en-US"/>
          </a:p>
        </p:txBody>
      </p:sp>
    </p:spTree>
    <p:extLst>
      <p:ext uri="{BB962C8B-B14F-4D97-AF65-F5344CB8AC3E}">
        <p14:creationId xmlns:p14="http://schemas.microsoft.com/office/powerpoint/2010/main" val="1558778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Arial" panose="020B0604020202020204" pitchFamily="34" charset="0"/>
                <a:cs typeface="Arial" panose="020B0604020202020204" pitchFamily="34" charset="0"/>
              </a:rPr>
              <a:t>A more detailed assessment will be carried out as the situation changes. </a:t>
            </a: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18</a:t>
            </a:fld>
            <a:endParaRPr lang="en-US"/>
          </a:p>
        </p:txBody>
      </p:sp>
    </p:spTree>
    <p:extLst>
      <p:ext uri="{BB962C8B-B14F-4D97-AF65-F5344CB8AC3E}">
        <p14:creationId xmlns:p14="http://schemas.microsoft.com/office/powerpoint/2010/main" val="136450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20</a:t>
            </a:fld>
            <a:endParaRPr lang="en-US"/>
          </a:p>
        </p:txBody>
      </p:sp>
    </p:spTree>
    <p:extLst>
      <p:ext uri="{BB962C8B-B14F-4D97-AF65-F5344CB8AC3E}">
        <p14:creationId xmlns:p14="http://schemas.microsoft.com/office/powerpoint/2010/main" val="14159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only trained individuals will conduct a detailed assessment</a:t>
            </a: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21</a:t>
            </a:fld>
            <a:endParaRPr lang="en-US"/>
          </a:p>
        </p:txBody>
      </p:sp>
    </p:spTree>
    <p:extLst>
      <p:ext uri="{BB962C8B-B14F-4D97-AF65-F5344CB8AC3E}">
        <p14:creationId xmlns:p14="http://schemas.microsoft.com/office/powerpoint/2010/main" val="3996254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Sampling techniques: Simple Random, Alternate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Interviews: What is it? Structured, non structured interviews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Observations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Using checklists</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22</a:t>
            </a:fld>
            <a:endParaRPr lang="en-US"/>
          </a:p>
        </p:txBody>
      </p:sp>
    </p:spTree>
    <p:extLst>
      <p:ext uri="{BB962C8B-B14F-4D97-AF65-F5344CB8AC3E}">
        <p14:creationId xmlns:p14="http://schemas.microsoft.com/office/powerpoint/2010/main" val="240776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point 2 – explain that this conversation is crucial to Red Cross’s role as an auxiliary to government, stress RC support role. More importantly, as CDRTs </a:t>
            </a:r>
            <a:r>
              <a:rPr lang="en-US" dirty="0" err="1"/>
              <a:t>emphasise</a:t>
            </a:r>
            <a:r>
              <a:rPr lang="en-US" dirty="0"/>
              <a:t> the support role to other agencies and doing no harm to agencies at work, avoiding duplication of efforts and doing no harm, while ensuring affected persons are getting assistance. </a:t>
            </a:r>
          </a:p>
          <a:p>
            <a:endParaRPr lang="en-US" dirty="0"/>
          </a:p>
          <a:p>
            <a:r>
              <a:rPr lang="en-US" dirty="0"/>
              <a:t>This is good opportunity to mention and discuss affected populations, also consider sex, age and disability disaggregated data.</a:t>
            </a:r>
          </a:p>
          <a:p>
            <a:endParaRPr lang="en-US" dirty="0"/>
          </a:p>
          <a:p>
            <a:r>
              <a:rPr lang="en-US" dirty="0"/>
              <a:t>damage to the natural environment/ecosystem. Reference to the Eco-based Approach </a:t>
            </a:r>
            <a:r>
              <a:rPr lang="en-US" dirty="0" err="1"/>
              <a:t>EbA</a:t>
            </a:r>
            <a:r>
              <a:rPr lang="en-US" dirty="0"/>
              <a:t> checklist or can be shared with interested persons.</a:t>
            </a:r>
          </a:p>
          <a:p>
            <a:endParaRPr lang="en-US" dirty="0"/>
          </a:p>
          <a:p>
            <a:r>
              <a:rPr lang="en-US" dirty="0"/>
              <a:t>Private Public Partnerships are also good to mention here, community members who can encourage small to medium business owners to support response actions or projects within the community before the event occurs. Examples are networking before the event with building and construction workers (for rebuilding), landscapers (equipment for debris removal), doctors, pharmacies (medication), shops (food supplies) etc. </a:t>
            </a:r>
          </a:p>
          <a:p>
            <a:endParaRPr lang="en-US" dirty="0"/>
          </a:p>
          <a:p>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23</a:t>
            </a:fld>
            <a:endParaRPr lang="en-US"/>
          </a:p>
        </p:txBody>
      </p:sp>
    </p:spTree>
    <p:extLst>
      <p:ext uri="{BB962C8B-B14F-4D97-AF65-F5344CB8AC3E}">
        <p14:creationId xmlns:p14="http://schemas.microsoft.com/office/powerpoint/2010/main" val="2317878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name other partner agencies that they might have to work with</a:t>
            </a: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26</a:t>
            </a:fld>
            <a:endParaRPr lang="en-US"/>
          </a:p>
        </p:txBody>
      </p:sp>
    </p:spTree>
    <p:extLst>
      <p:ext uri="{BB962C8B-B14F-4D97-AF65-F5344CB8AC3E}">
        <p14:creationId xmlns:p14="http://schemas.microsoft.com/office/powerpoint/2010/main" val="3576823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 assessments need to take into account CEA and protection considerations, some examples of questions: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1. What are the risks in the community people might need warned about? [info needs]</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2. Where do people get information about the weather? What channels of communication are popular in the community?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3. How does the community agree on joint actions? When do people work?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4. Are vulnerable groups listened to? Can they participate? What is their location in the community?</a:t>
            </a:r>
            <a:endParaRPr lang="en-US" b="0" dirty="0">
              <a:effectLst/>
            </a:endParaRPr>
          </a:p>
          <a:p>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4</a:t>
            </a:fld>
            <a:endParaRPr lang="en-US"/>
          </a:p>
        </p:txBody>
      </p:sp>
    </p:spTree>
    <p:extLst>
      <p:ext uri="{BB962C8B-B14F-4D97-AF65-F5344CB8AC3E}">
        <p14:creationId xmlns:p14="http://schemas.microsoft.com/office/powerpoint/2010/main" val="99094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 assessments need to take into account CEA and protection considerations, some examples of questions: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1. What are the risks in the community people might need warned about? [info needs]</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2. Where do people get information about the weather? What channels of communication are popular in the community?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3. How does the community agree on joint actions? When do people work?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4. Are vulnerable groups listened to? Can they participate? What is their location in the community?</a:t>
            </a:r>
            <a:endParaRPr lang="en-US" b="0" dirty="0">
              <a:effectLst/>
            </a:endParaRPr>
          </a:p>
          <a:p>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5</a:t>
            </a:fld>
            <a:endParaRPr lang="en-US"/>
          </a:p>
        </p:txBody>
      </p:sp>
    </p:spTree>
    <p:extLst>
      <p:ext uri="{BB962C8B-B14F-4D97-AF65-F5344CB8AC3E}">
        <p14:creationId xmlns:p14="http://schemas.microsoft.com/office/powerpoint/2010/main" val="234418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Be sure to mention the DANA is also used by the Government in most countries and used by secondary response agencies such as Ministries of Social Welfare, Ministries of Health and Ministries of Housing for example.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Persons with special needs should also be considered while assessments are </a:t>
            </a:r>
            <a:r>
              <a:rPr lang="en-US" sz="1800" b="0" i="0" u="none" strike="noStrike" dirty="0" err="1">
                <a:solidFill>
                  <a:srgbClr val="000000"/>
                </a:solidFill>
                <a:effectLst/>
                <a:latin typeface="Calibri" panose="020F0502020204030204" pitchFamily="34" charset="0"/>
              </a:rPr>
              <a:t>conducted.the</a:t>
            </a:r>
            <a:r>
              <a:rPr lang="en-US" sz="1800" b="0" i="0" u="none" strike="noStrike" dirty="0">
                <a:solidFill>
                  <a:srgbClr val="000000"/>
                </a:solidFill>
                <a:effectLst/>
                <a:latin typeface="Calibri" panose="020F0502020204030204" pitchFamily="34" charset="0"/>
              </a:rPr>
              <a:t> assessments need to have a brief, concrete but NEEDED protection, gender and inclusion section. Two things to assess: protection issues present in the community ( sexual gender based violence, violence against children...) and who are the vulnerable groups present. This is an ethical commitment and a humanitarian requirement.</a:t>
            </a:r>
            <a:endParaRPr lang="en-US" b="0" dirty="0">
              <a:effectLst/>
            </a:endParaRPr>
          </a:p>
          <a:p>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7</a:t>
            </a:fld>
            <a:endParaRPr lang="en-US"/>
          </a:p>
        </p:txBody>
      </p:sp>
    </p:spTree>
    <p:extLst>
      <p:ext uri="{BB962C8B-B14F-4D97-AF65-F5344CB8AC3E}">
        <p14:creationId xmlns:p14="http://schemas.microsoft.com/office/powerpoint/2010/main" val="362321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Mention examples from a recent event of the community, if there is none a flooding event scenario can be used and describe knowing who is vulnerable such as older persons and disabled. Knowing their location what their needs are before flooding occurs and what there needs may be before the event happens.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Consider how useful this information can be to other agencies in terms of providing assistance.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Relating this to </a:t>
            </a:r>
            <a:r>
              <a:rPr lang="en-US" sz="1800" b="0" i="0" u="none" strike="noStrike" dirty="0" err="1">
                <a:solidFill>
                  <a:srgbClr val="000000"/>
                </a:solidFill>
                <a:effectLst/>
                <a:latin typeface="Calibri" panose="020F0502020204030204" pitchFamily="34" charset="0"/>
              </a:rPr>
              <a:t>eVCA</a:t>
            </a:r>
            <a:r>
              <a:rPr lang="en-US" sz="1800" b="0" i="0" u="none" strike="noStrike" dirty="0">
                <a:solidFill>
                  <a:srgbClr val="000000"/>
                </a:solidFill>
                <a:effectLst/>
                <a:latin typeface="Calibri" panose="020F0502020204030204" pitchFamily="34" charset="0"/>
              </a:rPr>
              <a:t> is also a good practice if the community has one or needs to conduct one.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Highlight when in the DRM Process are the various types or assessments used. </a:t>
            </a:r>
            <a:r>
              <a:rPr lang="en-US" sz="1800" b="0" i="0" u="none" strike="noStrike" dirty="0" err="1">
                <a:solidFill>
                  <a:srgbClr val="000000"/>
                </a:solidFill>
                <a:effectLst/>
                <a:latin typeface="Calibri" panose="020F0502020204030204" pitchFamily="34" charset="0"/>
              </a:rPr>
              <a:t>eg.</a:t>
            </a:r>
            <a:r>
              <a:rPr lang="en-US" sz="1800" b="0" i="0" u="none" strike="noStrike" dirty="0">
                <a:solidFill>
                  <a:srgbClr val="000000"/>
                </a:solidFill>
                <a:effectLst/>
                <a:latin typeface="Calibri" panose="020F0502020204030204" pitchFamily="34" charset="0"/>
              </a:rPr>
              <a:t> VCA is used in pre and DANA in post</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VCA could be used post impact as well</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Consider vulnerable groups ( gender i.e. women, men, boys and girls, LBGTW, environmental impacts, ecological, infrastructural and human needs) and how they may be impacted differently.</a:t>
            </a:r>
            <a:endParaRPr lang="en-US" b="0" dirty="0">
              <a:effectLst/>
            </a:endParaRPr>
          </a:p>
          <a:p>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9</a:t>
            </a:fld>
            <a:endParaRPr lang="en-US"/>
          </a:p>
        </p:txBody>
      </p:sp>
    </p:spTree>
    <p:extLst>
      <p:ext uri="{BB962C8B-B14F-4D97-AF65-F5344CB8AC3E}">
        <p14:creationId xmlns:p14="http://schemas.microsoft.com/office/powerpoint/2010/main" val="234635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10</a:t>
            </a:fld>
            <a:endParaRPr lang="en-US"/>
          </a:p>
        </p:txBody>
      </p:sp>
    </p:spTree>
    <p:extLst>
      <p:ext uri="{BB962C8B-B14F-4D97-AF65-F5344CB8AC3E}">
        <p14:creationId xmlns:p14="http://schemas.microsoft.com/office/powerpoint/2010/main" val="108186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Being prepared is best. As you would have learned before the best time to prepare is before disaster strike.</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12</a:t>
            </a:fld>
            <a:endParaRPr lang="en-US"/>
          </a:p>
        </p:txBody>
      </p:sp>
    </p:spTree>
    <p:extLst>
      <p:ext uri="{BB962C8B-B14F-4D97-AF65-F5344CB8AC3E}">
        <p14:creationId xmlns:p14="http://schemas.microsoft.com/office/powerpoint/2010/main" val="4262801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15</a:t>
            </a:fld>
            <a:endParaRPr lang="en-US"/>
          </a:p>
        </p:txBody>
      </p:sp>
    </p:spTree>
    <p:extLst>
      <p:ext uri="{BB962C8B-B14F-4D97-AF65-F5344CB8AC3E}">
        <p14:creationId xmlns:p14="http://schemas.microsoft.com/office/powerpoint/2010/main" val="3914290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spcBef>
                <a:spcPts val="0"/>
              </a:spcBef>
              <a:spcAft>
                <a:spcPts val="0"/>
              </a:spcAft>
            </a:pPr>
            <a:r>
              <a:rPr lang="en-US" sz="1800" b="1" i="0" u="none" strike="noStrike" dirty="0">
                <a:solidFill>
                  <a:srgbClr val="000000"/>
                </a:solidFill>
                <a:effectLst/>
                <a:latin typeface="Arial" panose="020B0604020202020204" pitchFamily="34" charset="0"/>
              </a:rPr>
              <a:t>Needs being assessed: </a:t>
            </a:r>
            <a:r>
              <a:rPr lang="en-US" sz="1800" b="0" i="0" u="none" strike="noStrike" dirty="0">
                <a:solidFill>
                  <a:srgbClr val="000000"/>
                </a:solidFill>
                <a:effectLst/>
                <a:latin typeface="Arial" panose="020B0604020202020204" pitchFamily="34" charset="0"/>
              </a:rPr>
              <a:t>The gaps in access to goods and services created by the risks on life, health, basic subsistence and security. Identifying which stakeholders and partners can assist with providing goods and services such as water and food and shelter.</a:t>
            </a:r>
            <a:endParaRPr lang="en-US" b="0" dirty="0">
              <a:effectLst/>
            </a:endParaRPr>
          </a:p>
          <a:p>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17</a:t>
            </a:fld>
            <a:endParaRPr lang="en-US"/>
          </a:p>
        </p:txBody>
      </p:sp>
    </p:spTree>
    <p:extLst>
      <p:ext uri="{BB962C8B-B14F-4D97-AF65-F5344CB8AC3E}">
        <p14:creationId xmlns:p14="http://schemas.microsoft.com/office/powerpoint/2010/main" val="302106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4ADB-5C61-4161-B12D-7D038D55A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C520A6-A567-4151-AB08-7E23BF833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ECF0DC-D3FB-47A5-B8D0-BD9118B23D2F}"/>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5" name="Footer Placeholder 4">
            <a:extLst>
              <a:ext uri="{FF2B5EF4-FFF2-40B4-BE49-F238E27FC236}">
                <a16:creationId xmlns:a16="http://schemas.microsoft.com/office/drawing/2014/main" id="{3E5A88C5-4E67-4CFD-B7A0-632FBF2A4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DB153-210B-43C6-97F7-F47CD476CA87}"/>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121219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420-1452-4970-8970-ADDBCBAACC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E588D-C048-4542-AAFB-9AA1B3E767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8FD8B-5BD3-4454-8659-0A2FCC3A5E1E}"/>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5" name="Footer Placeholder 4">
            <a:extLst>
              <a:ext uri="{FF2B5EF4-FFF2-40B4-BE49-F238E27FC236}">
                <a16:creationId xmlns:a16="http://schemas.microsoft.com/office/drawing/2014/main" id="{40B10AFF-502A-4325-818E-2E1F5A02F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48E18-4BCC-4032-B360-B7FE3EE745AE}"/>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231057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BE1C21-C0EC-4C78-BCB8-81BE5C081B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1F18DC-45B8-4A0C-9BC3-7EDA40B5E0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71C56-02B8-4284-B5A6-9179D45AF0AA}"/>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5" name="Footer Placeholder 4">
            <a:extLst>
              <a:ext uri="{FF2B5EF4-FFF2-40B4-BE49-F238E27FC236}">
                <a16:creationId xmlns:a16="http://schemas.microsoft.com/office/drawing/2014/main" id="{000AF373-682E-4DE4-BCB0-EDB449E0C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39F18-C16A-4546-9A26-CCFDCFB1BFCB}"/>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156200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58A6-4D37-4E59-B337-209D1BA42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E3398-2F11-4E39-A4C8-AE260893F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E2D27-FA8C-49C1-B7B7-C346056B19CB}"/>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5" name="Footer Placeholder 4">
            <a:extLst>
              <a:ext uri="{FF2B5EF4-FFF2-40B4-BE49-F238E27FC236}">
                <a16:creationId xmlns:a16="http://schemas.microsoft.com/office/drawing/2014/main" id="{D5E296E7-98BA-4FDD-87DC-F4A6F17DB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02348-09C8-4351-B132-4351F31A7257}"/>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248774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2192-8777-43EF-8689-1C4E93D1D7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ADA68E-AC54-4AAF-B911-D568B8D4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B0F7E2-E46B-447D-AC35-F98461F7D5C9}"/>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5" name="Footer Placeholder 4">
            <a:extLst>
              <a:ext uri="{FF2B5EF4-FFF2-40B4-BE49-F238E27FC236}">
                <a16:creationId xmlns:a16="http://schemas.microsoft.com/office/drawing/2014/main" id="{B5316116-FAD4-49BF-88F6-6887904FA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9AD9B-5B6C-4627-AB69-12EA690620ED}"/>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262584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7587-C63F-4409-8470-9FB1E6B9E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5546D7-5265-40A9-99D4-B10DC4AF99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84BCBB-5699-46E6-92C2-D229BFCC1E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52C6A-309B-4915-BE2B-233F70A544EB}"/>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6" name="Footer Placeholder 5">
            <a:extLst>
              <a:ext uri="{FF2B5EF4-FFF2-40B4-BE49-F238E27FC236}">
                <a16:creationId xmlns:a16="http://schemas.microsoft.com/office/drawing/2014/main" id="{BDF11D81-23C3-473D-87DF-F59D013DE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B90B5-408F-4E3C-9D68-391201C3DA33}"/>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412365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0D8A-2043-4EC6-9300-A5750D1E1F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91BE0-D465-450D-A079-C6170E813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3C21C-0B54-41B9-85CF-C5F89A020B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57FA2E-0685-43E5-AE95-7F5C8D36D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A1002-4D11-4C8C-A71A-3CD1A6489B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8D41BB-415C-4D5B-BFC6-8378EC86F507}"/>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8" name="Footer Placeholder 7">
            <a:extLst>
              <a:ext uri="{FF2B5EF4-FFF2-40B4-BE49-F238E27FC236}">
                <a16:creationId xmlns:a16="http://schemas.microsoft.com/office/drawing/2014/main" id="{5BD7E292-07EE-45A4-A6A7-66CAA071FE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2D69A-55BB-4794-BBF0-2BB84CAE35E5}"/>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157315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7E60-D409-4586-9AD4-1FBE854817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67057-F1A8-4428-B814-923FBF07D8D9}"/>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4" name="Footer Placeholder 3">
            <a:extLst>
              <a:ext uri="{FF2B5EF4-FFF2-40B4-BE49-F238E27FC236}">
                <a16:creationId xmlns:a16="http://schemas.microsoft.com/office/drawing/2014/main" id="{6B6773F4-3AA9-418D-B0FE-4774128A34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53F335-6B8A-4AB5-BEC0-B84C3C96E357}"/>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328726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E0A4C-4EF2-4BA4-B786-E07151505A74}"/>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3" name="Footer Placeholder 2">
            <a:extLst>
              <a:ext uri="{FF2B5EF4-FFF2-40B4-BE49-F238E27FC236}">
                <a16:creationId xmlns:a16="http://schemas.microsoft.com/office/drawing/2014/main" id="{DC7FB7BA-AF87-4BFA-B2F7-619267557F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78435A-7B04-41D7-9A6E-CF7087B9081D}"/>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144442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A032-0005-4915-8181-DDE1C7423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BB2741-BEC0-48CA-ABB7-B3E19271E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39EC09-6ED8-497E-92C5-5C444C9AE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1A3DA-B217-4D5F-BDC5-317231ABD1B5}"/>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6" name="Footer Placeholder 5">
            <a:extLst>
              <a:ext uri="{FF2B5EF4-FFF2-40B4-BE49-F238E27FC236}">
                <a16:creationId xmlns:a16="http://schemas.microsoft.com/office/drawing/2014/main" id="{2F42F484-5ECA-475A-B2AF-0073259BB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646A2-A514-4870-B850-7D984D60DB81}"/>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260442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A5BB-DEF6-442A-9CEE-2655FDF5F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21812C-26B2-48E4-AF09-21A661F426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9256DE-E76E-49F4-AFB4-C1834BBE4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9B8E9-22E0-4E4E-BCD4-1B0DFD4DAE07}"/>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6" name="Footer Placeholder 5">
            <a:extLst>
              <a:ext uri="{FF2B5EF4-FFF2-40B4-BE49-F238E27FC236}">
                <a16:creationId xmlns:a16="http://schemas.microsoft.com/office/drawing/2014/main" id="{D6BA026D-1607-4E8A-B557-ECF48EBFB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F6415-2DB3-4569-B7F4-FBB649392140}"/>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264484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0926B-C901-45DC-A9D9-D1EE0F71D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842251-3C27-483A-A7B3-01743D107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CBF01-1913-4E36-A26E-9ACAD7EEF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EAFD3-3862-4000-9FFF-6D48FA0CAD2F}" type="datetimeFigureOut">
              <a:rPr lang="en-US" smtClean="0"/>
              <a:t>9/23/2024</a:t>
            </a:fld>
            <a:endParaRPr lang="en-US"/>
          </a:p>
        </p:txBody>
      </p:sp>
      <p:sp>
        <p:nvSpPr>
          <p:cNvPr id="5" name="Footer Placeholder 4">
            <a:extLst>
              <a:ext uri="{FF2B5EF4-FFF2-40B4-BE49-F238E27FC236}">
                <a16:creationId xmlns:a16="http://schemas.microsoft.com/office/drawing/2014/main" id="{05786C5E-B425-4ED2-967B-2FB70BAF5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0B739B-CFE7-4B70-A9D6-39D73C809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10691-EF59-487F-A283-EFDCEADF6E21}" type="slidenum">
              <a:rPr lang="en-US" smtClean="0"/>
              <a:t>‹N°›</a:t>
            </a:fld>
            <a:endParaRPr lang="en-US"/>
          </a:p>
        </p:txBody>
      </p:sp>
      <p:sp>
        <p:nvSpPr>
          <p:cNvPr id="7" name="MSIPCMContentMarking" descr="{&quot;HashCode&quot;:-45436510,&quot;Placement&quot;:&quot;Footer&quot;,&quot;Top&quot;:519.343,&quot;Left&quot;:0.0,&quot;SlideWidth&quot;:960,&quot;SlideHeight&quot;:540}">
            <a:extLst>
              <a:ext uri="{FF2B5EF4-FFF2-40B4-BE49-F238E27FC236}">
                <a16:creationId xmlns:a16="http://schemas.microsoft.com/office/drawing/2014/main" id="{271F4075-E473-4CC5-823D-8CCB5AC89726}"/>
              </a:ext>
            </a:extLst>
          </p:cNvPr>
          <p:cNvSpPr txBox="1"/>
          <p:nvPr userDrawn="1"/>
        </p:nvSpPr>
        <p:spPr>
          <a:xfrm>
            <a:off x="0" y="6595656"/>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287660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cadrim.org/" TargetMode="External"/><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EdiEb9NYAIo?start=162&amp;feature=oembed"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pic>
        <p:nvPicPr>
          <p:cNvPr id="4" name="Picture 3" descr="A group of people standing outside a building&#10;&#10;Description automatically generated with medium confidence">
            <a:extLst>
              <a:ext uri="{FF2B5EF4-FFF2-40B4-BE49-F238E27FC236}">
                <a16:creationId xmlns:a16="http://schemas.microsoft.com/office/drawing/2014/main" id="{A04C277F-BFC3-56D0-A2A9-EF6A44A74C04}"/>
              </a:ext>
            </a:extLst>
          </p:cNvPr>
          <p:cNvPicPr>
            <a:picLocks noChangeAspect="1"/>
          </p:cNvPicPr>
          <p:nvPr/>
        </p:nvPicPr>
        <p:blipFill rotWithShape="1">
          <a:blip r:embed="rId3">
            <a:extLst>
              <a:ext uri="{28A0092B-C50C-407E-A947-70E740481C1C}">
                <a14:useLocalDpi xmlns:a14="http://schemas.microsoft.com/office/drawing/2010/main" val="0"/>
              </a:ext>
            </a:extLst>
          </a:blip>
          <a:srcRect l="10842" t="35606"/>
          <a:stretch/>
        </p:blipFill>
        <p:spPr>
          <a:xfrm>
            <a:off x="3532" y="0"/>
            <a:ext cx="12188467" cy="6858000"/>
          </a:xfrm>
          <a:prstGeom prst="rect">
            <a:avLst/>
          </a:prstGeom>
        </p:spPr>
      </p:pic>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192000" cy="4540107"/>
            <a:chOff x="3544" y="1909969"/>
            <a:chExt cx="12192000"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192000"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6" name="Rectangle 5">
              <a:extLst>
                <a:ext uri="{FF2B5EF4-FFF2-40B4-BE49-F238E27FC236}">
                  <a16:creationId xmlns:a16="http://schemas.microsoft.com/office/drawing/2014/main" id="{ABD1727F-170E-BDFB-EB01-99558065BDDF}"/>
                </a:ext>
              </a:extLst>
            </p:cNvPr>
            <p:cNvSpPr/>
            <p:nvPr/>
          </p:nvSpPr>
          <p:spPr>
            <a:xfrm>
              <a:off x="341196" y="1909972"/>
              <a:ext cx="6576963"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6589616" cy="3424586"/>
            <a:chOff x="324999" y="2351761"/>
            <a:chExt cx="6589616" cy="3424586"/>
          </a:xfrm>
        </p:grpSpPr>
        <p:sp>
          <p:nvSpPr>
            <p:cNvPr id="9" name="Google Shape;91;p1">
              <a:extLst>
                <a:ext uri="{FF2B5EF4-FFF2-40B4-BE49-F238E27FC236}">
                  <a16:creationId xmlns:a16="http://schemas.microsoft.com/office/drawing/2014/main" id="{4E259CB5-FEB6-2042-C481-12EB360132CC}"/>
                </a:ext>
              </a:extLst>
            </p:cNvPr>
            <p:cNvSpPr/>
            <p:nvPr/>
          </p:nvSpPr>
          <p:spPr>
            <a:xfrm>
              <a:off x="478495" y="3313573"/>
              <a:ext cx="6147609"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800"/>
                <a:buFont typeface="Arial"/>
                <a:buNone/>
              </a:pPr>
              <a:r>
                <a:rPr lang="nl" sz="4400" b="1" i="0" u="none" strike="noStrike" cap="none" baseline="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CDRT’s &amp; assessment (evaluatie) van de gemeenschap</a:t>
              </a:r>
              <a:endParaRPr lang="nl" sz="4400" b="1" i="0" u="none" strike="noStrike" cap="none"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sym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p:txBody>
        </p:sp>
        <p:sp>
          <p:nvSpPr>
            <p:cNvPr id="10" name="Google Shape;92;p1">
              <a:extLst>
                <a:ext uri="{FF2B5EF4-FFF2-40B4-BE49-F238E27FC236}">
                  <a16:creationId xmlns:a16="http://schemas.microsoft.com/office/drawing/2014/main" id="{5C5BABCC-525A-2249-FFD7-2F30C65EBAB6}"/>
                </a:ext>
              </a:extLst>
            </p:cNvPr>
            <p:cNvSpPr/>
            <p:nvPr/>
          </p:nvSpPr>
          <p:spPr>
            <a:xfrm>
              <a:off x="478495" y="5345500"/>
              <a:ext cx="643612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nl" sz="2100" b="0" i="0" u="none" strike="noStrike" cap="none"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Voor Community Disaster Response Teams</a:t>
              </a:r>
              <a:endParaRPr lang="nl" sz="2100" b="0" i="0" u="none" strike="noStrike" cap="none" dirty="0">
                <a:solidFill>
                  <a:schemeClr val="bg1"/>
                </a:solidFill>
                <a:latin typeface="Open sans" panose="020B0606030504020204" pitchFamily="34" charset="0"/>
                <a:ea typeface="Open sans" panose="020B0606030504020204" pitchFamily="34" charset="0"/>
                <a:sym typeface="Arial" panose="020B0604020202020204" pitchFamily="34" charset="0"/>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26" name="Google Shape;425;p24">
            <a:extLst>
              <a:ext uri="{FF2B5EF4-FFF2-40B4-BE49-F238E27FC236}">
                <a16:creationId xmlns:a16="http://schemas.microsoft.com/office/drawing/2014/main" id="{545B2F10-4EA6-48A2-8794-CE2BF53095EB}"/>
              </a:ext>
            </a:extLst>
          </p:cNvPr>
          <p:cNvSpPr txBox="1">
            <a:spLocks/>
          </p:cNvSpPr>
          <p:nvPr/>
        </p:nvSpPr>
        <p:spPr>
          <a:xfrm>
            <a:off x="600409" y="1179011"/>
            <a:ext cx="313089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Activiteit:</a:t>
            </a:r>
          </a:p>
          <a:p>
            <a:pPr algn="l" rtl="0">
              <a:spcBef>
                <a:spcPts val="0"/>
              </a:spcBef>
              <a:buClr>
                <a:schemeClr val="lt1"/>
              </a:buClr>
              <a:buSzPts val="4400"/>
              <a:buFont typeface="Arial"/>
              <a:buNone/>
            </a:pPr>
            <a:endParaRPr lang="nl" sz="36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r>
              <a:rPr lang="nl" sz="36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Verzamelen van informatie vóór een ramp</a:t>
            </a:r>
            <a:endParaRPr lang="nl" sz="36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endParaRPr lang="nl" sz="20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nl" sz="20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nl"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 name="TextBox 1">
            <a:extLst>
              <a:ext uri="{FF2B5EF4-FFF2-40B4-BE49-F238E27FC236}">
                <a16:creationId xmlns:a16="http://schemas.microsoft.com/office/drawing/2014/main" id="{0EDDDFC6-0EA5-BBA2-94B3-2DDFBEA2C90D}"/>
              </a:ext>
            </a:extLst>
          </p:cNvPr>
          <p:cNvSpPr txBox="1"/>
          <p:nvPr/>
        </p:nvSpPr>
        <p:spPr>
          <a:xfrm>
            <a:off x="4702194" y="640619"/>
            <a:ext cx="7340600" cy="3816429"/>
          </a:xfrm>
          <a:prstGeom prst="rect">
            <a:avLst/>
          </a:prstGeom>
          <a:noFill/>
        </p:spPr>
        <p:txBody>
          <a:bodyPr wrap="square" lIns="91440" tIns="45720" rIns="91440" bIns="45720" anchor="t">
            <a:spAutoFit/>
          </a:bodyPr>
          <a:lstStyle/>
          <a:p>
            <a:pPr lvl="0" algn="l" rtl="0">
              <a:spcBef>
                <a:spcPts val="0"/>
              </a:spcBef>
              <a:spcAft>
                <a:spcPts val="0"/>
              </a:spcAft>
              <a:buClr>
                <a:srgbClr val="C55A11"/>
              </a:buClr>
              <a:buSzPts val="2400"/>
            </a:pP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Sta stil bij de </a:t>
            </a:r>
            <a:r>
              <a:rPr lang="nl" sz="2200" b="1"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gevaren </a:t>
            </a: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waar uw gemeenschap in het </a:t>
            </a:r>
            <a:r>
              <a:rPr lang="nl" sz="2200" b="1"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verleden</a:t>
            </a: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door werd getroffen. </a:t>
            </a:r>
          </a:p>
          <a:p>
            <a:pPr lvl="0" algn="l" rtl="0">
              <a:spcBef>
                <a:spcPts val="0"/>
              </a:spcBef>
              <a:spcAft>
                <a:spcPts val="0"/>
              </a:spcAft>
              <a:buClr>
                <a:srgbClr val="C55A11"/>
              </a:buClr>
              <a:buSzPts val="2400"/>
            </a:pPr>
            <a:endParaRPr lang="nl"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Bepaal welke </a:t>
            </a:r>
            <a:r>
              <a:rPr lang="nl" sz="2200" b="1"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informatie </a:t>
            </a: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u kunt verzamelen om ervoor te zorgen dat uw Community Response Team </a:t>
            </a:r>
            <a:r>
              <a:rPr lang="nl" sz="2200" b="1"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beter voorbereid </a:t>
            </a: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is en </a:t>
            </a:r>
            <a:r>
              <a:rPr lang="nl" sz="2200" b="1"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beter kan reageren </a:t>
            </a: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vóór een nieuw gevaar of een nieuwe ramp.</a:t>
            </a:r>
          </a:p>
          <a:p>
            <a:pPr lvl="0" algn="l" rtl="0">
              <a:spcBef>
                <a:spcPts val="0"/>
              </a:spcBef>
              <a:spcAft>
                <a:spcPts val="0"/>
              </a:spcAft>
              <a:buClr>
                <a:srgbClr val="C55A11"/>
              </a:buClr>
              <a:buSzPts val="2400"/>
            </a:pPr>
            <a:endParaRPr lang="nl"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Bepaal wie de vereiste informatie zal verzamelen.</a:t>
            </a:r>
          </a:p>
          <a:p>
            <a:pPr lvl="0" algn="l" rtl="0">
              <a:spcBef>
                <a:spcPts val="0"/>
              </a:spcBef>
              <a:spcAft>
                <a:spcPts val="0"/>
              </a:spcAft>
              <a:buClr>
                <a:srgbClr val="C55A11"/>
              </a:buClr>
              <a:buSzPts val="2400"/>
            </a:pPr>
            <a:endParaRPr lang="nl"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Bepaal waar u deze informatie zal halen. </a:t>
            </a:r>
          </a:p>
        </p:txBody>
      </p:sp>
      <p:sp>
        <p:nvSpPr>
          <p:cNvPr id="3" name="TextBox 2">
            <a:extLst>
              <a:ext uri="{FF2B5EF4-FFF2-40B4-BE49-F238E27FC236}">
                <a16:creationId xmlns:a16="http://schemas.microsoft.com/office/drawing/2014/main" id="{57252A4B-3F5C-9BA3-4F04-A46F278B228E}"/>
              </a:ext>
            </a:extLst>
          </p:cNvPr>
          <p:cNvSpPr txBox="1"/>
          <p:nvPr/>
        </p:nvSpPr>
        <p:spPr>
          <a:xfrm>
            <a:off x="4846320" y="5555632"/>
            <a:ext cx="6492240" cy="984885"/>
          </a:xfrm>
          <a:prstGeom prst="rect">
            <a:avLst/>
          </a:prstGeom>
          <a:solidFill>
            <a:srgbClr val="F5333F"/>
          </a:solidFill>
        </p:spPr>
        <p:txBody>
          <a:bodyPr wrap="square" rtlCol="0">
            <a:spAutoFit/>
          </a:bodyPr>
          <a:lstStyle/>
          <a:p>
            <a:pPr algn="ctr" rtl="0"/>
            <a:r>
              <a:rPr lang="nl" sz="2000" b="1" i="0" u="none" kern="0" baseline="0">
                <a:solidFill>
                  <a:schemeClr val="lt1">
                    <a:lumMod val="100000"/>
                  </a:schemeClr>
                </a:solidFill>
                <a:highlight>
                  <a:srgbClr val="F5333F"/>
                </a:highlight>
                <a:latin typeface="Open sans" panose="020B0606030504020204" pitchFamily="34" charset="0"/>
                <a:ea typeface="Open sans" panose="020B0606030504020204" pitchFamily="34" charset="0"/>
                <a:cs typeface="Open sans" panose="020B0606030504020204" pitchFamily="34" charset="0"/>
                <a:sym typeface=""/>
              </a:rPr>
              <a:t>Opmerking: </a:t>
            </a:r>
            <a:r>
              <a:rPr lang="nl" sz="2000" b="1" i="0" u="none" kern="0" baseline="0">
                <a:solidFill>
                  <a:schemeClr val="lt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U kunt ook unit 4 raadplegen op pagina 12 van het CDRT-werkboek</a:t>
            </a:r>
            <a:endParaRPr lang="nl" sz="2000" b="1" kern="0" dirty="0">
              <a:solidFill>
                <a:schemeClr val="lt1">
                  <a:lumMod val="100000"/>
                </a:schemeClr>
              </a:solidFill>
              <a:latin typeface="Open sans" panose="020B0606030504020204" pitchFamily="34" charset="0"/>
              <a:ea typeface="Open sans" panose="020B0606030504020204" pitchFamily="34" charset="0"/>
              <a:sym typeface="Arial" panose="020B0604020202020204" pitchFamily="34" charset="0"/>
            </a:endParaRPr>
          </a:p>
          <a:p>
            <a:endParaRPr lang="nl" dirty="0"/>
          </a:p>
        </p:txBody>
      </p:sp>
    </p:spTree>
    <p:extLst>
      <p:ext uri="{BB962C8B-B14F-4D97-AF65-F5344CB8AC3E}">
        <p14:creationId xmlns:p14="http://schemas.microsoft.com/office/powerpoint/2010/main" val="282256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96938" y="638259"/>
            <a:ext cx="351657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Wat voor informatie wordt er vóór een ramp verzameld?</a:t>
            </a:r>
          </a:p>
        </p:txBody>
      </p:sp>
      <p:sp>
        <p:nvSpPr>
          <p:cNvPr id="3" name="TextBox 2">
            <a:extLst>
              <a:ext uri="{FF2B5EF4-FFF2-40B4-BE49-F238E27FC236}">
                <a16:creationId xmlns:a16="http://schemas.microsoft.com/office/drawing/2014/main" id="{9F18D422-F9CC-6B52-BF4B-B92BCD95FD9B}"/>
              </a:ext>
            </a:extLst>
          </p:cNvPr>
          <p:cNvSpPr txBox="1"/>
          <p:nvPr/>
        </p:nvSpPr>
        <p:spPr>
          <a:xfrm>
            <a:off x="5155311" y="965684"/>
            <a:ext cx="6103856" cy="4929106"/>
          </a:xfrm>
          <a:prstGeom prst="rect">
            <a:avLst/>
          </a:prstGeom>
          <a:noFill/>
        </p:spPr>
        <p:txBody>
          <a:bodyPr wrap="square">
            <a:spAutoFit/>
          </a:bodyPr>
          <a:lstStyle/>
          <a:p>
            <a:pPr marL="627063" indent="-627063" algn="l" rtl="0">
              <a:lnSpc>
                <a:spcPct val="200000"/>
              </a:lnSpc>
              <a:buClr>
                <a:srgbClr val="E42D38"/>
              </a:buClr>
              <a:buSzPct val="150000"/>
              <a:buFont typeface="Wingdings" panose="05000000000000000000" pitchFamily="2" charset="2"/>
              <a:buChar char="ü"/>
            </a:pPr>
            <a:r>
              <a:rPr lang="nl" sz="20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Welke </a:t>
            </a:r>
            <a:r>
              <a:rPr lang="nl" sz="20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risico’s bestaan er? </a:t>
            </a:r>
          </a:p>
          <a:p>
            <a:pPr marL="627063" indent="-627063" algn="l" rtl="0">
              <a:lnSpc>
                <a:spcPct val="200000"/>
              </a:lnSpc>
              <a:buClr>
                <a:srgbClr val="E42D38"/>
              </a:buClr>
              <a:buSzPct val="150000"/>
              <a:buFont typeface="Wingdings" panose="05000000000000000000" pitchFamily="2" charset="2"/>
              <a:buChar char="ü"/>
            </a:pPr>
            <a:r>
              <a:rPr lang="nl" sz="20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Wie</a:t>
            </a:r>
            <a:r>
              <a:rPr lang="nl" sz="20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zijn de kwetsbare personen binnen de gemeenschappen? </a:t>
            </a:r>
          </a:p>
          <a:p>
            <a:pPr marL="627063" indent="-627063" algn="l" rtl="0">
              <a:lnSpc>
                <a:spcPct val="200000"/>
              </a:lnSpc>
              <a:buClr>
                <a:srgbClr val="E42D38"/>
              </a:buClr>
              <a:buSzPct val="150000"/>
              <a:buFont typeface="Wingdings" panose="05000000000000000000" pitchFamily="2" charset="2"/>
              <a:buChar char="ü"/>
            </a:pPr>
            <a:r>
              <a:rPr lang="nl" sz="20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Welke</a:t>
            </a:r>
            <a:r>
              <a:rPr lang="nl" sz="20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hulpbronnen zijn beschikbaar? (uitrusting, mensen en plannen).</a:t>
            </a:r>
          </a:p>
          <a:p>
            <a:pPr marL="627063" indent="-627063" algn="l" rtl="0">
              <a:lnSpc>
                <a:spcPct val="200000"/>
              </a:lnSpc>
              <a:buClr>
                <a:srgbClr val="E42D38"/>
              </a:buClr>
              <a:buSzPct val="150000"/>
              <a:buFont typeface="Wingdings" panose="05000000000000000000" pitchFamily="2" charset="2"/>
              <a:buChar char="ü"/>
            </a:pPr>
            <a:r>
              <a:rPr lang="nl" sz="20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Waar</a:t>
            </a:r>
            <a:r>
              <a:rPr lang="nl" sz="20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halen mensen informatie vandaan?</a:t>
            </a:r>
          </a:p>
          <a:p>
            <a:pPr marL="627063" indent="-627063" algn="l" rtl="0">
              <a:lnSpc>
                <a:spcPct val="200000"/>
              </a:lnSpc>
              <a:buClr>
                <a:srgbClr val="E42D38"/>
              </a:buClr>
              <a:buSzPct val="150000"/>
              <a:buFont typeface="Wingdings" panose="05000000000000000000" pitchFamily="2" charset="2"/>
              <a:buChar char="ü"/>
            </a:pPr>
            <a:r>
              <a:rPr lang="nl" sz="20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Welke </a:t>
            </a:r>
            <a:r>
              <a:rPr lang="nl" sz="20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communicatiekanalen zijn populair binnen de gemeenschap?</a:t>
            </a:r>
          </a:p>
        </p:txBody>
      </p:sp>
    </p:spTree>
    <p:extLst>
      <p:ext uri="{BB962C8B-B14F-4D97-AF65-F5344CB8AC3E}">
        <p14:creationId xmlns:p14="http://schemas.microsoft.com/office/powerpoint/2010/main" val="2283051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281037" y="638258"/>
            <a:ext cx="3609079"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Evaluatie vóór een ramp</a:t>
            </a:r>
            <a:endParaRPr lang="nl" sz="36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6" name="TextBox 15">
            <a:extLst>
              <a:ext uri="{FF2B5EF4-FFF2-40B4-BE49-F238E27FC236}">
                <a16:creationId xmlns:a16="http://schemas.microsoft.com/office/drawing/2014/main" id="{4D9F4AE8-EA60-4096-8E7C-8F0239E037A7}"/>
              </a:ext>
            </a:extLst>
          </p:cNvPr>
          <p:cNvSpPr txBox="1"/>
          <p:nvPr/>
        </p:nvSpPr>
        <p:spPr>
          <a:xfrm>
            <a:off x="4595035" y="3426326"/>
            <a:ext cx="7105148" cy="2554545"/>
          </a:xfrm>
          <a:prstGeom prst="rect">
            <a:avLst/>
          </a:prstGeom>
          <a:solidFill>
            <a:srgbClr val="E42D38"/>
          </a:solidFill>
        </p:spPr>
        <p:txBody>
          <a:bodyPr wrap="square">
            <a:spAutoFit/>
          </a:bodyPr>
          <a:lstStyle/>
          <a:p>
            <a:pPr marL="285750" indent="-285750" algn="l" rtl="0">
              <a:buFont typeface="Arial" panose="020B0604020202020204" pitchFamily="34" charset="0"/>
              <a:buChar char="•"/>
            </a:pPr>
            <a:r>
              <a:rPr lang="nl" sz="2000" b="0" i="0" u="none"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Vóór de impact kan er qua assessment veel worden gedaan. Dit is het beste moment om uw gemeenschap in kaart te brengen. (rampenplannen, evacuatie, Early Warning Systems)</a:t>
            </a:r>
          </a:p>
          <a:p>
            <a:pPr marL="285750" indent="-285750" algn="l" rtl="0">
              <a:buFont typeface="Arial" panose="020B0604020202020204" pitchFamily="34" charset="0"/>
              <a:buChar char="•"/>
            </a:pPr>
            <a:endParaRPr lang="nl" sz="2000" dirty="0">
              <a:solidFill>
                <a:schemeClr val="bg1"/>
              </a:solidFill>
              <a:latin typeface="Open sans" panose="020B0606030504020204" pitchFamily="34" charset="0"/>
              <a:ea typeface="Open sans" panose="020B0606030504020204" pitchFamily="34" charset="0"/>
              <a:sym typeface=""/>
            </a:endParaRPr>
          </a:p>
          <a:p>
            <a:pPr marL="285750" indent="-285750" algn="l" rtl="0">
              <a:buFont typeface="Arial" panose="020B0604020202020204" pitchFamily="34" charset="0"/>
              <a:buChar char="•"/>
            </a:pPr>
            <a:r>
              <a:rPr lang="nl" sz="2000" b="0" i="0" u="none"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Ontdek alles over uw gemeenschap en anticipeer op de zaken waar u in een noodgeval eventueel op moet reageren. </a:t>
            </a:r>
          </a:p>
        </p:txBody>
      </p:sp>
      <p:sp>
        <p:nvSpPr>
          <p:cNvPr id="17" name="TextBox 16">
            <a:extLst>
              <a:ext uri="{FF2B5EF4-FFF2-40B4-BE49-F238E27FC236}">
                <a16:creationId xmlns:a16="http://schemas.microsoft.com/office/drawing/2014/main" id="{68E95263-5FF3-4801-8D39-15DD5E65174F}"/>
              </a:ext>
            </a:extLst>
          </p:cNvPr>
          <p:cNvSpPr txBox="1"/>
          <p:nvPr/>
        </p:nvSpPr>
        <p:spPr>
          <a:xfrm>
            <a:off x="5179444" y="2017235"/>
            <a:ext cx="1177814" cy="369332"/>
          </a:xfrm>
          <a:prstGeom prst="rect">
            <a:avLst/>
          </a:prstGeom>
          <a:noFill/>
        </p:spPr>
        <p:txBody>
          <a:bodyPr wrap="square">
            <a:spAutoFit/>
          </a:bodyPr>
          <a:lstStyle/>
          <a:p>
            <a:pPr algn="ctr" rtl="0"/>
            <a:r>
              <a:rPr lang="nl" b="1" i="0" u="none" baseline="0">
                <a:solidFill>
                  <a:srgbClr val="F5333F"/>
                </a:solidFill>
                <a:latin typeface="Arial" panose="020B0604020202020204" pitchFamily="34" charset="0"/>
                <a:ea typeface="Arial" panose="020B0604020202020204" pitchFamily="34" charset="0"/>
                <a:cs typeface="Arial" panose="020B0604020202020204" pitchFamily="34" charset="0"/>
                <a:sym typeface=""/>
              </a:rPr>
              <a:t>Planning</a:t>
            </a:r>
            <a:endParaRPr lang="nl" b="1" dirty="0">
              <a:solidFill>
                <a:srgbClr val="F5333F"/>
              </a:solidFill>
              <a:latin typeface="Arial" panose="020B0604020202020204" pitchFamily="34" charset="0"/>
              <a:sym typeface=""/>
            </a:endParaRPr>
          </a:p>
        </p:txBody>
      </p:sp>
      <p:sp>
        <p:nvSpPr>
          <p:cNvPr id="18" name="TextBox 17">
            <a:extLst>
              <a:ext uri="{FF2B5EF4-FFF2-40B4-BE49-F238E27FC236}">
                <a16:creationId xmlns:a16="http://schemas.microsoft.com/office/drawing/2014/main" id="{DAC64901-80B4-4460-883D-002992412707}"/>
              </a:ext>
            </a:extLst>
          </p:cNvPr>
          <p:cNvSpPr txBox="1"/>
          <p:nvPr/>
        </p:nvSpPr>
        <p:spPr>
          <a:xfrm>
            <a:off x="7254986" y="2017235"/>
            <a:ext cx="1177814" cy="369332"/>
          </a:xfrm>
          <a:prstGeom prst="rect">
            <a:avLst/>
          </a:prstGeom>
          <a:noFill/>
        </p:spPr>
        <p:txBody>
          <a:bodyPr wrap="square">
            <a:spAutoFit/>
          </a:bodyPr>
          <a:lstStyle/>
          <a:p>
            <a:pPr algn="ctr" rtl="0"/>
            <a:r>
              <a:rPr lang="nl" b="1" i="0" u="none" baseline="0">
                <a:solidFill>
                  <a:srgbClr val="F5333F"/>
                </a:solidFill>
                <a:latin typeface="Arial" panose="020B0604020202020204" pitchFamily="34" charset="0"/>
                <a:ea typeface="Arial" panose="020B0604020202020204" pitchFamily="34" charset="0"/>
                <a:cs typeface="Arial" panose="020B0604020202020204" pitchFamily="34" charset="0"/>
                <a:sym typeface=""/>
              </a:rPr>
              <a:t>Oefenen</a:t>
            </a:r>
            <a:endParaRPr lang="nl" b="1" dirty="0">
              <a:solidFill>
                <a:srgbClr val="F5333F"/>
              </a:solidFill>
              <a:latin typeface="Arial" panose="020B0604020202020204" pitchFamily="34" charset="0"/>
              <a:sym typeface=""/>
            </a:endParaRPr>
          </a:p>
        </p:txBody>
      </p:sp>
      <p:sp>
        <p:nvSpPr>
          <p:cNvPr id="19" name="TextBox 18">
            <a:extLst>
              <a:ext uri="{FF2B5EF4-FFF2-40B4-BE49-F238E27FC236}">
                <a16:creationId xmlns:a16="http://schemas.microsoft.com/office/drawing/2014/main" id="{35A26E9C-5D52-4A34-93D3-8341ACBEBE6D}"/>
              </a:ext>
            </a:extLst>
          </p:cNvPr>
          <p:cNvSpPr txBox="1"/>
          <p:nvPr/>
        </p:nvSpPr>
        <p:spPr>
          <a:xfrm>
            <a:off x="9330529" y="2017235"/>
            <a:ext cx="2193814" cy="646331"/>
          </a:xfrm>
          <a:prstGeom prst="rect">
            <a:avLst/>
          </a:prstGeom>
          <a:noFill/>
        </p:spPr>
        <p:txBody>
          <a:bodyPr wrap="square">
            <a:spAutoFit/>
          </a:bodyPr>
          <a:lstStyle/>
          <a:p>
            <a:pPr algn="ctr" rtl="0"/>
            <a:r>
              <a:rPr lang="nl" b="1" i="0" u="none" baseline="0">
                <a:solidFill>
                  <a:srgbClr val="F5333F"/>
                </a:solidFill>
                <a:latin typeface="Arial" panose="020B0604020202020204" pitchFamily="34" charset="0"/>
                <a:ea typeface="Arial" panose="020B0604020202020204" pitchFamily="34" charset="0"/>
                <a:cs typeface="Arial" panose="020B0604020202020204" pitchFamily="34" charset="0"/>
                <a:sym typeface=""/>
              </a:rPr>
              <a:t>Betere respons en sneller herstel </a:t>
            </a:r>
          </a:p>
        </p:txBody>
      </p:sp>
      <p:pic>
        <p:nvPicPr>
          <p:cNvPr id="3" name="Picture 2">
            <a:extLst>
              <a:ext uri="{FF2B5EF4-FFF2-40B4-BE49-F238E27FC236}">
                <a16:creationId xmlns:a16="http://schemas.microsoft.com/office/drawing/2014/main" id="{59D096B7-3F9F-4937-B0C0-0F717507466C}"/>
              </a:ext>
            </a:extLst>
          </p:cNvPr>
          <p:cNvPicPr>
            <a:picLocks noChangeAspect="1"/>
          </p:cNvPicPr>
          <p:nvPr/>
        </p:nvPicPr>
        <p:blipFill>
          <a:blip r:embed="rId3">
            <a:biLevel thresh="75000"/>
          </a:blip>
          <a:stretch>
            <a:fillRect/>
          </a:stretch>
        </p:blipFill>
        <p:spPr>
          <a:xfrm>
            <a:off x="5361951" y="997644"/>
            <a:ext cx="812800" cy="880533"/>
          </a:xfrm>
          <a:prstGeom prst="rect">
            <a:avLst/>
          </a:prstGeom>
        </p:spPr>
      </p:pic>
      <p:pic>
        <p:nvPicPr>
          <p:cNvPr id="5" name="Picture 4">
            <a:extLst>
              <a:ext uri="{FF2B5EF4-FFF2-40B4-BE49-F238E27FC236}">
                <a16:creationId xmlns:a16="http://schemas.microsoft.com/office/drawing/2014/main" id="{0B9A15CF-715A-444C-A479-52C5079481DF}"/>
              </a:ext>
            </a:extLst>
          </p:cNvPr>
          <p:cNvPicPr>
            <a:picLocks noChangeAspect="1"/>
          </p:cNvPicPr>
          <p:nvPr/>
        </p:nvPicPr>
        <p:blipFill>
          <a:blip r:embed="rId4">
            <a:biLevel thresh="75000"/>
          </a:blip>
          <a:stretch>
            <a:fillRect/>
          </a:stretch>
        </p:blipFill>
        <p:spPr>
          <a:xfrm>
            <a:off x="7517331" y="997644"/>
            <a:ext cx="756356" cy="903111"/>
          </a:xfrm>
          <a:prstGeom prst="rect">
            <a:avLst/>
          </a:prstGeom>
        </p:spPr>
      </p:pic>
      <p:pic>
        <p:nvPicPr>
          <p:cNvPr id="7" name="Picture 6">
            <a:extLst>
              <a:ext uri="{FF2B5EF4-FFF2-40B4-BE49-F238E27FC236}">
                <a16:creationId xmlns:a16="http://schemas.microsoft.com/office/drawing/2014/main" id="{1F576303-B694-48FB-9FC7-623D512BECBB}"/>
              </a:ext>
            </a:extLst>
          </p:cNvPr>
          <p:cNvPicPr>
            <a:picLocks noChangeAspect="1"/>
          </p:cNvPicPr>
          <p:nvPr/>
        </p:nvPicPr>
        <p:blipFill>
          <a:blip r:embed="rId5">
            <a:biLevel thresh="75000"/>
          </a:blip>
          <a:stretch>
            <a:fillRect/>
          </a:stretch>
        </p:blipFill>
        <p:spPr>
          <a:xfrm>
            <a:off x="9937165" y="905308"/>
            <a:ext cx="903111" cy="903111"/>
          </a:xfrm>
          <a:prstGeom prst="rect">
            <a:avLst/>
          </a:prstGeom>
        </p:spPr>
      </p:pic>
      <p:pic>
        <p:nvPicPr>
          <p:cNvPr id="20" name="Picture 19">
            <a:extLst>
              <a:ext uri="{FF2B5EF4-FFF2-40B4-BE49-F238E27FC236}">
                <a16:creationId xmlns:a16="http://schemas.microsoft.com/office/drawing/2014/main" id="{E08D5A03-FEF7-40B2-8F4C-86F566EF02B6}"/>
              </a:ext>
            </a:extLst>
          </p:cNvPr>
          <p:cNvPicPr>
            <a:picLocks noChangeAspect="1"/>
          </p:cNvPicPr>
          <p:nvPr/>
        </p:nvPicPr>
        <p:blipFill>
          <a:blip r:embed="rId6"/>
          <a:stretch>
            <a:fillRect/>
          </a:stretch>
        </p:blipFill>
        <p:spPr>
          <a:xfrm>
            <a:off x="6765125" y="1226510"/>
            <a:ext cx="260708" cy="260708"/>
          </a:xfrm>
          <a:prstGeom prst="rect">
            <a:avLst/>
          </a:prstGeom>
        </p:spPr>
      </p:pic>
      <p:pic>
        <p:nvPicPr>
          <p:cNvPr id="23" name="Picture 22">
            <a:extLst>
              <a:ext uri="{FF2B5EF4-FFF2-40B4-BE49-F238E27FC236}">
                <a16:creationId xmlns:a16="http://schemas.microsoft.com/office/drawing/2014/main" id="{A1D5A826-DFB2-4EB8-B893-CB6E01D2091F}"/>
              </a:ext>
            </a:extLst>
          </p:cNvPr>
          <p:cNvPicPr>
            <a:picLocks noChangeAspect="1"/>
          </p:cNvPicPr>
          <p:nvPr/>
        </p:nvPicPr>
        <p:blipFill>
          <a:blip r:embed="rId7"/>
          <a:stretch>
            <a:fillRect/>
          </a:stretch>
        </p:blipFill>
        <p:spPr>
          <a:xfrm>
            <a:off x="8973140" y="1277493"/>
            <a:ext cx="264572" cy="158742"/>
          </a:xfrm>
          <a:prstGeom prst="rect">
            <a:avLst/>
          </a:prstGeom>
        </p:spPr>
      </p:pic>
    </p:spTree>
    <p:extLst>
      <p:ext uri="{BB962C8B-B14F-4D97-AF65-F5344CB8AC3E}">
        <p14:creationId xmlns:p14="http://schemas.microsoft.com/office/powerpoint/2010/main" val="108214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557908" y="638258"/>
            <a:ext cx="306228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Rol van het CDRT op voorhand</a:t>
            </a:r>
            <a:endParaRPr lang="nl" sz="36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3" name="Picture 2">
            <a:extLst>
              <a:ext uri="{FF2B5EF4-FFF2-40B4-BE49-F238E27FC236}">
                <a16:creationId xmlns:a16="http://schemas.microsoft.com/office/drawing/2014/main" id="{59D096B7-3F9F-4937-B0C0-0F717507466C}"/>
              </a:ext>
            </a:extLst>
          </p:cNvPr>
          <p:cNvPicPr>
            <a:picLocks noChangeAspect="1"/>
          </p:cNvPicPr>
          <p:nvPr/>
        </p:nvPicPr>
        <p:blipFill>
          <a:blip r:embed="rId2">
            <a:biLevel thresh="75000"/>
          </a:blip>
          <a:stretch>
            <a:fillRect/>
          </a:stretch>
        </p:blipFill>
        <p:spPr>
          <a:xfrm>
            <a:off x="4841092" y="2463613"/>
            <a:ext cx="812800" cy="880533"/>
          </a:xfrm>
          <a:prstGeom prst="rect">
            <a:avLst/>
          </a:prstGeom>
        </p:spPr>
      </p:pic>
      <p:pic>
        <p:nvPicPr>
          <p:cNvPr id="5" name="Picture 4">
            <a:extLst>
              <a:ext uri="{FF2B5EF4-FFF2-40B4-BE49-F238E27FC236}">
                <a16:creationId xmlns:a16="http://schemas.microsoft.com/office/drawing/2014/main" id="{0B9A15CF-715A-444C-A479-52C5079481DF}"/>
              </a:ext>
            </a:extLst>
          </p:cNvPr>
          <p:cNvPicPr>
            <a:picLocks noChangeAspect="1"/>
          </p:cNvPicPr>
          <p:nvPr/>
        </p:nvPicPr>
        <p:blipFill>
          <a:blip r:embed="rId3">
            <a:biLevel thresh="75000"/>
          </a:blip>
          <a:stretch>
            <a:fillRect/>
          </a:stretch>
        </p:blipFill>
        <p:spPr>
          <a:xfrm>
            <a:off x="4910281" y="4980130"/>
            <a:ext cx="674422" cy="805279"/>
          </a:xfrm>
          <a:prstGeom prst="rect">
            <a:avLst/>
          </a:prstGeom>
          <a:ln>
            <a:noFill/>
          </a:ln>
        </p:spPr>
      </p:pic>
      <p:sp>
        <p:nvSpPr>
          <p:cNvPr id="21" name="TextBox 20">
            <a:extLst>
              <a:ext uri="{FF2B5EF4-FFF2-40B4-BE49-F238E27FC236}">
                <a16:creationId xmlns:a16="http://schemas.microsoft.com/office/drawing/2014/main" id="{5B4B609F-F886-4985-BE0E-26052D0B2030}"/>
              </a:ext>
            </a:extLst>
          </p:cNvPr>
          <p:cNvSpPr txBox="1"/>
          <p:nvPr/>
        </p:nvSpPr>
        <p:spPr>
          <a:xfrm>
            <a:off x="6096000" y="1069706"/>
            <a:ext cx="5538092" cy="4801314"/>
          </a:xfrm>
          <a:prstGeom prst="rect">
            <a:avLst/>
          </a:prstGeom>
          <a:noFill/>
        </p:spPr>
        <p:txBody>
          <a:bodyPr wrap="square">
            <a:spAutoFit/>
          </a:bodyPr>
          <a:lstStyle/>
          <a:p>
            <a:pPr algn="l" rtl="0"/>
            <a:r>
              <a:rPr lang="nl" b="1" i="0" u="none" kern="0" baseline="0">
                <a:solidFill>
                  <a:srgbClr val="F5333F">
                    <a:lumMod val="100000"/>
                  </a:srgbClr>
                </a:solidFill>
                <a:latin typeface="Open sans" panose="020B0606030504020204" pitchFamily="34" charset="0"/>
                <a:ea typeface="Open sans" panose="020B0606030504020204" pitchFamily="34" charset="0"/>
                <a:cs typeface="Open sans" panose="020B0606030504020204" pitchFamily="34" charset="0"/>
                <a:sym typeface=""/>
              </a:rPr>
              <a:t>Ontmoet </a:t>
            </a:r>
            <a:r>
              <a:rPr lang="nl"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de andere spelers, agentschappen en hulpverleners, krijg beter zicht op hun informatiebehoeften bij een noodgeval</a:t>
            </a:r>
          </a:p>
          <a:p>
            <a:endParaRPr lang="nl" dirty="0">
              <a:latin typeface="Open sans" panose="020B0606030504020204" pitchFamily="34" charset="0"/>
              <a:ea typeface="Open sans" panose="020B0606030504020204" pitchFamily="34" charset="0"/>
              <a:sym typeface=""/>
            </a:endParaRPr>
          </a:p>
          <a:p>
            <a:endParaRPr lang="nl" dirty="0">
              <a:latin typeface="Open sans" panose="020B0606030504020204" pitchFamily="34" charset="0"/>
              <a:ea typeface="Open sans" panose="020B0606030504020204" pitchFamily="34" charset="0"/>
              <a:sym typeface=""/>
            </a:endParaRPr>
          </a:p>
          <a:p>
            <a:pPr algn="l" rtl="0"/>
            <a:r>
              <a:rPr lang="nl" b="1" i="0" u="none" kern="0" baseline="0">
                <a:solidFill>
                  <a:srgbClr val="F5333F">
                    <a:lumMod val="100000"/>
                  </a:srgbClr>
                </a:solidFill>
                <a:latin typeface="Open sans" panose="020B0606030504020204" pitchFamily="34" charset="0"/>
                <a:ea typeface="Open sans" panose="020B0606030504020204" pitchFamily="34" charset="0"/>
                <a:cs typeface="Open sans" panose="020B0606030504020204" pitchFamily="34" charset="0"/>
                <a:sym typeface=""/>
              </a:rPr>
              <a:t>Ontwikkel </a:t>
            </a:r>
            <a:r>
              <a:rPr lang="nl"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de evaluatiestrategie voor uw gemeenschap. Werk verschillende meetmethodes uit, verschillende methodes om gegevens te verzamelen enz.</a:t>
            </a:r>
            <a:endParaRPr lang="nl" kern="0" dirty="0">
              <a:solidFill>
                <a:schemeClr val="tx1">
                  <a:lumMod val="100000"/>
                </a:schemeClr>
              </a:solidFill>
              <a:latin typeface="Open sans" panose="020B0606030504020204" pitchFamily="34" charset="0"/>
              <a:ea typeface="Open sans" panose="020B0606030504020204" pitchFamily="34" charset="0"/>
              <a:sym typeface=""/>
            </a:endParaRPr>
          </a:p>
          <a:p>
            <a:endParaRPr lang="nl" dirty="0">
              <a:latin typeface="Open sans" panose="020B0606030504020204" pitchFamily="34" charset="0"/>
              <a:ea typeface="Open sans" panose="020B0606030504020204" pitchFamily="34" charset="0"/>
              <a:sym typeface=""/>
            </a:endParaRPr>
          </a:p>
          <a:p>
            <a:endParaRPr lang="nl" dirty="0">
              <a:latin typeface="Open sans" panose="020B0606030504020204" pitchFamily="34" charset="0"/>
              <a:ea typeface="Open sans" panose="020B0606030504020204" pitchFamily="34" charset="0"/>
              <a:sym typeface=""/>
            </a:endParaRPr>
          </a:p>
          <a:p>
            <a:pPr algn="l" rtl="0"/>
            <a:r>
              <a:rPr lang="nl" b="1" i="0" u="none" kern="0" baseline="0">
                <a:solidFill>
                  <a:srgbClr val="F5333F">
                    <a:lumMod val="100000"/>
                  </a:srgbClr>
                </a:solidFill>
                <a:latin typeface="Open sans" panose="020B0606030504020204" pitchFamily="34" charset="0"/>
                <a:ea typeface="Open sans" panose="020B0606030504020204" pitchFamily="34" charset="0"/>
                <a:cs typeface="Open sans" panose="020B0606030504020204" pitchFamily="34" charset="0"/>
                <a:sym typeface=""/>
              </a:rPr>
              <a:t>Raak vertrouwd </a:t>
            </a:r>
            <a:r>
              <a:rPr lang="nl"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met de formulieren die u zult gebruiken en ontwikkel formulieren waar nodig</a:t>
            </a:r>
            <a:endParaRPr lang="nl" kern="0" dirty="0">
              <a:solidFill>
                <a:schemeClr val="tx1">
                  <a:lumMod val="100000"/>
                </a:schemeClr>
              </a:solidFill>
              <a:latin typeface="Open sans" panose="020B0606030504020204" pitchFamily="34" charset="0"/>
              <a:ea typeface="Open sans" panose="020B0606030504020204" pitchFamily="34" charset="0"/>
              <a:sym typeface=""/>
            </a:endParaRPr>
          </a:p>
          <a:p>
            <a:endParaRPr lang="nl" dirty="0">
              <a:latin typeface="Open sans" panose="020B0606030504020204" pitchFamily="34" charset="0"/>
              <a:ea typeface="Open sans" panose="020B0606030504020204" pitchFamily="34" charset="0"/>
              <a:sym typeface=""/>
            </a:endParaRPr>
          </a:p>
          <a:p>
            <a:endParaRPr lang="nl" dirty="0">
              <a:latin typeface="Open sans" panose="020B0606030504020204" pitchFamily="34" charset="0"/>
              <a:ea typeface="Open sans" panose="020B0606030504020204" pitchFamily="34" charset="0"/>
              <a:sym typeface=""/>
            </a:endParaRPr>
          </a:p>
          <a:p>
            <a:pPr algn="l" rtl="0"/>
            <a:r>
              <a:rPr lang="nl" b="1" i="0" u="none" kern="0" baseline="0">
                <a:solidFill>
                  <a:srgbClr val="F5333F">
                    <a:lumMod val="100000"/>
                  </a:srgbClr>
                </a:solidFill>
                <a:latin typeface="Open sans" panose="020B0606030504020204" pitchFamily="34" charset="0"/>
                <a:ea typeface="Open sans" panose="020B0606030504020204" pitchFamily="34" charset="0"/>
                <a:cs typeface="Open sans" panose="020B0606030504020204" pitchFamily="34" charset="0"/>
                <a:sym typeface=""/>
              </a:rPr>
              <a:t>Train</a:t>
            </a:r>
            <a:r>
              <a:rPr lang="nl"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uw team en oefen, zorg ervoor dat u weet wat u zult doen en wie verantwoordelijk zal zijn voor welke gebieden en taken.</a:t>
            </a:r>
          </a:p>
        </p:txBody>
      </p:sp>
      <p:pic>
        <p:nvPicPr>
          <p:cNvPr id="6" name="Picture 5">
            <a:extLst>
              <a:ext uri="{FF2B5EF4-FFF2-40B4-BE49-F238E27FC236}">
                <a16:creationId xmlns:a16="http://schemas.microsoft.com/office/drawing/2014/main" id="{C67AFD97-818C-4270-847C-8F35BD9299E6}"/>
              </a:ext>
            </a:extLst>
          </p:cNvPr>
          <p:cNvPicPr>
            <a:picLocks noChangeAspect="1"/>
          </p:cNvPicPr>
          <p:nvPr/>
        </p:nvPicPr>
        <p:blipFill>
          <a:blip r:embed="rId4">
            <a:biLevel thresh="75000"/>
          </a:blip>
          <a:stretch>
            <a:fillRect/>
          </a:stretch>
        </p:blipFill>
        <p:spPr>
          <a:xfrm>
            <a:off x="4841092" y="3755738"/>
            <a:ext cx="812800" cy="812800"/>
          </a:xfrm>
          <a:prstGeom prst="rect">
            <a:avLst/>
          </a:prstGeom>
        </p:spPr>
      </p:pic>
      <p:pic>
        <p:nvPicPr>
          <p:cNvPr id="14" name="Picture 13">
            <a:extLst>
              <a:ext uri="{FF2B5EF4-FFF2-40B4-BE49-F238E27FC236}">
                <a16:creationId xmlns:a16="http://schemas.microsoft.com/office/drawing/2014/main" id="{20C2B085-5CBD-4085-AB6C-8DB81DDD4234}"/>
              </a:ext>
            </a:extLst>
          </p:cNvPr>
          <p:cNvPicPr>
            <a:picLocks noChangeAspect="1"/>
          </p:cNvPicPr>
          <p:nvPr/>
        </p:nvPicPr>
        <p:blipFill>
          <a:blip r:embed="rId5">
            <a:biLevel thresh="75000"/>
          </a:blip>
          <a:stretch>
            <a:fillRect/>
          </a:stretch>
        </p:blipFill>
        <p:spPr>
          <a:xfrm>
            <a:off x="4829803" y="1103754"/>
            <a:ext cx="835378" cy="948267"/>
          </a:xfrm>
          <a:prstGeom prst="rect">
            <a:avLst/>
          </a:prstGeom>
        </p:spPr>
      </p:pic>
    </p:spTree>
    <p:extLst>
      <p:ext uri="{BB962C8B-B14F-4D97-AF65-F5344CB8AC3E}">
        <p14:creationId xmlns:p14="http://schemas.microsoft.com/office/powerpoint/2010/main" val="252408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ound, outdoor, dirty&#10;&#10;Description automatically generated">
            <a:extLst>
              <a:ext uri="{FF2B5EF4-FFF2-40B4-BE49-F238E27FC236}">
                <a16:creationId xmlns:a16="http://schemas.microsoft.com/office/drawing/2014/main" id="{BEE62CB6-9ADD-4C37-A8D2-9A084F7D6607}"/>
              </a:ext>
            </a:extLst>
          </p:cNvPr>
          <p:cNvPicPr>
            <a:picLocks noChangeAspect="1"/>
          </p:cNvPicPr>
          <p:nvPr/>
        </p:nvPicPr>
        <p:blipFill rotWithShape="1">
          <a:blip r:embed="rId2">
            <a:extLst>
              <a:ext uri="{28A0092B-C50C-407E-A947-70E740481C1C}">
                <a14:useLocalDpi xmlns:a14="http://schemas.microsoft.com/office/drawing/2010/main" val="0"/>
              </a:ext>
            </a:extLst>
          </a:blip>
          <a:srcRect l="-18723" b="-18723"/>
          <a:stretch/>
        </p:blipFill>
        <p:spPr>
          <a:xfrm>
            <a:off x="-16474" y="-5348"/>
            <a:ext cx="12208474" cy="8138983"/>
          </a:xfrm>
          <a:prstGeom prst="rect">
            <a:avLst/>
          </a:prstGeom>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406052" y="638258"/>
            <a:ext cx="3498347"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Er is een ramp gebeurd. Wat nu?</a:t>
            </a:r>
          </a:p>
        </p:txBody>
      </p:sp>
    </p:spTree>
    <p:extLst>
      <p:ext uri="{BB962C8B-B14F-4D97-AF65-F5344CB8AC3E}">
        <p14:creationId xmlns:p14="http://schemas.microsoft.com/office/powerpoint/2010/main" val="362590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26" name="Google Shape;425;p24">
            <a:extLst>
              <a:ext uri="{FF2B5EF4-FFF2-40B4-BE49-F238E27FC236}">
                <a16:creationId xmlns:a16="http://schemas.microsoft.com/office/drawing/2014/main" id="{545B2F10-4EA6-48A2-8794-CE2BF53095EB}"/>
              </a:ext>
            </a:extLst>
          </p:cNvPr>
          <p:cNvSpPr txBox="1">
            <a:spLocks/>
          </p:cNvSpPr>
          <p:nvPr/>
        </p:nvSpPr>
        <p:spPr>
          <a:xfrm>
            <a:off x="600409" y="1179011"/>
            <a:ext cx="313089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Activiteit:</a:t>
            </a:r>
          </a:p>
          <a:p>
            <a:pPr algn="l" rtl="0">
              <a:spcBef>
                <a:spcPts val="0"/>
              </a:spcBef>
              <a:buClr>
                <a:schemeClr val="lt1"/>
              </a:buClr>
              <a:buSzPts val="4400"/>
              <a:buFont typeface="Arial"/>
              <a:buNone/>
            </a:pPr>
            <a:endParaRPr lang="nl" sz="36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r>
              <a:rPr lang="nl" sz="36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Verzamelen van informatie na een ramp</a:t>
            </a:r>
            <a:endParaRPr lang="nl" sz="36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endParaRPr lang="nl" sz="20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nl" sz="20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nl"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 name="TextBox 1">
            <a:extLst>
              <a:ext uri="{FF2B5EF4-FFF2-40B4-BE49-F238E27FC236}">
                <a16:creationId xmlns:a16="http://schemas.microsoft.com/office/drawing/2014/main" id="{0EDDDFC6-0EA5-BBA2-94B3-2DDFBEA2C90D}"/>
              </a:ext>
            </a:extLst>
          </p:cNvPr>
          <p:cNvSpPr txBox="1"/>
          <p:nvPr/>
        </p:nvSpPr>
        <p:spPr>
          <a:xfrm>
            <a:off x="4702194" y="640619"/>
            <a:ext cx="7116426" cy="4832092"/>
          </a:xfrm>
          <a:prstGeom prst="rect">
            <a:avLst/>
          </a:prstGeom>
          <a:noFill/>
        </p:spPr>
        <p:txBody>
          <a:bodyPr wrap="square" lIns="91440" tIns="45720" rIns="91440" bIns="45720" anchor="t">
            <a:spAutoFit/>
          </a:bodyPr>
          <a:lstStyle/>
          <a:p>
            <a:pPr lvl="0" algn="l" rtl="0">
              <a:spcBef>
                <a:spcPts val="0"/>
              </a:spcBef>
              <a:spcAft>
                <a:spcPts val="0"/>
              </a:spcAft>
              <a:buClr>
                <a:srgbClr val="C55A11"/>
              </a:buClr>
              <a:buSzPts val="2400"/>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Bekijk de impact van een eerdere ramp (vb. overstroming, orkaan enz.) op de gemeenschap.</a:t>
            </a:r>
          </a:p>
          <a:p>
            <a:pPr lvl="0" algn="l" rtl="0">
              <a:spcBef>
                <a:spcPts val="0"/>
              </a:spcBef>
              <a:spcAft>
                <a:spcPts val="0"/>
              </a:spcAft>
              <a:buClr>
                <a:srgbClr val="C55A11"/>
              </a:buClr>
              <a:buSzPts val="2400"/>
            </a:pPr>
            <a:endParaRPr lang="nl"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Bepaal welke </a:t>
            </a:r>
            <a:r>
              <a:rPr lang="nl" sz="2200" b="1"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informatie </a:t>
            </a: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u kunt verzamelen om ervoor te zorgen dat uw Community Response Team </a:t>
            </a:r>
            <a:r>
              <a:rPr lang="nl" sz="2200" b="1"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beter kan reageren</a:t>
            </a: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(na een gelijkaardige gebeurtenis).</a:t>
            </a:r>
          </a:p>
          <a:p>
            <a:pPr lvl="0" algn="l" rtl="0">
              <a:spcBef>
                <a:spcPts val="0"/>
              </a:spcBef>
              <a:spcAft>
                <a:spcPts val="0"/>
              </a:spcAft>
              <a:buClr>
                <a:srgbClr val="C55A11"/>
              </a:buClr>
              <a:buSzPts val="2400"/>
            </a:pPr>
            <a:endParaRPr lang="nl"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Bepaal wie de vereiste informatie zal verzamelen.</a:t>
            </a:r>
          </a:p>
          <a:p>
            <a:pPr lvl="0" algn="l" rtl="0">
              <a:spcBef>
                <a:spcPts val="0"/>
              </a:spcBef>
              <a:spcAft>
                <a:spcPts val="0"/>
              </a:spcAft>
              <a:buClr>
                <a:srgbClr val="C55A11"/>
              </a:buClr>
              <a:buSzPts val="2400"/>
            </a:pPr>
            <a:endParaRPr lang="nl"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Bepaal de instanties en personen waar u deze informatie mee kunt delen.</a:t>
            </a:r>
          </a:p>
          <a:p>
            <a:pPr lvl="0" algn="l" rtl="0">
              <a:spcBef>
                <a:spcPts val="0"/>
              </a:spcBef>
              <a:spcAft>
                <a:spcPts val="0"/>
              </a:spcAft>
              <a:buClr>
                <a:srgbClr val="C55A11"/>
              </a:buClr>
              <a:buSzPts val="2400"/>
            </a:pPr>
            <a:endParaRPr lang="nl"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Bepaal via welke methode u de verzamelde informatie zult delen.</a:t>
            </a:r>
          </a:p>
        </p:txBody>
      </p:sp>
    </p:spTree>
    <p:extLst>
      <p:ext uri="{BB962C8B-B14F-4D97-AF65-F5344CB8AC3E}">
        <p14:creationId xmlns:p14="http://schemas.microsoft.com/office/powerpoint/2010/main" val="97640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96938" y="638259"/>
            <a:ext cx="351657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Wat voor informatie wordt er verzameld na een ramp?</a:t>
            </a:r>
          </a:p>
        </p:txBody>
      </p:sp>
      <p:sp>
        <p:nvSpPr>
          <p:cNvPr id="14" name="TextBox 13">
            <a:extLst>
              <a:ext uri="{FF2B5EF4-FFF2-40B4-BE49-F238E27FC236}">
                <a16:creationId xmlns:a16="http://schemas.microsoft.com/office/drawing/2014/main" id="{40C54A8E-1EC5-49AF-B8A1-F0FC05418A50}"/>
              </a:ext>
            </a:extLst>
          </p:cNvPr>
          <p:cNvSpPr txBox="1"/>
          <p:nvPr/>
        </p:nvSpPr>
        <p:spPr>
          <a:xfrm>
            <a:off x="4695258" y="1348834"/>
            <a:ext cx="7099804" cy="4154984"/>
          </a:xfrm>
          <a:prstGeom prst="rect">
            <a:avLst/>
          </a:prstGeom>
          <a:noFill/>
        </p:spPr>
        <p:txBody>
          <a:bodyPr wrap="square">
            <a:spAutoFit/>
          </a:bodyPr>
          <a:lstStyle/>
          <a:p>
            <a:pPr marL="342900" indent="-342900" algn="l" rtl="0">
              <a:buClr>
                <a:srgbClr val="E42D38"/>
              </a:buClr>
              <a:buSzPct val="150000"/>
              <a:buFont typeface="Wingdings" panose="05000000000000000000" pitchFamily="2" charset="2"/>
              <a:buChar char="ü"/>
            </a:pPr>
            <a:r>
              <a:rPr lang="nl" sz="22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  Wat is er gebeurd? </a:t>
            </a:r>
          </a:p>
          <a:p>
            <a:pPr lvl="1" algn="l" rtl="0">
              <a:buClr>
                <a:srgbClr val="E42D38"/>
              </a:buClr>
              <a:buSzPct val="150000"/>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
              </a:rPr>
              <a:t>Verzamel de details van de noodsituatie</a:t>
            </a:r>
          </a:p>
          <a:p>
            <a:pPr marL="342900" indent="-342900" algn="l" rtl="0">
              <a:buClr>
                <a:srgbClr val="E42D38"/>
              </a:buClr>
              <a:buSzPct val="150000"/>
              <a:buFont typeface="Wingdings" panose="05000000000000000000" pitchFamily="2" charset="2"/>
              <a:buChar char="ü"/>
            </a:pPr>
            <a:endParaRPr lang="nl" sz="2200" dirty="0">
              <a:latin typeface="Open sans" panose="020B0606030504020204" pitchFamily="34" charset="0"/>
              <a:ea typeface="Open sans" panose="020B0606030504020204" pitchFamily="34" charset="0"/>
              <a:sym typeface=""/>
            </a:endParaRPr>
          </a:p>
          <a:p>
            <a:pPr marL="342900" indent="-342900" algn="l" rtl="0">
              <a:buClr>
                <a:srgbClr val="E42D38"/>
              </a:buClr>
              <a:buSzPct val="150000"/>
              <a:buFont typeface="Wingdings" panose="05000000000000000000" pitchFamily="2" charset="2"/>
              <a:buChar char="ü"/>
            </a:pPr>
            <a:r>
              <a:rPr lang="nl" sz="22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  Wie/wat is getroffen en op welke manier? </a:t>
            </a:r>
          </a:p>
          <a:p>
            <a:pPr lvl="1" algn="l" rtl="0">
              <a:buClr>
                <a:srgbClr val="E42D38"/>
              </a:buClr>
              <a:buSzPct val="150000"/>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
              </a:rPr>
              <a:t> Demografische informatie over de getroffen personen, het aantal en de omstandigheden.</a:t>
            </a:r>
          </a:p>
          <a:p>
            <a:pPr marL="342900" indent="-342900" algn="l" rtl="0">
              <a:buClr>
                <a:srgbClr val="E42D38"/>
              </a:buClr>
              <a:buSzPct val="150000"/>
              <a:buFont typeface="Wingdings" panose="05000000000000000000" pitchFamily="2" charset="2"/>
              <a:buChar char="ü"/>
            </a:pPr>
            <a:endParaRPr lang="nl" sz="2200" dirty="0">
              <a:latin typeface="Open sans" panose="020B0606030504020204" pitchFamily="34" charset="0"/>
              <a:ea typeface="Open sans" panose="020B0606030504020204" pitchFamily="34" charset="0"/>
              <a:sym typeface=""/>
            </a:endParaRPr>
          </a:p>
          <a:p>
            <a:pPr marL="342900" indent="-342900" algn="l" rtl="0">
              <a:buClr>
                <a:srgbClr val="E42D38"/>
              </a:buClr>
              <a:buSzPct val="150000"/>
              <a:buFont typeface="Wingdings" panose="05000000000000000000" pitchFamily="2" charset="2"/>
              <a:buChar char="ü"/>
            </a:pPr>
            <a:r>
              <a:rPr lang="nl" sz="22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  Wie is er ter plaatse?  </a:t>
            </a:r>
          </a:p>
          <a:p>
            <a:pPr algn="l" rtl="0">
              <a:buClr>
                <a:srgbClr val="E42D38"/>
              </a:buClr>
              <a:buSzPct val="150000"/>
            </a:pP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Wat doen ze, welke hiaten bestaan er?</a:t>
            </a:r>
          </a:p>
          <a:p>
            <a:pPr marL="342900" indent="-342900" algn="l" rtl="0">
              <a:buClr>
                <a:srgbClr val="E42D38"/>
              </a:buClr>
              <a:buSzPct val="150000"/>
              <a:buFont typeface="Wingdings" panose="05000000000000000000" pitchFamily="2" charset="2"/>
              <a:buChar char="ü"/>
            </a:pPr>
            <a:endParaRPr lang="nl" sz="2200" b="1" dirty="0">
              <a:solidFill>
                <a:srgbClr val="E42D38"/>
              </a:solidFill>
              <a:latin typeface="Open sans" panose="020B0606030504020204" pitchFamily="34" charset="0"/>
              <a:ea typeface="Open sans" panose="020B0606030504020204" pitchFamily="34" charset="0"/>
              <a:sym typeface=""/>
            </a:endParaRPr>
          </a:p>
          <a:p>
            <a:pPr marL="342900" indent="-342900" algn="l" rtl="0">
              <a:buClr>
                <a:srgbClr val="E42D38"/>
              </a:buClr>
              <a:buSzPct val="150000"/>
              <a:buFont typeface="Wingdings" panose="05000000000000000000" pitchFamily="2" charset="2"/>
              <a:buChar char="ü"/>
            </a:pPr>
            <a:r>
              <a:rPr lang="nl" sz="2200" b="1" i="0" u="none" baseline="0">
                <a:solidFill>
                  <a:srgbClr val="E42D38"/>
                </a:solidFill>
                <a:latin typeface="Open sans" panose="020B0606030504020204" pitchFamily="34" charset="0"/>
                <a:ea typeface="Open sans" panose="020B0606030504020204" pitchFamily="34" charset="0"/>
                <a:cs typeface="Open sans" panose="020B0606030504020204" pitchFamily="34" charset="0"/>
                <a:sym typeface=""/>
              </a:rPr>
              <a:t>  Wat is er nodig?</a:t>
            </a:r>
          </a:p>
          <a:p>
            <a:pPr lvl="1" algn="l" rtl="0">
              <a:buClr>
                <a:srgbClr val="E42D38"/>
              </a:buClr>
              <a:buSzPct val="150000"/>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
              </a:rPr>
              <a:t> Bepaal betrokken partijen of partners die kunnen helpen.</a:t>
            </a:r>
          </a:p>
        </p:txBody>
      </p:sp>
    </p:spTree>
    <p:extLst>
      <p:ext uri="{BB962C8B-B14F-4D97-AF65-F5344CB8AC3E}">
        <p14:creationId xmlns:p14="http://schemas.microsoft.com/office/powerpoint/2010/main" val="287061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162;p5">
            <a:extLst>
              <a:ext uri="{FF2B5EF4-FFF2-40B4-BE49-F238E27FC236}">
                <a16:creationId xmlns:a16="http://schemas.microsoft.com/office/drawing/2014/main" id="{F82AF287-9667-483D-BB89-70E05A6D5520}"/>
              </a:ext>
            </a:extLst>
          </p:cNvPr>
          <p:cNvPicPr preferRelativeResize="0"/>
          <p:nvPr/>
        </p:nvPicPr>
        <p:blipFill rotWithShape="1">
          <a:blip r:embed="rId3">
            <a:alphaModFix/>
          </a:blip>
          <a:srcRect l="17226" t="16102" r="5359" b="25"/>
          <a:stretch/>
        </p:blipFill>
        <p:spPr>
          <a:xfrm>
            <a:off x="4194579" y="-1"/>
            <a:ext cx="7997422" cy="5776497"/>
          </a:xfrm>
          <a:prstGeom prst="rect">
            <a:avLst/>
          </a:prstGeom>
          <a:noFill/>
          <a:ln>
            <a:noFill/>
          </a:ln>
        </p:spPr>
      </p:pic>
      <p:sp>
        <p:nvSpPr>
          <p:cNvPr id="15" name="Rectangle 14">
            <a:extLst>
              <a:ext uri="{FF2B5EF4-FFF2-40B4-BE49-F238E27FC236}">
                <a16:creationId xmlns:a16="http://schemas.microsoft.com/office/drawing/2014/main" id="{C28A17F9-465A-464A-A0CD-32267DC4E44A}"/>
              </a:ext>
            </a:extLst>
          </p:cNvPr>
          <p:cNvSpPr/>
          <p:nvPr/>
        </p:nvSpPr>
        <p:spPr>
          <a:xfrm>
            <a:off x="4353065" y="3770722"/>
            <a:ext cx="7435348" cy="2288174"/>
          </a:xfrm>
          <a:prstGeom prst="rect">
            <a:avLst/>
          </a:prstGeom>
          <a:solidFill>
            <a:srgbClr val="E42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33509" y="638258"/>
            <a:ext cx="364343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Wat is een Damage Assessment &amp; Needs Analysis DANA?</a:t>
            </a:r>
          </a:p>
        </p:txBody>
      </p:sp>
      <p:sp>
        <p:nvSpPr>
          <p:cNvPr id="14" name="TextBox 13">
            <a:extLst>
              <a:ext uri="{FF2B5EF4-FFF2-40B4-BE49-F238E27FC236}">
                <a16:creationId xmlns:a16="http://schemas.microsoft.com/office/drawing/2014/main" id="{3BA3A5C2-30DB-438A-9D92-9966BB1BD6AA}"/>
              </a:ext>
            </a:extLst>
          </p:cNvPr>
          <p:cNvSpPr txBox="1"/>
          <p:nvPr/>
        </p:nvSpPr>
        <p:spPr>
          <a:xfrm>
            <a:off x="4615595" y="3812126"/>
            <a:ext cx="7172818" cy="2246769"/>
          </a:xfrm>
          <a:prstGeom prst="rect">
            <a:avLst/>
          </a:prstGeom>
          <a:noFill/>
        </p:spPr>
        <p:txBody>
          <a:bodyPr wrap="square">
            <a:spAutoFit/>
          </a:bodyPr>
          <a:lstStyle/>
          <a:p>
            <a:pPr algn="l" rtl="0"/>
            <a:r>
              <a:rPr lang="nl" sz="2000" b="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DANA bepaalt volgende zaken:</a:t>
            </a:r>
          </a:p>
          <a:p>
            <a:pPr marL="285750" indent="-285750" algn="l" rtl="0">
              <a:buClr>
                <a:schemeClr val="bg1"/>
              </a:buClr>
              <a:buFont typeface="Arial" panose="020B0604020202020204" pitchFamily="34" charset="0"/>
              <a:buChar char="•"/>
            </a:pPr>
            <a:r>
              <a:rPr lang="nl" sz="2000" b="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De impact van een ramp of gebeurtenissen op een gemeenschap</a:t>
            </a:r>
          </a:p>
          <a:p>
            <a:pPr marL="285750" indent="-285750" algn="l" rtl="0">
              <a:buClr>
                <a:schemeClr val="bg1"/>
              </a:buClr>
              <a:buFont typeface="Arial" panose="020B0604020202020204" pitchFamily="34" charset="0"/>
              <a:buChar char="•"/>
            </a:pPr>
            <a:r>
              <a:rPr lang="nl" sz="2000" b="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De behoeften aan onmiddellijke noodmaatregelen om de overlevenden te redden en te ondersteunen, en</a:t>
            </a:r>
          </a:p>
          <a:p>
            <a:pPr marL="285750" indent="-285750" algn="l" rtl="0">
              <a:buClr>
                <a:schemeClr val="bg1"/>
              </a:buClr>
              <a:buFont typeface="Arial" panose="020B0604020202020204" pitchFamily="34" charset="0"/>
              <a:buChar char="•"/>
            </a:pPr>
            <a:r>
              <a:rPr lang="nl" sz="2000" b="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De mogelijkheden om herstel en ontwikkeling te versnellen.</a:t>
            </a:r>
          </a:p>
        </p:txBody>
      </p:sp>
    </p:spTree>
    <p:extLst>
      <p:ext uri="{BB962C8B-B14F-4D97-AF65-F5344CB8AC3E}">
        <p14:creationId xmlns:p14="http://schemas.microsoft.com/office/powerpoint/2010/main" val="1357622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car writing on a piece of paper&#10;&#10;Description automatically generated with low confidence">
            <a:extLst>
              <a:ext uri="{FF2B5EF4-FFF2-40B4-BE49-F238E27FC236}">
                <a16:creationId xmlns:a16="http://schemas.microsoft.com/office/drawing/2014/main" id="{A616F5B6-FC6B-4034-9E96-0E1E64581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978" y="-5347"/>
            <a:ext cx="10295021" cy="6863347"/>
          </a:xfrm>
          <a:prstGeom prst="rect">
            <a:avLst/>
          </a:prstGeom>
        </p:spPr>
      </p:pic>
      <p:sp>
        <p:nvSpPr>
          <p:cNvPr id="15" name="Rectangle 14">
            <a:extLst>
              <a:ext uri="{FF2B5EF4-FFF2-40B4-BE49-F238E27FC236}">
                <a16:creationId xmlns:a16="http://schemas.microsoft.com/office/drawing/2014/main" id="{C28A17F9-465A-464A-A0CD-32267DC4E44A}"/>
              </a:ext>
            </a:extLst>
          </p:cNvPr>
          <p:cNvSpPr/>
          <p:nvPr/>
        </p:nvSpPr>
        <p:spPr>
          <a:xfrm>
            <a:off x="4475615" y="3947886"/>
            <a:ext cx="7435348" cy="1828610"/>
          </a:xfrm>
          <a:prstGeom prst="rect">
            <a:avLst/>
          </a:prstGeom>
          <a:solidFill>
            <a:srgbClr val="E42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
              <a:latin typeface="Open sans" panose="020B0606030504020204" pitchFamily="34" charset="0"/>
              <a:ea typeface="Open sans" panose="020B0606030504020204" pitchFamily="34" charset="0"/>
              <a:cs typeface="Open sans" panose="020B0606030504020204" pitchFamily="34" charset="0"/>
            </a:endParaRPr>
          </a:p>
        </p:txBody>
      </p:sp>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33509" y="638258"/>
            <a:ext cx="364343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Wat is een snelle assessment?</a:t>
            </a:r>
          </a:p>
        </p:txBody>
      </p:sp>
      <p:sp>
        <p:nvSpPr>
          <p:cNvPr id="14" name="TextBox 13">
            <a:extLst>
              <a:ext uri="{FF2B5EF4-FFF2-40B4-BE49-F238E27FC236}">
                <a16:creationId xmlns:a16="http://schemas.microsoft.com/office/drawing/2014/main" id="{3BA3A5C2-30DB-438A-9D92-9966BB1BD6AA}"/>
              </a:ext>
            </a:extLst>
          </p:cNvPr>
          <p:cNvSpPr txBox="1"/>
          <p:nvPr/>
        </p:nvSpPr>
        <p:spPr>
          <a:xfrm>
            <a:off x="4544561" y="4109331"/>
            <a:ext cx="7313930" cy="1631216"/>
          </a:xfrm>
          <a:prstGeom prst="rect">
            <a:avLst/>
          </a:prstGeom>
          <a:noFill/>
        </p:spPr>
        <p:txBody>
          <a:bodyPr wrap="square">
            <a:spAutoFit/>
          </a:bodyPr>
          <a:lstStyle/>
          <a:p>
            <a:pPr algn="just" rtl="0"/>
            <a:r>
              <a:rPr lang="nl" sz="2000" b="0" i="0" u="none"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Een snelle assessment is een DANA die onmiddellijk na een ramp (binnen 24-72 uur) wordt uitgevoerd. </a:t>
            </a:r>
          </a:p>
          <a:p>
            <a:pPr algn="just" rtl="0"/>
            <a:endParaRPr lang="nl" sz="2000" dirty="0">
              <a:solidFill>
                <a:schemeClr val="bg1"/>
              </a:solidFill>
              <a:latin typeface="Open sans" panose="020B0606030504020204" pitchFamily="34" charset="0"/>
              <a:ea typeface="Open sans" panose="020B0606030504020204" pitchFamily="34" charset="0"/>
              <a:sym typeface=""/>
            </a:endParaRPr>
          </a:p>
          <a:p>
            <a:pPr algn="just" rtl="0"/>
            <a:r>
              <a:rPr lang="nl" sz="2000" b="0" i="0" u="none"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Deze biedt informatie over behoeften, mogelijke actieplannen en vereiste middelen. </a:t>
            </a:r>
          </a:p>
        </p:txBody>
      </p:sp>
    </p:spTree>
    <p:extLst>
      <p:ext uri="{BB962C8B-B14F-4D97-AF65-F5344CB8AC3E}">
        <p14:creationId xmlns:p14="http://schemas.microsoft.com/office/powerpoint/2010/main" val="3270053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33509" y="638258"/>
            <a:ext cx="364343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Wat zijn de voordelen van een snelle assessment?</a:t>
            </a:r>
          </a:p>
        </p:txBody>
      </p:sp>
      <p:sp>
        <p:nvSpPr>
          <p:cNvPr id="16" name="TextBox 15">
            <a:extLst>
              <a:ext uri="{FF2B5EF4-FFF2-40B4-BE49-F238E27FC236}">
                <a16:creationId xmlns:a16="http://schemas.microsoft.com/office/drawing/2014/main" id="{6D0F8801-C0CA-4F9B-ACAB-8EE84BABF0A8}"/>
              </a:ext>
            </a:extLst>
          </p:cNvPr>
          <p:cNvSpPr txBox="1"/>
          <p:nvPr/>
        </p:nvSpPr>
        <p:spPr>
          <a:xfrm>
            <a:off x="4682992" y="819011"/>
            <a:ext cx="7175499" cy="5447645"/>
          </a:xfrm>
          <a:prstGeom prst="rect">
            <a:avLst/>
          </a:prstGeom>
          <a:noFill/>
        </p:spPr>
        <p:txBody>
          <a:bodyPr wrap="square">
            <a:spAutoFit/>
          </a:bodyPr>
          <a:lstStyle/>
          <a:p>
            <a:pPr algn="l" rtl="0">
              <a:buClr>
                <a:srgbClr val="F99B27"/>
              </a:buClr>
              <a:buSzPct val="150000"/>
            </a:pPr>
            <a:r>
              <a:rPr lang="nl" sz="2200" b="1" i="0" u="none" baseline="0">
                <a:solidFill>
                  <a:srgbClr val="E42D38"/>
                </a:solidFill>
                <a:latin typeface="Open sans" panose="020B0606030504020204" pitchFamily="34" charset="0"/>
                <a:ea typeface="Open sans" panose="020B0606030504020204" pitchFamily="34" charset="0"/>
                <a:cs typeface="Open sans" panose="020B0606030504020204" pitchFamily="34" charset="0"/>
                <a:sym typeface=""/>
              </a:rPr>
              <a:t>De verzamelde informatie is nodig om een actie- en monitoringplan uit te werken. Met de informatie kunnen besluitvormers:</a:t>
            </a:r>
          </a:p>
          <a:p>
            <a:pPr algn="l" rtl="0">
              <a:buClr>
                <a:srgbClr val="F99B27"/>
              </a:buClr>
              <a:buSzPct val="150000"/>
            </a:pPr>
            <a:endParaRPr lang="nl" sz="2200" dirty="0">
              <a:latin typeface="Open sans" panose="020B0606030504020204" pitchFamily="34" charset="0"/>
              <a:ea typeface="Open sans" panose="020B0606030504020204" pitchFamily="34" charset="0"/>
              <a:sym typeface=""/>
            </a:endParaRPr>
          </a:p>
          <a:p>
            <a:pPr marL="627063" indent="-339725" algn="l" rtl="0">
              <a:buClr>
                <a:schemeClr val="tx1"/>
              </a:buClr>
              <a:buSzPct val="150000"/>
              <a:buFont typeface="Arial" panose="020B0604020202020204" pitchFamily="34" charset="0"/>
              <a:buChar char="•"/>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
              </a:rPr>
              <a:t>Prioriteiten en doelstellingen kiezen en alternatieve interventies bepalen.</a:t>
            </a:r>
          </a:p>
          <a:p>
            <a:pPr marL="627063" indent="-339725" algn="l" rtl="0">
              <a:buClr>
                <a:schemeClr val="tx1"/>
              </a:buClr>
              <a:buSzPct val="150000"/>
              <a:buFont typeface="Arial" panose="020B0604020202020204" pitchFamily="34" charset="0"/>
              <a:buChar char="•"/>
            </a:pPr>
            <a:endParaRPr lang="nl" sz="2200" dirty="0">
              <a:latin typeface="Open sans" panose="020B0606030504020204" pitchFamily="34" charset="0"/>
              <a:ea typeface="Open sans" panose="020B0606030504020204" pitchFamily="34" charset="0"/>
              <a:sym typeface=""/>
            </a:endParaRPr>
          </a:p>
          <a:p>
            <a:pPr marL="627063" indent="-339725" algn="l" rtl="0">
              <a:buClr>
                <a:schemeClr val="tx1"/>
              </a:buClr>
              <a:buSzPct val="150000"/>
              <a:buFont typeface="Arial" panose="020B0604020202020204" pitchFamily="34" charset="0"/>
              <a:buChar char="•"/>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
              </a:rPr>
              <a:t>Bepalen of er externe hulp nodig is.</a:t>
            </a:r>
          </a:p>
          <a:p>
            <a:pPr marL="627063" indent="-339725" algn="l" rtl="0">
              <a:buClr>
                <a:schemeClr val="tx1"/>
              </a:buClr>
              <a:buSzPct val="150000"/>
              <a:buFont typeface="Arial" panose="020B0604020202020204" pitchFamily="34" charset="0"/>
              <a:buChar char="•"/>
            </a:pPr>
            <a:endParaRPr lang="nl" sz="2200" dirty="0">
              <a:latin typeface="Open sans" panose="020B0606030504020204" pitchFamily="34" charset="0"/>
              <a:ea typeface="Open sans" panose="020B0606030504020204" pitchFamily="34" charset="0"/>
              <a:sym typeface=""/>
            </a:endParaRPr>
          </a:p>
          <a:p>
            <a:pPr marL="627063" indent="-339725" algn="l" rtl="0">
              <a:buClr>
                <a:schemeClr val="tx1"/>
              </a:buClr>
              <a:buSzPct val="150000"/>
              <a:buFont typeface="Arial" panose="020B0604020202020204" pitchFamily="34" charset="0"/>
              <a:buChar char="•"/>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
              </a:rPr>
              <a:t>Responsacties implementeren op basis van deze doelstellingen en alternatieven.</a:t>
            </a:r>
          </a:p>
          <a:p>
            <a:pPr marL="285750" indent="-285750" algn="l" rtl="0">
              <a:buClr>
                <a:srgbClr val="F99B27"/>
              </a:buClr>
              <a:buSzPct val="150000"/>
              <a:buFont typeface="Arial" panose="020B0604020202020204" pitchFamily="34" charset="0"/>
              <a:buChar char="•"/>
            </a:pPr>
            <a:endParaRPr lang="nl" sz="2200" dirty="0">
              <a:latin typeface="Open sans" panose="020B0606030504020204" pitchFamily="34" charset="0"/>
              <a:ea typeface="Open sans" panose="020B0606030504020204" pitchFamily="34" charset="0"/>
              <a:sym typeface=""/>
            </a:endParaRPr>
          </a:p>
          <a:p>
            <a:pPr algn="l" rtl="0">
              <a:buClr>
                <a:srgbClr val="F99B27"/>
              </a:buClr>
              <a:buSzPct val="150000"/>
            </a:pPr>
            <a:endParaRPr lang="nl" sz="2200" dirty="0">
              <a:latin typeface="Open sans" panose="020B0606030504020204" pitchFamily="34" charset="0"/>
              <a:ea typeface="Open sans" panose="020B0606030504020204" pitchFamily="34" charset="0"/>
              <a:sym typeface=""/>
            </a:endParaRPr>
          </a:p>
          <a:p>
            <a:pPr algn="l" rtl="0">
              <a:buClr>
                <a:srgbClr val="F99B27"/>
              </a:buClr>
              <a:buSzPct val="150000"/>
            </a:pP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Het doel is om </a:t>
            </a:r>
            <a:r>
              <a:rPr lang="nl" sz="22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getroffen partijen te helpen, </a:t>
            </a: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hun onmiddellijke behoeften in te vullen en levens te redden</a:t>
            </a:r>
            <a:endParaRPr lang="nl" sz="2200" kern="0" dirty="0">
              <a:solidFill>
                <a:schemeClr val="tx1">
                  <a:lumMod val="100000"/>
                </a:schemeClr>
              </a:solidFill>
              <a:latin typeface="Open sans" panose="020B0606030504020204" pitchFamily="34" charset="0"/>
              <a:ea typeface="Open sans" panose="020B0606030504020204" pitchFamily="34" charset="0"/>
              <a:sym typeface=""/>
            </a:endParaRPr>
          </a:p>
          <a:p>
            <a:pPr algn="l" rtl="0">
              <a:buClr>
                <a:srgbClr val="F99B27"/>
              </a:buClr>
              <a:buSzPct val="150000"/>
            </a:pPr>
            <a:endParaRPr lang="nl"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7694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nl" sz="4000" b="1" i="0" u="none" strike="noStrike" cap="none" baseline="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Dankwoord</a:t>
            </a:r>
            <a:endParaRPr lang="nl" sz="4000" b="0" i="0" u="none" strike="noStrike" cap="none" dirty="0">
              <a:solidFill>
                <a:schemeClr val="dk1"/>
              </a:solidFill>
              <a:latin typeface="Open sans" panose="020B0606030504020204" pitchFamily="34" charset="0"/>
              <a:ea typeface="Open sans" panose="020B0606030504020204" pitchFamily="34" charset="0"/>
              <a:sym typeface="Arial" panose="020B0604020202020204" pitchFamily="34" charset="0"/>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108269"/>
          </a:xfrm>
          <a:prstGeom prst="rect">
            <a:avLst/>
          </a:prstGeom>
          <a:noFill/>
        </p:spPr>
        <p:txBody>
          <a:bodyPr wrap="square" rtlCol="0">
            <a:spAutoFit/>
          </a:bodyPr>
          <a:lstStyle/>
          <a:p>
            <a:pPr algn="l" rtl="0">
              <a:spcAft>
                <a:spcPts val="600"/>
              </a:spcAft>
            </a:pP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Open sans" panose="020B0606030504020204" pitchFamily="34" charset="0"/>
                <a:sym typeface=""/>
              </a:rPr>
              <a:t>We bedanken de Rode Kruis-organisaties van Belize, Grenada, Guyana, Jamaica, Saint Vincent en de Grenadines, Trinidad en Tobago en het Caribbean Disaster Emergency Management Agency (CDEMA) voor hun bereidheid om samen te werken met </a:t>
            </a:r>
            <a:r>
              <a:rPr lang="nl" b="0" i="0" u="none" baseline="0">
                <a:solidFill>
                  <a:schemeClr val="lt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a:t>
            </a: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Open sans" panose="020B0606030504020204" pitchFamily="34" charset="0"/>
                <a:sym typeface=""/>
              </a:rPr>
              <a:t>het Caribbean Disaster Risk Management (CADRIM)-referentiecentrum. </a:t>
            </a:r>
            <a:r>
              <a:rPr lang="nl" b="0" i="0" u="none" baseline="0">
                <a:solidFill>
                  <a:schemeClr val="lt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a:t>
            </a: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Open sans" panose="020B0606030504020204" pitchFamily="34" charset="0"/>
                <a:sym typeface=""/>
              </a:rPr>
              <a:t>Het CDRT-trainingsmateriaal werd samen met hen overlopen en bijgeschaafd om het geschikter en effectiever te maken voor opleidingen in rampenbestrijding. Jullie inzet is een mooi voorbeeld van de zin voor samenwerking binnen de humanitaire gemeenschap, en jullie onschatbare bijdragen worden enorm gewaardeerd.</a:t>
            </a:r>
            <a:endParaRPr lang="nl" sz="1800" dirty="0">
              <a:solidFill>
                <a:schemeClr val="lt1">
                  <a:lumMod val="100000"/>
                </a:schemeClr>
              </a:solidFill>
              <a:latin typeface="Open sans" panose="020B0606030504020204" pitchFamily="34" charset="0"/>
              <a:ea typeface="Open sans" panose="020B0606030504020204" pitchFamily="34" charset="0"/>
              <a:sym typeface=""/>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26" name="Google Shape;425;p24">
            <a:extLst>
              <a:ext uri="{FF2B5EF4-FFF2-40B4-BE49-F238E27FC236}">
                <a16:creationId xmlns:a16="http://schemas.microsoft.com/office/drawing/2014/main" id="{545B2F10-4EA6-48A2-8794-CE2BF53095EB}"/>
              </a:ext>
            </a:extLst>
          </p:cNvPr>
          <p:cNvSpPr txBox="1">
            <a:spLocks/>
          </p:cNvSpPr>
          <p:nvPr/>
        </p:nvSpPr>
        <p:spPr>
          <a:xfrm>
            <a:off x="102870" y="1179011"/>
            <a:ext cx="3886200"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Activiteit:</a:t>
            </a:r>
          </a:p>
          <a:p>
            <a:pPr algn="l" rtl="0">
              <a:spcBef>
                <a:spcPts val="0"/>
              </a:spcBef>
              <a:buClr>
                <a:schemeClr val="lt1"/>
              </a:buClr>
              <a:buSzPts val="4400"/>
              <a:buFont typeface="Arial"/>
              <a:buNone/>
            </a:pPr>
            <a:endParaRPr lang="nl" sz="36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r>
              <a:rPr lang="nl" sz="36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Evaluatie van het Rapid Assessment Form van uw nationale vereniging of nationale/lokale rampenbureau</a:t>
            </a:r>
          </a:p>
          <a:p>
            <a:pPr algn="l" rtl="0">
              <a:spcBef>
                <a:spcPts val="0"/>
              </a:spcBef>
              <a:buClr>
                <a:schemeClr val="lt1"/>
              </a:buClr>
              <a:buSzPts val="4400"/>
              <a:buFont typeface="Arial"/>
              <a:buNone/>
            </a:pPr>
            <a:endParaRPr lang="nl" sz="20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nl" sz="20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nl"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 name="TextBox 1">
            <a:extLst>
              <a:ext uri="{FF2B5EF4-FFF2-40B4-BE49-F238E27FC236}">
                <a16:creationId xmlns:a16="http://schemas.microsoft.com/office/drawing/2014/main" id="{0EDDDFC6-0EA5-BBA2-94B3-2DDFBEA2C90D}"/>
              </a:ext>
            </a:extLst>
          </p:cNvPr>
          <p:cNvSpPr txBox="1"/>
          <p:nvPr/>
        </p:nvSpPr>
        <p:spPr>
          <a:xfrm>
            <a:off x="4736484" y="2135386"/>
            <a:ext cx="7116426" cy="2123658"/>
          </a:xfrm>
          <a:prstGeom prst="rect">
            <a:avLst/>
          </a:prstGeom>
          <a:noFill/>
        </p:spPr>
        <p:txBody>
          <a:bodyPr wrap="square" lIns="91440" tIns="45720" rIns="91440" bIns="45720" anchor="t">
            <a:spAutoFit/>
          </a:bodyPr>
          <a:lstStyle/>
          <a:p>
            <a:pPr lvl="0" algn="l" rtl="0">
              <a:spcBef>
                <a:spcPts val="0"/>
              </a:spcBef>
              <a:spcAft>
                <a:spcPts val="0"/>
              </a:spcAft>
              <a:buClr>
                <a:srgbClr val="C55A11"/>
              </a:buClr>
              <a:buSzPts val="2400"/>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Evaluatie van het Rapid Assessment Form dat gebruikt wordt door uw nationale vereniging of nationale rampenbureau.</a:t>
            </a:r>
          </a:p>
          <a:p>
            <a:pPr lvl="0" algn="l" rtl="0">
              <a:spcBef>
                <a:spcPts val="0"/>
              </a:spcBef>
              <a:spcAft>
                <a:spcPts val="0"/>
              </a:spcAft>
              <a:buClr>
                <a:srgbClr val="C55A11"/>
              </a:buClr>
              <a:buSzPts val="2400"/>
            </a:pPr>
            <a:endParaRPr lang="nl"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Vertrouwd raken met de vereiste informatie – de kans bestaat dat u dit formulier moet gebruiken om uw nationale vereniging of nationale rampenbureau te helpen.</a:t>
            </a:r>
          </a:p>
        </p:txBody>
      </p:sp>
    </p:spTree>
    <p:extLst>
      <p:ext uri="{BB962C8B-B14F-4D97-AF65-F5344CB8AC3E}">
        <p14:creationId xmlns:p14="http://schemas.microsoft.com/office/powerpoint/2010/main" val="2980150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524415" y="829644"/>
            <a:ext cx="3129273"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Doel van een gedetailleerde assessment</a:t>
            </a:r>
            <a:endParaRPr lang="nl" sz="36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6" name="TextBox 15">
            <a:extLst>
              <a:ext uri="{FF2B5EF4-FFF2-40B4-BE49-F238E27FC236}">
                <a16:creationId xmlns:a16="http://schemas.microsoft.com/office/drawing/2014/main" id="{6D0F8801-C0CA-4F9B-ACAB-8EE84BABF0A8}"/>
              </a:ext>
            </a:extLst>
          </p:cNvPr>
          <p:cNvSpPr txBox="1"/>
          <p:nvPr/>
        </p:nvSpPr>
        <p:spPr>
          <a:xfrm>
            <a:off x="4483267" y="524083"/>
            <a:ext cx="7637613" cy="6186309"/>
          </a:xfrm>
          <a:prstGeom prst="rect">
            <a:avLst/>
          </a:prstGeom>
          <a:noFill/>
        </p:spPr>
        <p:txBody>
          <a:bodyPr wrap="square">
            <a:spAutoFit/>
          </a:bodyPr>
          <a:lstStyle/>
          <a:p>
            <a:pPr marL="509588" indent="-509588" algn="l" rtl="0">
              <a:buClr>
                <a:srgbClr val="E42D38"/>
              </a:buClr>
              <a:buSzPct val="150000"/>
              <a:buFont typeface="Wingdings" panose="05000000000000000000" pitchFamily="2" charset="2"/>
              <a:buChar char="ü"/>
            </a:pPr>
            <a:r>
              <a:rPr lang="nl" b="0" i="0" u="none" baseline="0" dirty="0">
                <a:latin typeface="Open sans" panose="020B0606030504020204" pitchFamily="34" charset="0"/>
                <a:ea typeface="Open sans" panose="020B0606030504020204" pitchFamily="34" charset="0"/>
                <a:cs typeface="Open sans" panose="020B0606030504020204" pitchFamily="34" charset="0"/>
                <a:sym typeface=""/>
              </a:rPr>
              <a:t>Een realistischere beschrijving van de behoeften van de meest kwetsbare personen</a:t>
            </a:r>
            <a:endParaRPr lang="nl"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endParaRPr lang="nl"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nl" b="0" i="0" u="none" baseline="0" dirty="0">
                <a:latin typeface="Open sans" panose="020B0606030504020204" pitchFamily="34" charset="0"/>
                <a:ea typeface="Open sans" panose="020B0606030504020204" pitchFamily="34" charset="0"/>
                <a:cs typeface="Open sans" panose="020B0606030504020204" pitchFamily="34" charset="0"/>
                <a:sym typeface=""/>
              </a:rPr>
              <a:t>Forecast van de sectorbehoeften voor de volgende 7-28 dagen en een projectie op 1-3 maanden </a:t>
            </a:r>
          </a:p>
          <a:p>
            <a:pPr marL="509588" indent="-509588" algn="l" rtl="0">
              <a:buClr>
                <a:srgbClr val="E42D38"/>
              </a:buClr>
              <a:buSzPct val="150000"/>
              <a:buFont typeface="Wingdings" panose="05000000000000000000" pitchFamily="2" charset="2"/>
              <a:buChar char="ü"/>
            </a:pPr>
            <a:endParaRPr lang="nl"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nl" b="0" i="0" u="none" baseline="0" dirty="0">
                <a:latin typeface="Open sans" panose="020B0606030504020204" pitchFamily="34" charset="0"/>
                <a:ea typeface="Open sans" panose="020B0606030504020204" pitchFamily="34" charset="0"/>
                <a:cs typeface="Open sans" panose="020B0606030504020204" pitchFamily="34" charset="0"/>
                <a:sym typeface=""/>
              </a:rPr>
              <a:t>Bepalen van alternatieven om de onmiddellijke risico’s te beperken</a:t>
            </a:r>
            <a:endParaRPr lang="nl"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endParaRPr lang="nl"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nl" b="0" i="0" u="none" baseline="0" dirty="0">
                <a:latin typeface="Open sans" panose="020B0606030504020204" pitchFamily="34" charset="0"/>
                <a:ea typeface="Open sans" panose="020B0606030504020204" pitchFamily="34" charset="0"/>
                <a:cs typeface="Open sans" panose="020B0606030504020204" pitchFamily="34" charset="0"/>
                <a:sym typeface=""/>
              </a:rPr>
              <a:t>Voorbereiding van het actieplan op langere termijn </a:t>
            </a:r>
          </a:p>
          <a:p>
            <a:pPr marL="509588" indent="-509588" algn="l" rtl="0">
              <a:buClr>
                <a:srgbClr val="E42D38"/>
              </a:buClr>
              <a:buSzPct val="150000"/>
              <a:buFont typeface="Wingdings" panose="05000000000000000000" pitchFamily="2" charset="2"/>
              <a:buChar char="ü"/>
            </a:pPr>
            <a:endParaRPr lang="nl"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nl" b="0" i="0" u="none" baseline="0" dirty="0">
                <a:latin typeface="Open sans" panose="020B0606030504020204" pitchFamily="34" charset="0"/>
                <a:ea typeface="Open sans" panose="020B0606030504020204" pitchFamily="34" charset="0"/>
                <a:cs typeface="Open sans" panose="020B0606030504020204" pitchFamily="34" charset="0"/>
                <a:sym typeface=""/>
              </a:rPr>
              <a:t>Revisie van de noodbehoeften en prioriteit</a:t>
            </a:r>
            <a:endParaRPr lang="nl"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endParaRPr lang="nl"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nl" b="0" i="0" u="none" baseline="0" dirty="0">
                <a:latin typeface="Open sans" panose="020B0606030504020204" pitchFamily="34" charset="0"/>
                <a:ea typeface="Open sans" panose="020B0606030504020204" pitchFamily="34" charset="0"/>
                <a:cs typeface="Open sans" panose="020B0606030504020204" pitchFamily="34" charset="0"/>
                <a:sym typeface=""/>
              </a:rPr>
              <a:t>Gedetailleerd programma</a:t>
            </a:r>
            <a:endParaRPr lang="nl"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endParaRPr lang="nl"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nl" b="0" i="0" u="none" baseline="0" dirty="0">
                <a:latin typeface="Open sans" panose="020B0606030504020204" pitchFamily="34" charset="0"/>
                <a:ea typeface="Open sans" panose="020B0606030504020204" pitchFamily="34" charset="0"/>
                <a:cs typeface="Open sans" panose="020B0606030504020204" pitchFamily="34" charset="0"/>
                <a:sym typeface=""/>
              </a:rPr>
              <a:t>Peilen naar lokale responscapaciteit </a:t>
            </a:r>
          </a:p>
          <a:p>
            <a:pPr marL="509588" indent="-509588" algn="l" rtl="0">
              <a:buClr>
                <a:srgbClr val="E42D38"/>
              </a:buClr>
              <a:buSzPct val="150000"/>
              <a:buFont typeface="Wingdings" panose="05000000000000000000" pitchFamily="2" charset="2"/>
              <a:buChar char="ü"/>
            </a:pPr>
            <a:endParaRPr lang="nl"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nl" b="0" i="0" u="none" baseline="0" dirty="0">
                <a:latin typeface="Open sans" panose="020B0606030504020204" pitchFamily="34" charset="0"/>
                <a:ea typeface="Open sans" panose="020B0606030504020204" pitchFamily="34" charset="0"/>
                <a:cs typeface="Open sans" panose="020B0606030504020204" pitchFamily="34" charset="0"/>
                <a:sym typeface=""/>
              </a:rPr>
              <a:t>Beslissen hoe bestaande hulpmiddelen het beste kunnen worden ingezet voor onmiddellijke hulp</a:t>
            </a:r>
          </a:p>
          <a:p>
            <a:pPr marL="509588" indent="-509588" algn="l" rtl="0">
              <a:buClr>
                <a:srgbClr val="E42D38"/>
              </a:buClr>
              <a:buSzPct val="150000"/>
              <a:buFont typeface="Wingdings" panose="05000000000000000000" pitchFamily="2" charset="2"/>
              <a:buChar char="ü"/>
            </a:pPr>
            <a:endParaRPr lang="nl"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nl" b="0" i="0" u="none" baseline="0" dirty="0">
                <a:latin typeface="Open sans" panose="020B0606030504020204" pitchFamily="34" charset="0"/>
                <a:ea typeface="Open sans" panose="020B0606030504020204" pitchFamily="34" charset="0"/>
                <a:cs typeface="Open sans" panose="020B0606030504020204" pitchFamily="34" charset="0"/>
                <a:sym typeface=""/>
              </a:rPr>
              <a:t>Zoeken naar alternatieven voor responsdoelstellingen en interventie</a:t>
            </a:r>
          </a:p>
        </p:txBody>
      </p:sp>
    </p:spTree>
    <p:extLst>
      <p:ext uri="{BB962C8B-B14F-4D97-AF65-F5344CB8AC3E}">
        <p14:creationId xmlns:p14="http://schemas.microsoft.com/office/powerpoint/2010/main" val="379569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11652" y="638258"/>
            <a:ext cx="3663447"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Hoe voert u een assessment uit?</a:t>
            </a:r>
            <a:endParaRPr lang="nl" sz="36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6" name="TextBox 15">
            <a:extLst>
              <a:ext uri="{FF2B5EF4-FFF2-40B4-BE49-F238E27FC236}">
                <a16:creationId xmlns:a16="http://schemas.microsoft.com/office/drawing/2014/main" id="{6D0F8801-C0CA-4F9B-ACAB-8EE84BABF0A8}"/>
              </a:ext>
            </a:extLst>
          </p:cNvPr>
          <p:cNvSpPr txBox="1"/>
          <p:nvPr/>
        </p:nvSpPr>
        <p:spPr>
          <a:xfrm>
            <a:off x="5977808" y="1081814"/>
            <a:ext cx="5789476" cy="1200329"/>
          </a:xfrm>
          <a:prstGeom prst="rect">
            <a:avLst/>
          </a:prstGeom>
          <a:noFill/>
        </p:spPr>
        <p:txBody>
          <a:bodyPr wrap="square">
            <a:spAutoFit/>
          </a:bodyPr>
          <a:lstStyle/>
          <a:p>
            <a:pPr algn="l" rtl="0">
              <a:buClr>
                <a:srgbClr val="F99B27"/>
              </a:buClr>
              <a:buSzPct val="150000"/>
            </a:pPr>
            <a:r>
              <a:rPr lang="nl" b="1" i="0" u="none" baseline="0">
                <a:solidFill>
                  <a:srgbClr val="E42D38"/>
                </a:solidFill>
                <a:latin typeface="Open sans" panose="020B0606030504020204" pitchFamily="34" charset="0"/>
                <a:ea typeface="Open sans" panose="020B0606030504020204" pitchFamily="34" charset="0"/>
                <a:cs typeface="Open sans" panose="020B0606030504020204" pitchFamily="34" charset="0"/>
                <a:sym typeface=""/>
              </a:rPr>
              <a:t>Strategie/plan</a:t>
            </a:r>
          </a:p>
          <a:p>
            <a:pPr algn="l" rtl="0">
              <a:buClr>
                <a:srgbClr val="F99B27"/>
              </a:buClr>
              <a:buSzPct val="150000"/>
            </a:pPr>
            <a:r>
              <a:rPr lang="nl" b="0" i="0" u="none" baseline="0">
                <a:latin typeface="Open sans" panose="020B0606030504020204" pitchFamily="34" charset="0"/>
                <a:ea typeface="Open sans" panose="020B0606030504020204" pitchFamily="34" charset="0"/>
                <a:cs typeface="Open sans" panose="020B0606030504020204" pitchFamily="34" charset="0"/>
                <a:sym typeface=""/>
              </a:rPr>
              <a:t>Ontwikkel een overzicht hoe u uw assessments zou laten verlopen, welke methodes en tools u zal gebruiken.</a:t>
            </a:r>
          </a:p>
        </p:txBody>
      </p:sp>
      <p:sp>
        <p:nvSpPr>
          <p:cNvPr id="14" name="TextBox 13">
            <a:extLst>
              <a:ext uri="{FF2B5EF4-FFF2-40B4-BE49-F238E27FC236}">
                <a16:creationId xmlns:a16="http://schemas.microsoft.com/office/drawing/2014/main" id="{2CC81F82-798E-44E7-93E0-DF4A1DD6631E}"/>
              </a:ext>
            </a:extLst>
          </p:cNvPr>
          <p:cNvSpPr txBox="1"/>
          <p:nvPr/>
        </p:nvSpPr>
        <p:spPr>
          <a:xfrm>
            <a:off x="5977808" y="3010246"/>
            <a:ext cx="5789475"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99B27"/>
              </a:buClr>
              <a:buSzPct val="150000"/>
              <a:buFontTx/>
              <a:buNone/>
              <a:tabLst/>
              <a:defRPr/>
            </a:pPr>
            <a:r>
              <a:rPr kumimoji="0" lang="nl" sz="1800" b="1" i="0" u="none" strike="noStrike" kern="1200" cap="none" normalizeH="0" baseline="0">
                <a:ln>
                  <a:noFill/>
                </a:ln>
                <a:solidFill>
                  <a:srgbClr val="F5333F"/>
                </a:solidFill>
                <a:effectLst/>
                <a:uLnTx/>
                <a:uFillTx/>
                <a:latin typeface="Open sans" panose="020B0606030504020204" pitchFamily="34" charset="0"/>
                <a:ea typeface="Open sans" panose="020B0606030504020204" pitchFamily="34" charset="0"/>
                <a:cs typeface="Open sans" panose="020B0606030504020204" pitchFamily="34" charset="0"/>
                <a:sym typeface=""/>
              </a:rPr>
              <a:t>Wat moet er veranderen?</a:t>
            </a:r>
          </a:p>
          <a:p>
            <a:pPr marL="0" marR="0" lvl="0" indent="0" algn="l" defTabSz="914400" rtl="0" eaLnBrk="1" fontAlgn="auto" latinLnBrk="0" hangingPunct="1">
              <a:lnSpc>
                <a:spcPct val="100000"/>
              </a:lnSpc>
              <a:spcBef>
                <a:spcPts val="0"/>
              </a:spcBef>
              <a:spcAft>
                <a:spcPts val="0"/>
              </a:spcAft>
              <a:buClr>
                <a:srgbClr val="F99B27"/>
              </a:buClr>
              <a:buSzPct val="150000"/>
              <a:buFontTx/>
              <a:buNone/>
              <a:tabLst/>
              <a:defRPr/>
            </a:pPr>
            <a:r>
              <a:rPr kumimoji="0" lang="nl" sz="1800" b="0" i="0" u="none" strike="noStrike" kern="1200" cap="none" normalizeH="0" baseline="0">
                <a:ln>
                  <a:noFill/>
                </a:ln>
                <a:solidFill>
                  <a:schemeClr val="tx1">
                    <a:lumMod val="100000"/>
                  </a:schemeClr>
                </a:solidFill>
                <a:effectLst/>
                <a:uLnTx/>
                <a:uFillTx/>
                <a:latin typeface="Open sans" panose="020B0606030504020204" pitchFamily="34" charset="0"/>
                <a:ea typeface="Open sans" panose="020B0606030504020204" pitchFamily="34" charset="0"/>
                <a:cs typeface="Open sans" panose="020B0606030504020204" pitchFamily="34" charset="0"/>
                <a:sym typeface=""/>
              </a:rPr>
              <a:t>Hoe selecteert u de gebieden, gezinnen en individuen die onder uw assessment vallen?</a:t>
            </a:r>
            <a:endParaRPr kumimoji="0" lang="nl" sz="1800" b="0" i="0" u="none" strike="noStrike" kern="1200" cap="none" normalizeH="0" baseline="0" noProof="0" dirty="0">
              <a:ln>
                <a:noFill/>
              </a:ln>
              <a:solidFill>
                <a:schemeClr val="tx1">
                  <a:lumMod val="100000"/>
                </a:schemeClr>
              </a:solidFill>
              <a:effectLst/>
              <a:uLnTx/>
              <a:uFillTx/>
              <a:latin typeface="Open sans" panose="020B0606030504020204" pitchFamily="34" charset="0"/>
              <a:ea typeface="Open sans" panose="020B0606030504020204" pitchFamily="34" charset="0"/>
              <a:sym typeface=""/>
            </a:endParaRPr>
          </a:p>
          <a:p>
            <a:pPr marL="0" marR="0" lvl="0" indent="0" algn="l" defTabSz="914400" rtl="0" eaLnBrk="1" fontAlgn="auto" latinLnBrk="0" hangingPunct="1">
              <a:lnSpc>
                <a:spcPct val="100000"/>
              </a:lnSpc>
              <a:spcBef>
                <a:spcPts val="0"/>
              </a:spcBef>
              <a:spcAft>
                <a:spcPts val="0"/>
              </a:spcAft>
              <a:buClr>
                <a:srgbClr val="F99B27"/>
              </a:buClr>
              <a:buSzPct val="150000"/>
              <a:buFontTx/>
              <a:buNone/>
              <a:tabLst/>
              <a:defRPr/>
            </a:pPr>
            <a:endParaRPr kumimoji="0" lang="nl" sz="1800" b="0" i="0" u="none" strike="noStrike" kern="1200" cap="none" normalizeH="0" baseline="0" noProof="0" dirty="0">
              <a:ln>
                <a:noFill/>
              </a:ln>
              <a:solidFill>
                <a:schemeClr val="tx1">
                  <a:lumMod val="100000"/>
                </a:schemeClr>
              </a:solidFill>
              <a:effectLst/>
              <a:uLnTx/>
              <a:uFillTx/>
              <a:latin typeface="Open sans" panose="020B0606030504020204" pitchFamily="34" charset="0"/>
              <a:ea typeface="Open sans" panose="020B0606030504020204" pitchFamily="34" charset="0"/>
              <a:sym typeface=""/>
            </a:endParaRPr>
          </a:p>
          <a:p>
            <a:pPr marL="0" marR="0" lvl="0" indent="0" algn="l" defTabSz="914400" rtl="0" eaLnBrk="1" fontAlgn="auto" latinLnBrk="0" hangingPunct="1">
              <a:lnSpc>
                <a:spcPct val="100000"/>
              </a:lnSpc>
              <a:spcBef>
                <a:spcPts val="0"/>
              </a:spcBef>
              <a:spcAft>
                <a:spcPts val="0"/>
              </a:spcAft>
              <a:buClr>
                <a:srgbClr val="F99B27"/>
              </a:buClr>
              <a:buSzPct val="150000"/>
              <a:buFontTx/>
              <a:buNone/>
              <a:tabLst/>
              <a:defRPr/>
            </a:pPr>
            <a:r>
              <a:rPr kumimoji="0" lang="nl" sz="1800" b="0" i="0" u="sng" strike="noStrike" kern="0" cap="none" normalizeH="0" baseline="0">
                <a:ln>
                  <a:noFill/>
                </a:ln>
                <a:solidFill>
                  <a:schemeClr val="tx1">
                    <a:lumMod val="100000"/>
                  </a:schemeClr>
                </a:solidFill>
                <a:effectLst/>
                <a:uLnTx/>
                <a:uFillTx/>
                <a:latin typeface="Open sans" panose="020B0606030504020204" pitchFamily="34" charset="0"/>
                <a:ea typeface="Open sans" panose="020B0606030504020204" pitchFamily="34" charset="0"/>
                <a:cs typeface="Open sans" panose="020B0606030504020204" pitchFamily="34" charset="0"/>
                <a:sym typeface=""/>
              </a:rPr>
              <a:t>Methodes:</a:t>
            </a:r>
            <a:r>
              <a:rPr kumimoji="0" lang="nl" sz="1800" b="0" i="0" u="none" strike="noStrike" kern="0" cap="none" normalizeH="0" baseline="0">
                <a:ln>
                  <a:noFill/>
                </a:ln>
                <a:solidFill>
                  <a:schemeClr val="tx1">
                    <a:lumMod val="100000"/>
                  </a:schemeClr>
                </a:solidFill>
                <a:effectLst/>
                <a:uLnTx/>
                <a:uFillTx/>
                <a:latin typeface="Open sans" panose="020B0606030504020204" pitchFamily="34" charset="0"/>
                <a:ea typeface="Open sans" panose="020B0606030504020204" pitchFamily="34" charset="0"/>
                <a:cs typeface="Open sans" panose="020B0606030504020204" pitchFamily="34" charset="0"/>
                <a:sym typeface=""/>
              </a:rPr>
              <a:t> interviews, observaties – checklist, focusgroepen, bijkomende hulpbronnen, uitvoering van een Initial Damage Assessment (IDA, initiële schade-assessment)/</a:t>
            </a:r>
          </a:p>
        </p:txBody>
      </p:sp>
      <p:pic>
        <p:nvPicPr>
          <p:cNvPr id="15" name="Picture 14">
            <a:extLst>
              <a:ext uri="{FF2B5EF4-FFF2-40B4-BE49-F238E27FC236}">
                <a16:creationId xmlns:a16="http://schemas.microsoft.com/office/drawing/2014/main" id="{F32C9A8E-9B1E-4148-91A5-998AFE19A1F6}"/>
              </a:ext>
            </a:extLst>
          </p:cNvPr>
          <p:cNvPicPr>
            <a:picLocks noChangeAspect="1"/>
          </p:cNvPicPr>
          <p:nvPr/>
        </p:nvPicPr>
        <p:blipFill>
          <a:blip r:embed="rId3">
            <a:biLevel thresh="75000"/>
          </a:blip>
          <a:stretch>
            <a:fillRect/>
          </a:stretch>
        </p:blipFill>
        <p:spPr>
          <a:xfrm>
            <a:off x="4668504" y="1124611"/>
            <a:ext cx="812800" cy="880533"/>
          </a:xfrm>
          <a:prstGeom prst="rect">
            <a:avLst/>
          </a:prstGeom>
        </p:spPr>
      </p:pic>
      <p:pic>
        <p:nvPicPr>
          <p:cNvPr id="17" name="Picture 16">
            <a:extLst>
              <a:ext uri="{FF2B5EF4-FFF2-40B4-BE49-F238E27FC236}">
                <a16:creationId xmlns:a16="http://schemas.microsoft.com/office/drawing/2014/main" id="{F66CAE1D-9C7C-4DC9-8D9C-45B2721713A2}"/>
              </a:ext>
            </a:extLst>
          </p:cNvPr>
          <p:cNvPicPr>
            <a:picLocks noChangeAspect="1"/>
          </p:cNvPicPr>
          <p:nvPr/>
        </p:nvPicPr>
        <p:blipFill>
          <a:blip r:embed="rId4">
            <a:biLevel thresh="75000"/>
          </a:blip>
          <a:stretch>
            <a:fillRect/>
          </a:stretch>
        </p:blipFill>
        <p:spPr>
          <a:xfrm>
            <a:off x="4668504" y="3077641"/>
            <a:ext cx="835378" cy="948267"/>
          </a:xfrm>
          <a:prstGeom prst="rect">
            <a:avLst/>
          </a:prstGeom>
        </p:spPr>
      </p:pic>
    </p:spTree>
    <p:extLst>
      <p:ext uri="{BB962C8B-B14F-4D97-AF65-F5344CB8AC3E}">
        <p14:creationId xmlns:p14="http://schemas.microsoft.com/office/powerpoint/2010/main" val="714552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477520" y="638258"/>
            <a:ext cx="3393440"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Rapporteren</a:t>
            </a:r>
            <a:endParaRPr lang="nl" sz="36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8" name="TextBox 17">
            <a:extLst>
              <a:ext uri="{FF2B5EF4-FFF2-40B4-BE49-F238E27FC236}">
                <a16:creationId xmlns:a16="http://schemas.microsoft.com/office/drawing/2014/main" id="{9DEE1E1E-C9B1-4ECB-9CFC-EE1A6574A228}"/>
              </a:ext>
            </a:extLst>
          </p:cNvPr>
          <p:cNvSpPr txBox="1"/>
          <p:nvPr/>
        </p:nvSpPr>
        <p:spPr>
          <a:xfrm>
            <a:off x="4581152" y="638258"/>
            <a:ext cx="7485915" cy="5632311"/>
          </a:xfrm>
          <a:prstGeom prst="rect">
            <a:avLst/>
          </a:prstGeom>
          <a:noFill/>
        </p:spPr>
        <p:txBody>
          <a:bodyPr wrap="square">
            <a:spAutoFit/>
          </a:bodyPr>
          <a:lstStyle/>
          <a:p>
            <a:pPr marL="285750" indent="-285750" algn="l" rtl="0">
              <a:buClr>
                <a:srgbClr val="E42D38"/>
              </a:buClr>
              <a:buSzPct val="150000"/>
              <a:buFont typeface="Arial" panose="020B0604020202020204" pitchFamily="34" charset="0"/>
              <a:buChar char="•"/>
            </a:pPr>
            <a:r>
              <a:rPr lang="nl"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Weet </a:t>
            </a:r>
            <a:r>
              <a:rPr lang="nl"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aan wie u rapporteert </a:t>
            </a:r>
            <a:r>
              <a:rPr lang="nl"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en welke informatie nodig is.</a:t>
            </a:r>
          </a:p>
          <a:p>
            <a:pPr marL="285750" indent="-285750" algn="l" rtl="0">
              <a:buClr>
                <a:srgbClr val="E42D38"/>
              </a:buClr>
              <a:buSzPct val="150000"/>
              <a:buFont typeface="Arial" panose="020B0604020202020204" pitchFamily="34" charset="0"/>
              <a:buChar char="•"/>
            </a:pPr>
            <a:endParaRPr lang="nl" dirty="0">
              <a:latin typeface="Open sans" panose="020B0606030504020204" pitchFamily="34" charset="0"/>
              <a:ea typeface="Open sans" panose="020B0606030504020204" pitchFamily="34" charset="0"/>
              <a:sym typeface=""/>
            </a:endParaRPr>
          </a:p>
          <a:p>
            <a:pPr marL="285750" indent="-285750" algn="l" rtl="0">
              <a:buClr>
                <a:srgbClr val="E42D38"/>
              </a:buClr>
              <a:buSzPct val="150000"/>
              <a:buFont typeface="Arial" panose="020B0604020202020204" pitchFamily="34" charset="0"/>
              <a:buChar char="•"/>
            </a:pPr>
            <a:r>
              <a:rPr lang="nl"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Coördineer met agentschappen ter plaatse en </a:t>
            </a:r>
            <a:r>
              <a:rPr lang="nl"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zorg voor teamwork en communicatie </a:t>
            </a:r>
            <a:r>
              <a:rPr lang="nl"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over de rollen en verwachtingen.</a:t>
            </a:r>
          </a:p>
          <a:p>
            <a:pPr marL="285750" indent="-285750" algn="l" rtl="0">
              <a:buClr>
                <a:srgbClr val="E42D38"/>
              </a:buClr>
              <a:buSzPct val="150000"/>
              <a:buFont typeface="Arial" panose="020B0604020202020204" pitchFamily="34" charset="0"/>
              <a:buChar char="•"/>
            </a:pPr>
            <a:endParaRPr lang="nl" dirty="0">
              <a:latin typeface="Open sans" panose="020B0606030504020204" pitchFamily="34" charset="0"/>
              <a:ea typeface="Open sans" panose="020B0606030504020204" pitchFamily="34" charset="0"/>
              <a:sym typeface=""/>
            </a:endParaRPr>
          </a:p>
          <a:p>
            <a:pPr marL="285750" indent="-285750" algn="l" rtl="0">
              <a:buClr>
                <a:srgbClr val="E42D38"/>
              </a:buClr>
              <a:buSzPct val="150000"/>
              <a:buFont typeface="Arial" panose="020B0604020202020204" pitchFamily="34" charset="0"/>
              <a:buChar char="•"/>
            </a:pPr>
            <a:r>
              <a:rPr lang="nl"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Beschrijf</a:t>
            </a:r>
            <a:r>
              <a:rPr lang="nl"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de situatie, wat is er gebeurd?</a:t>
            </a:r>
          </a:p>
          <a:p>
            <a:pPr marL="285750" indent="-285750" algn="l" rtl="0">
              <a:buClr>
                <a:srgbClr val="E42D38"/>
              </a:buClr>
              <a:buSzPct val="150000"/>
              <a:buFont typeface="Arial" panose="020B0604020202020204" pitchFamily="34" charset="0"/>
              <a:buChar char="•"/>
            </a:pPr>
            <a:endParaRPr lang="nl" dirty="0">
              <a:latin typeface="Open sans" panose="020B0606030504020204" pitchFamily="34" charset="0"/>
              <a:ea typeface="Open sans" panose="020B0606030504020204" pitchFamily="34" charset="0"/>
              <a:sym typeface=""/>
            </a:endParaRPr>
          </a:p>
          <a:p>
            <a:pPr marL="285750" indent="-285750" algn="l" rtl="0">
              <a:buClr>
                <a:srgbClr val="E42D38"/>
              </a:buClr>
              <a:buSzPct val="150000"/>
              <a:buFont typeface="Arial" panose="020B0604020202020204" pitchFamily="34" charset="0"/>
              <a:buChar char="•"/>
            </a:pPr>
            <a:r>
              <a:rPr lang="nl"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Registreer de getroffen bevolking</a:t>
            </a:r>
            <a:r>
              <a:rPr lang="nl"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 personen, # gezinnen/huishoudens</a:t>
            </a:r>
            <a:endParaRPr lang="nl" kern="0" dirty="0">
              <a:solidFill>
                <a:schemeClr val="tx1">
                  <a:lumMod val="100000"/>
                </a:schemeClr>
              </a:solidFill>
              <a:latin typeface="Open sans" panose="020B0606030504020204" pitchFamily="34" charset="0"/>
              <a:ea typeface="Open sans" panose="020B0606030504020204" pitchFamily="34" charset="0"/>
              <a:sym typeface=""/>
            </a:endParaRPr>
          </a:p>
          <a:p>
            <a:pPr marL="285750" indent="-285750" algn="l" rtl="0">
              <a:buClr>
                <a:srgbClr val="E42D38"/>
              </a:buClr>
              <a:buSzPct val="150000"/>
              <a:buFont typeface="Arial" panose="020B0604020202020204" pitchFamily="34" charset="0"/>
              <a:buChar char="•"/>
            </a:pPr>
            <a:endParaRPr lang="nl" dirty="0">
              <a:latin typeface="Open sans" panose="020B0606030504020204" pitchFamily="34" charset="0"/>
              <a:ea typeface="Open sans" panose="020B0606030504020204" pitchFamily="34" charset="0"/>
              <a:sym typeface=""/>
            </a:endParaRPr>
          </a:p>
          <a:p>
            <a:pPr marL="285750" indent="-285750" algn="l" rtl="0">
              <a:buClr>
                <a:srgbClr val="E42D38"/>
              </a:buClr>
              <a:buSzPct val="150000"/>
              <a:buFont typeface="Arial" panose="020B0604020202020204" pitchFamily="34" charset="0"/>
              <a:buChar char="•"/>
            </a:pPr>
            <a:r>
              <a:rPr lang="nl"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Noteer de impact: </a:t>
            </a:r>
            <a:r>
              <a:rPr lang="nl"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Letsels, overlijdens, schade qua bestaanszekerheid, infrastructuur</a:t>
            </a:r>
          </a:p>
          <a:p>
            <a:pPr marL="285750" indent="-285750" algn="l" rtl="0">
              <a:buClr>
                <a:srgbClr val="E42D38"/>
              </a:buClr>
              <a:buSzPct val="150000"/>
              <a:buFont typeface="Arial" panose="020B0604020202020204" pitchFamily="34" charset="0"/>
              <a:buChar char="•"/>
            </a:pPr>
            <a:endParaRPr lang="nl" dirty="0">
              <a:latin typeface="Open sans" panose="020B0606030504020204" pitchFamily="34" charset="0"/>
              <a:ea typeface="Open sans" panose="020B0606030504020204" pitchFamily="34" charset="0"/>
              <a:sym typeface=""/>
            </a:endParaRPr>
          </a:p>
          <a:p>
            <a:pPr marL="285750" indent="-285750" algn="l" rtl="0">
              <a:buClr>
                <a:srgbClr val="E42D38"/>
              </a:buClr>
              <a:buSzPct val="150000"/>
              <a:buFont typeface="Arial" panose="020B0604020202020204" pitchFamily="34" charset="0"/>
              <a:buChar char="•"/>
            </a:pPr>
            <a:r>
              <a:rPr lang="nl"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Wie reageert er,</a:t>
            </a:r>
            <a:r>
              <a:rPr lang="nl"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wat doen ze? Welke hulpbronnen zijn beschikbaar?</a:t>
            </a:r>
          </a:p>
          <a:p>
            <a:pPr marL="285750" indent="-285750" algn="l" rtl="0">
              <a:buClr>
                <a:srgbClr val="E42D38"/>
              </a:buClr>
              <a:buSzPct val="150000"/>
              <a:buFont typeface="Arial" panose="020B0604020202020204" pitchFamily="34" charset="0"/>
              <a:buChar char="•"/>
            </a:pPr>
            <a:endParaRPr lang="nl" dirty="0">
              <a:latin typeface="Open sans" panose="020B0606030504020204" pitchFamily="34" charset="0"/>
              <a:ea typeface="Open sans" panose="020B0606030504020204" pitchFamily="34" charset="0"/>
              <a:sym typeface=""/>
            </a:endParaRPr>
          </a:p>
          <a:p>
            <a:pPr marL="285750" indent="-285750" algn="l" rtl="0">
              <a:buClr>
                <a:srgbClr val="E42D38"/>
              </a:buClr>
              <a:buSzPct val="150000"/>
              <a:buFont typeface="Arial" panose="020B0604020202020204" pitchFamily="34" charset="0"/>
              <a:buChar char="•"/>
            </a:pPr>
            <a:r>
              <a:rPr lang="nl"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Waar zitten de hiaten? </a:t>
            </a:r>
            <a:r>
              <a:rPr lang="nl"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Wat is er nu nodig?</a:t>
            </a:r>
          </a:p>
          <a:p>
            <a:pPr marL="285750" indent="-285750" algn="l" rtl="0">
              <a:buClr>
                <a:srgbClr val="E42D38"/>
              </a:buClr>
              <a:buSzPct val="150000"/>
              <a:buFont typeface="Arial" panose="020B0604020202020204" pitchFamily="34" charset="0"/>
              <a:buChar char="•"/>
            </a:pPr>
            <a:endParaRPr lang="nl" b="1" dirty="0">
              <a:solidFill>
                <a:schemeClr val="accent2">
                  <a:lumMod val="75000"/>
                </a:schemeClr>
              </a:solidFill>
              <a:latin typeface="Open sans" panose="020B0606030504020204" pitchFamily="34" charset="0"/>
              <a:ea typeface="Open sans" panose="020B0606030504020204" pitchFamily="34" charset="0"/>
              <a:sym typeface=""/>
            </a:endParaRPr>
          </a:p>
          <a:p>
            <a:pPr marL="285750" indent="-285750" algn="l" rtl="0">
              <a:buClr>
                <a:srgbClr val="E42D38"/>
              </a:buClr>
              <a:buSzPct val="150000"/>
              <a:buFont typeface="Arial" panose="020B0604020202020204" pitchFamily="34" charset="0"/>
              <a:buChar char="•"/>
            </a:pPr>
            <a:r>
              <a:rPr lang="nl"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Wat zijn de toekomstige behoeften </a:t>
            </a:r>
            <a:r>
              <a:rPr lang="nl"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van de getroffen personen?</a:t>
            </a:r>
          </a:p>
        </p:txBody>
      </p:sp>
    </p:spTree>
    <p:extLst>
      <p:ext uri="{BB962C8B-B14F-4D97-AF65-F5344CB8AC3E}">
        <p14:creationId xmlns:p14="http://schemas.microsoft.com/office/powerpoint/2010/main" val="4267394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11652" y="638257"/>
            <a:ext cx="3650747"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Basisprincipes en tips</a:t>
            </a:r>
          </a:p>
        </p:txBody>
      </p:sp>
      <p:sp>
        <p:nvSpPr>
          <p:cNvPr id="18" name="TextBox 17">
            <a:extLst>
              <a:ext uri="{FF2B5EF4-FFF2-40B4-BE49-F238E27FC236}">
                <a16:creationId xmlns:a16="http://schemas.microsoft.com/office/drawing/2014/main" id="{9DEE1E1E-C9B1-4ECB-9CFC-EE1A6574A228}"/>
              </a:ext>
            </a:extLst>
          </p:cNvPr>
          <p:cNvSpPr txBox="1"/>
          <p:nvPr/>
        </p:nvSpPr>
        <p:spPr>
          <a:xfrm>
            <a:off x="5905499" y="750948"/>
            <a:ext cx="5783737" cy="5329088"/>
          </a:xfrm>
          <a:prstGeom prst="rect">
            <a:avLst/>
          </a:prstGeom>
          <a:noFill/>
        </p:spPr>
        <p:txBody>
          <a:bodyPr wrap="square">
            <a:spAutoFit/>
          </a:bodyPr>
          <a:lstStyle/>
          <a:p>
            <a:pPr lvl="0" algn="l" rtl="0">
              <a:lnSpc>
                <a:spcPct val="150000"/>
              </a:lnSpc>
              <a:spcBef>
                <a:spcPts val="0"/>
              </a:spcBef>
              <a:spcAft>
                <a:spcPts val="0"/>
              </a:spcAft>
              <a:buClr>
                <a:srgbClr val="C55A11"/>
              </a:buClr>
              <a:buSzPts val="2400"/>
            </a:pPr>
            <a:r>
              <a:rPr lang="nl" sz="19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Te vermijden valkuilen: </a:t>
            </a:r>
            <a:r>
              <a:rPr lang="nl" sz="19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Vooringenomenheden</a:t>
            </a:r>
            <a:endParaRPr lang="nl" sz="1900" b="1" kern="0" dirty="0">
              <a:solidFill>
                <a:srgbClr val="E42D38">
                  <a:lumMod val="100000"/>
                </a:srgbClr>
              </a:solidFill>
              <a:latin typeface="Open sans" panose="020B0606030504020204" pitchFamily="34" charset="0"/>
              <a:ea typeface="Open sans" panose="020B0606030504020204" pitchFamily="34" charset="0"/>
              <a:sym typeface="Arial" panose="020B0604020202020204" pitchFamily="34" charset="0"/>
            </a:endParaRPr>
          </a:p>
          <a:p>
            <a:pPr lvl="0" algn="l" rtl="0">
              <a:lnSpc>
                <a:spcPct val="150000"/>
              </a:lnSpc>
              <a:spcBef>
                <a:spcPts val="1000"/>
              </a:spcBef>
              <a:spcAft>
                <a:spcPts val="0"/>
              </a:spcAft>
              <a:buClr>
                <a:srgbClr val="C55A11"/>
              </a:buClr>
              <a:buSzPts val="2400"/>
            </a:pPr>
            <a:r>
              <a:rPr lang="nl" sz="19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Stel uzelf duidelijk voor, </a:t>
            </a:r>
            <a:r>
              <a:rPr lang="nl" sz="19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maak geen beloftes</a:t>
            </a:r>
          </a:p>
          <a:p>
            <a:pPr lvl="0" algn="l" rtl="0">
              <a:lnSpc>
                <a:spcPct val="150000"/>
              </a:lnSpc>
              <a:spcBef>
                <a:spcPts val="1000"/>
              </a:spcBef>
              <a:spcAft>
                <a:spcPts val="0"/>
              </a:spcAft>
              <a:buClr>
                <a:srgbClr val="C55A11"/>
              </a:buClr>
              <a:buSzPts val="2400"/>
            </a:pPr>
            <a:r>
              <a:rPr lang="nl" sz="19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Streef steeds naar </a:t>
            </a:r>
            <a:r>
              <a:rPr lang="nl" sz="19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goedkeuring</a:t>
            </a:r>
          </a:p>
          <a:p>
            <a:pPr lvl="0" algn="l" rtl="0">
              <a:lnSpc>
                <a:spcPct val="150000"/>
              </a:lnSpc>
              <a:spcBef>
                <a:spcPts val="1000"/>
              </a:spcBef>
              <a:spcAft>
                <a:spcPts val="0"/>
              </a:spcAft>
              <a:buClr>
                <a:srgbClr val="C55A11"/>
              </a:buClr>
              <a:buSzPts val="2400"/>
            </a:pPr>
            <a:r>
              <a:rPr lang="nl" sz="19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Wees </a:t>
            </a:r>
            <a:r>
              <a:rPr lang="nl" sz="19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respectvol</a:t>
            </a:r>
            <a:endParaRPr lang="nl" sz="1900" b="1" kern="0" dirty="0">
              <a:solidFill>
                <a:srgbClr val="E42D38">
                  <a:lumMod val="100000"/>
                </a:srgbClr>
              </a:solidFill>
              <a:latin typeface="Open sans" panose="020B0606030504020204" pitchFamily="34" charset="0"/>
              <a:ea typeface="Open sans" panose="020B0606030504020204" pitchFamily="34" charset="0"/>
              <a:sym typeface="Arial" panose="020B0604020202020204" pitchFamily="34" charset="0"/>
            </a:endParaRPr>
          </a:p>
          <a:p>
            <a:pPr lvl="0" algn="l" rtl="0">
              <a:lnSpc>
                <a:spcPct val="150000"/>
              </a:lnSpc>
              <a:spcBef>
                <a:spcPts val="1000"/>
              </a:spcBef>
              <a:spcAft>
                <a:spcPts val="0"/>
              </a:spcAft>
              <a:buClr>
                <a:srgbClr val="C55A11"/>
              </a:buClr>
              <a:buSzPts val="2400"/>
            </a:pPr>
            <a:r>
              <a:rPr lang="nl" sz="19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Probeer </a:t>
            </a:r>
            <a:r>
              <a:rPr lang="nl" sz="19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de hiaten te identificeren</a:t>
            </a:r>
          </a:p>
          <a:p>
            <a:pPr lvl="0" algn="l" rtl="0">
              <a:lnSpc>
                <a:spcPct val="150000"/>
              </a:lnSpc>
              <a:spcBef>
                <a:spcPts val="1000"/>
              </a:spcBef>
              <a:spcAft>
                <a:spcPts val="0"/>
              </a:spcAft>
              <a:buClr>
                <a:srgbClr val="C55A11"/>
              </a:buClr>
              <a:buSzPts val="2400"/>
            </a:pPr>
            <a:r>
              <a:rPr lang="nl" sz="19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De verzamelde informatie moet </a:t>
            </a:r>
            <a:r>
              <a:rPr lang="nl" sz="19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nauwkeurig en betrouwbaar zijn</a:t>
            </a:r>
          </a:p>
          <a:p>
            <a:pPr lvl="0" algn="l" rtl="0">
              <a:lnSpc>
                <a:spcPct val="150000"/>
              </a:lnSpc>
              <a:spcBef>
                <a:spcPts val="1000"/>
              </a:spcBef>
              <a:spcAft>
                <a:spcPts val="0"/>
              </a:spcAft>
              <a:buClr>
                <a:srgbClr val="C55A11"/>
              </a:buClr>
              <a:buSzPts val="2400"/>
            </a:pPr>
            <a:r>
              <a:rPr lang="nl" sz="19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Betrek </a:t>
            </a:r>
            <a:r>
              <a:rPr lang="nl" sz="19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kwetsbare personen</a:t>
            </a:r>
            <a:endParaRPr lang="nl" sz="1900" b="1" kern="0" dirty="0">
              <a:solidFill>
                <a:srgbClr val="E42D38">
                  <a:lumMod val="100000"/>
                </a:srgbClr>
              </a:solidFill>
              <a:latin typeface="Open sans" panose="020B0606030504020204" pitchFamily="34" charset="0"/>
              <a:ea typeface="Open sans" panose="020B0606030504020204" pitchFamily="34" charset="0"/>
              <a:sym typeface="Arial" panose="020B0604020202020204" pitchFamily="34" charset="0"/>
            </a:endParaRPr>
          </a:p>
          <a:p>
            <a:pPr lvl="0" algn="l" rtl="0">
              <a:lnSpc>
                <a:spcPct val="150000"/>
              </a:lnSpc>
              <a:spcBef>
                <a:spcPts val="1000"/>
              </a:spcBef>
              <a:spcAft>
                <a:spcPts val="0"/>
              </a:spcAft>
              <a:buClr>
                <a:srgbClr val="C55A11"/>
              </a:buClr>
              <a:buSzPts val="2400"/>
            </a:pPr>
            <a:r>
              <a:rPr lang="nl" sz="19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Hulp moet verleend worden </a:t>
            </a:r>
            <a:r>
              <a:rPr lang="nl" sz="19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op basis van behoeften</a:t>
            </a:r>
            <a:endParaRPr lang="nl" sz="1900" b="1" kern="0" dirty="0">
              <a:solidFill>
                <a:srgbClr val="E42D38">
                  <a:lumMod val="100000"/>
                </a:srgbClr>
              </a:solidFill>
              <a:latin typeface="Open sans" panose="020B0606030504020204" pitchFamily="34" charset="0"/>
              <a:ea typeface="Open sans" panose="020B0606030504020204" pitchFamily="34" charset="0"/>
              <a:sym typeface="Arial" panose="020B0604020202020204" pitchFamily="34" charset="0"/>
            </a:endParaRPr>
          </a:p>
        </p:txBody>
      </p:sp>
      <p:pic>
        <p:nvPicPr>
          <p:cNvPr id="3" name="Picture 2">
            <a:extLst>
              <a:ext uri="{FF2B5EF4-FFF2-40B4-BE49-F238E27FC236}">
                <a16:creationId xmlns:a16="http://schemas.microsoft.com/office/drawing/2014/main" id="{621D302D-DE8C-4CCA-8121-78CB10D14BF0}"/>
              </a:ext>
            </a:extLst>
          </p:cNvPr>
          <p:cNvPicPr>
            <a:picLocks noChangeAspect="1"/>
          </p:cNvPicPr>
          <p:nvPr/>
        </p:nvPicPr>
        <p:blipFill>
          <a:blip r:embed="rId2">
            <a:duotone>
              <a:prstClr val="black"/>
              <a:schemeClr val="tx2">
                <a:tint val="45000"/>
                <a:satMod val="400000"/>
              </a:schemeClr>
            </a:duotone>
          </a:blip>
          <a:stretch>
            <a:fillRect/>
          </a:stretch>
        </p:blipFill>
        <p:spPr>
          <a:xfrm>
            <a:off x="4927598" y="919631"/>
            <a:ext cx="609265" cy="255824"/>
          </a:xfrm>
          <a:prstGeom prst="rect">
            <a:avLst/>
          </a:prstGeom>
          <a:ln>
            <a:noFill/>
          </a:ln>
        </p:spPr>
      </p:pic>
      <p:pic>
        <p:nvPicPr>
          <p:cNvPr id="14" name="Picture 13">
            <a:extLst>
              <a:ext uri="{FF2B5EF4-FFF2-40B4-BE49-F238E27FC236}">
                <a16:creationId xmlns:a16="http://schemas.microsoft.com/office/drawing/2014/main" id="{F2C9DC5F-ED8A-47DD-812E-7C70AA4D1CC3}"/>
              </a:ext>
            </a:extLst>
          </p:cNvPr>
          <p:cNvPicPr>
            <a:picLocks noChangeAspect="1"/>
          </p:cNvPicPr>
          <p:nvPr/>
        </p:nvPicPr>
        <p:blipFill>
          <a:blip r:embed="rId2">
            <a:duotone>
              <a:prstClr val="black"/>
              <a:schemeClr val="tx2">
                <a:tint val="45000"/>
                <a:satMod val="400000"/>
              </a:schemeClr>
            </a:duotone>
          </a:blip>
          <a:stretch>
            <a:fillRect/>
          </a:stretch>
        </p:blipFill>
        <p:spPr>
          <a:xfrm>
            <a:off x="4927598" y="1452326"/>
            <a:ext cx="609265" cy="255824"/>
          </a:xfrm>
          <a:prstGeom prst="rect">
            <a:avLst/>
          </a:prstGeom>
        </p:spPr>
      </p:pic>
      <p:pic>
        <p:nvPicPr>
          <p:cNvPr id="15" name="Picture 14">
            <a:extLst>
              <a:ext uri="{FF2B5EF4-FFF2-40B4-BE49-F238E27FC236}">
                <a16:creationId xmlns:a16="http://schemas.microsoft.com/office/drawing/2014/main" id="{14A50944-ABAE-4790-B3C4-96935D362785}"/>
              </a:ext>
            </a:extLst>
          </p:cNvPr>
          <p:cNvPicPr>
            <a:picLocks noChangeAspect="1"/>
          </p:cNvPicPr>
          <p:nvPr/>
        </p:nvPicPr>
        <p:blipFill>
          <a:blip r:embed="rId2">
            <a:duotone>
              <a:prstClr val="black"/>
              <a:schemeClr val="tx2">
                <a:tint val="45000"/>
                <a:satMod val="400000"/>
              </a:schemeClr>
            </a:duotone>
          </a:blip>
          <a:stretch>
            <a:fillRect/>
          </a:stretch>
        </p:blipFill>
        <p:spPr>
          <a:xfrm>
            <a:off x="4927598" y="2434041"/>
            <a:ext cx="609265" cy="255824"/>
          </a:xfrm>
          <a:prstGeom prst="rect">
            <a:avLst/>
          </a:prstGeom>
        </p:spPr>
      </p:pic>
      <p:pic>
        <p:nvPicPr>
          <p:cNvPr id="16" name="Picture 15">
            <a:extLst>
              <a:ext uri="{FF2B5EF4-FFF2-40B4-BE49-F238E27FC236}">
                <a16:creationId xmlns:a16="http://schemas.microsoft.com/office/drawing/2014/main" id="{8D1D4457-2F3F-498D-875F-53421B7DBF59}"/>
              </a:ext>
            </a:extLst>
          </p:cNvPr>
          <p:cNvPicPr>
            <a:picLocks noChangeAspect="1"/>
          </p:cNvPicPr>
          <p:nvPr/>
        </p:nvPicPr>
        <p:blipFill>
          <a:blip r:embed="rId2">
            <a:duotone>
              <a:prstClr val="black"/>
              <a:schemeClr val="tx2">
                <a:tint val="45000"/>
                <a:satMod val="400000"/>
              </a:schemeClr>
            </a:duotone>
          </a:blip>
          <a:stretch>
            <a:fillRect/>
          </a:stretch>
        </p:blipFill>
        <p:spPr>
          <a:xfrm>
            <a:off x="4927598" y="2999922"/>
            <a:ext cx="609265" cy="255824"/>
          </a:xfrm>
          <a:prstGeom prst="rect">
            <a:avLst/>
          </a:prstGeom>
        </p:spPr>
      </p:pic>
      <p:pic>
        <p:nvPicPr>
          <p:cNvPr id="17" name="Picture 16">
            <a:extLst>
              <a:ext uri="{FF2B5EF4-FFF2-40B4-BE49-F238E27FC236}">
                <a16:creationId xmlns:a16="http://schemas.microsoft.com/office/drawing/2014/main" id="{D800D6EC-6E5A-40B6-B74A-E89A1878A686}"/>
              </a:ext>
            </a:extLst>
          </p:cNvPr>
          <p:cNvPicPr>
            <a:picLocks noChangeAspect="1"/>
          </p:cNvPicPr>
          <p:nvPr/>
        </p:nvPicPr>
        <p:blipFill>
          <a:blip r:embed="rId2">
            <a:duotone>
              <a:prstClr val="black"/>
              <a:schemeClr val="tx2">
                <a:tint val="45000"/>
                <a:satMod val="400000"/>
              </a:schemeClr>
            </a:duotone>
          </a:blip>
          <a:stretch>
            <a:fillRect/>
          </a:stretch>
        </p:blipFill>
        <p:spPr>
          <a:xfrm>
            <a:off x="4927598" y="3565641"/>
            <a:ext cx="609265" cy="255824"/>
          </a:xfrm>
          <a:prstGeom prst="rect">
            <a:avLst/>
          </a:prstGeom>
        </p:spPr>
      </p:pic>
      <p:pic>
        <p:nvPicPr>
          <p:cNvPr id="19" name="Picture 18">
            <a:extLst>
              <a:ext uri="{FF2B5EF4-FFF2-40B4-BE49-F238E27FC236}">
                <a16:creationId xmlns:a16="http://schemas.microsoft.com/office/drawing/2014/main" id="{23119445-0AB5-4CB0-B4A4-05940021BB65}"/>
              </a:ext>
            </a:extLst>
          </p:cNvPr>
          <p:cNvPicPr>
            <a:picLocks noChangeAspect="1"/>
          </p:cNvPicPr>
          <p:nvPr/>
        </p:nvPicPr>
        <p:blipFill>
          <a:blip r:embed="rId2">
            <a:duotone>
              <a:prstClr val="black"/>
              <a:schemeClr val="tx2">
                <a:tint val="45000"/>
                <a:satMod val="400000"/>
              </a:schemeClr>
            </a:duotone>
          </a:blip>
          <a:stretch>
            <a:fillRect/>
          </a:stretch>
        </p:blipFill>
        <p:spPr>
          <a:xfrm>
            <a:off x="4927598" y="4689855"/>
            <a:ext cx="609265" cy="255824"/>
          </a:xfrm>
          <a:prstGeom prst="rect">
            <a:avLst/>
          </a:prstGeom>
        </p:spPr>
      </p:pic>
      <p:pic>
        <p:nvPicPr>
          <p:cNvPr id="20" name="Picture 19">
            <a:extLst>
              <a:ext uri="{FF2B5EF4-FFF2-40B4-BE49-F238E27FC236}">
                <a16:creationId xmlns:a16="http://schemas.microsoft.com/office/drawing/2014/main" id="{D928DC1E-E969-4705-827B-6F0346B366EC}"/>
              </a:ext>
            </a:extLst>
          </p:cNvPr>
          <p:cNvPicPr>
            <a:picLocks noChangeAspect="1"/>
          </p:cNvPicPr>
          <p:nvPr/>
        </p:nvPicPr>
        <p:blipFill>
          <a:blip r:embed="rId2">
            <a:duotone>
              <a:prstClr val="black"/>
              <a:schemeClr val="tx2">
                <a:tint val="45000"/>
                <a:satMod val="400000"/>
              </a:schemeClr>
            </a:duotone>
          </a:blip>
          <a:stretch>
            <a:fillRect/>
          </a:stretch>
        </p:blipFill>
        <p:spPr>
          <a:xfrm>
            <a:off x="4927598" y="5281930"/>
            <a:ext cx="609265" cy="255824"/>
          </a:xfrm>
          <a:prstGeom prst="rect">
            <a:avLst/>
          </a:prstGeom>
        </p:spPr>
      </p:pic>
      <p:pic>
        <p:nvPicPr>
          <p:cNvPr id="4" name="Picture 14">
            <a:extLst>
              <a:ext uri="{FF2B5EF4-FFF2-40B4-BE49-F238E27FC236}">
                <a16:creationId xmlns:a16="http://schemas.microsoft.com/office/drawing/2014/main" id="{76A2D436-A8BC-AC3B-50E4-E176F0E162BF}"/>
              </a:ext>
            </a:extLst>
          </p:cNvPr>
          <p:cNvPicPr>
            <a:picLocks noChangeAspect="1"/>
          </p:cNvPicPr>
          <p:nvPr/>
        </p:nvPicPr>
        <p:blipFill>
          <a:blip r:embed="rId2">
            <a:duotone>
              <a:prstClr val="black"/>
              <a:schemeClr val="tx2">
                <a:tint val="45000"/>
                <a:satMod val="400000"/>
              </a:schemeClr>
            </a:duotone>
          </a:blip>
          <a:stretch>
            <a:fillRect/>
          </a:stretch>
        </p:blipFill>
        <p:spPr>
          <a:xfrm>
            <a:off x="4927598" y="1959776"/>
            <a:ext cx="609265" cy="255824"/>
          </a:xfrm>
          <a:prstGeom prst="rect">
            <a:avLst/>
          </a:prstGeom>
        </p:spPr>
      </p:pic>
    </p:spTree>
    <p:extLst>
      <p:ext uri="{BB962C8B-B14F-4D97-AF65-F5344CB8AC3E}">
        <p14:creationId xmlns:p14="http://schemas.microsoft.com/office/powerpoint/2010/main" val="952524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54946" y="893439"/>
            <a:ext cx="373964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kern="0"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Ongoing monitoring van een gemeenschap en observatie: </a:t>
            </a:r>
            <a:r>
              <a:rPr lang="nl" sz="3600" b="1" i="0" u="none" kern="0"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Herstelproces</a:t>
            </a:r>
          </a:p>
        </p:txBody>
      </p:sp>
      <p:sp>
        <p:nvSpPr>
          <p:cNvPr id="18" name="TextBox 17">
            <a:extLst>
              <a:ext uri="{FF2B5EF4-FFF2-40B4-BE49-F238E27FC236}">
                <a16:creationId xmlns:a16="http://schemas.microsoft.com/office/drawing/2014/main" id="{9DEE1E1E-C9B1-4ECB-9CFC-EE1A6574A228}"/>
              </a:ext>
            </a:extLst>
          </p:cNvPr>
          <p:cNvSpPr txBox="1"/>
          <p:nvPr/>
        </p:nvSpPr>
        <p:spPr>
          <a:xfrm>
            <a:off x="4496454" y="979411"/>
            <a:ext cx="7340600" cy="4608698"/>
          </a:xfrm>
          <a:prstGeom prst="rect">
            <a:avLst/>
          </a:prstGeom>
          <a:noFill/>
        </p:spPr>
        <p:txBody>
          <a:bodyPr wrap="square">
            <a:spAutoFit/>
          </a:bodyPr>
          <a:lstStyle/>
          <a:p>
            <a:pPr lvl="0" algn="l" rtl="0">
              <a:spcBef>
                <a:spcPts val="0"/>
              </a:spcBef>
              <a:spcAft>
                <a:spcPts val="0"/>
              </a:spcAft>
              <a:buClr>
                <a:srgbClr val="C55A11"/>
              </a:buClr>
              <a:buSzPts val="2400"/>
            </a:pPr>
            <a:r>
              <a:rPr lang="nl" sz="22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Het herstellen en, waar aangewezen, verbeteren </a:t>
            </a: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van faciliteiten, bestaanszekerheden en leefomstandigheden van getroffen gemeenschappen, waaronder inspanningen om risicofactoren van rampen te beperken. (ISDR)</a:t>
            </a:r>
          </a:p>
          <a:p>
            <a:pPr lvl="0" algn="l" rtl="0">
              <a:spcBef>
                <a:spcPts val="0"/>
              </a:spcBef>
              <a:spcAft>
                <a:spcPts val="0"/>
              </a:spcAft>
              <a:buClr>
                <a:srgbClr val="C55A11"/>
              </a:buClr>
              <a:buSzPts val="2400"/>
            </a:pPr>
            <a:endParaRPr lang="nl"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endParaRPr lang="nl" sz="2200" dirty="0">
              <a:latin typeface="Open sans" panose="020B0606030504020204" pitchFamily="34" charset="0"/>
              <a:ea typeface="Open sans" panose="020B0606030504020204" pitchFamily="34" charset="0"/>
              <a:sym typeface="Arial" panose="020B0604020202020204" pitchFamily="34" charset="0"/>
            </a:endParaRPr>
          </a:p>
          <a:p>
            <a:pPr lvl="0" algn="l" rtl="0">
              <a:lnSpc>
                <a:spcPct val="150000"/>
              </a:lnSpc>
              <a:spcBef>
                <a:spcPts val="0"/>
              </a:spcBef>
              <a:spcAft>
                <a:spcPts val="0"/>
              </a:spcAft>
              <a:buClr>
                <a:srgbClr val="C55A11"/>
              </a:buClr>
              <a:buSzPts val="2400"/>
            </a:pPr>
            <a:r>
              <a:rPr lang="nl" sz="2200" b="1" i="0" u="none" baseline="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Waarom hier een assessment uitvoeren?</a:t>
            </a:r>
          </a:p>
          <a:p>
            <a:pPr marL="285750" lvl="0" indent="-285750" algn="l" rtl="0">
              <a:lnSpc>
                <a:spcPct val="150000"/>
              </a:lnSpc>
              <a:spcBef>
                <a:spcPts val="0"/>
              </a:spcBef>
              <a:spcAft>
                <a:spcPts val="0"/>
              </a:spcAft>
              <a:buClr>
                <a:srgbClr val="E42D38"/>
              </a:buClr>
              <a:buSzPct val="100000"/>
              <a:buFont typeface="Arial" panose="020B0604020202020204" pitchFamily="34" charset="0"/>
              <a:buChar char="•"/>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Om te zien hoe mensen reageren</a:t>
            </a:r>
          </a:p>
          <a:p>
            <a:pPr marL="285750" lvl="0" indent="-285750" algn="l" rtl="0">
              <a:lnSpc>
                <a:spcPct val="150000"/>
              </a:lnSpc>
              <a:spcBef>
                <a:spcPts val="0"/>
              </a:spcBef>
              <a:spcAft>
                <a:spcPts val="0"/>
              </a:spcAft>
              <a:buClr>
                <a:srgbClr val="E42D38"/>
              </a:buClr>
              <a:buSzPct val="100000"/>
              <a:buFont typeface="Arial" panose="020B0604020202020204" pitchFamily="34" charset="0"/>
              <a:buChar char="•"/>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Hoe snel keert men terug naar het normale leven?</a:t>
            </a:r>
          </a:p>
          <a:p>
            <a:pPr marL="285750" lvl="0" indent="-285750" algn="l" rtl="0">
              <a:lnSpc>
                <a:spcPct val="150000"/>
              </a:lnSpc>
              <a:spcBef>
                <a:spcPts val="0"/>
              </a:spcBef>
              <a:spcAft>
                <a:spcPts val="0"/>
              </a:spcAft>
              <a:buClr>
                <a:srgbClr val="E42D38"/>
              </a:buClr>
              <a:buSzPct val="100000"/>
              <a:buFont typeface="Arial" panose="020B0604020202020204" pitchFamily="34" charset="0"/>
              <a:buChar char="•"/>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Heropbouw van veerkracht</a:t>
            </a:r>
            <a:endParaRPr lang="nl" sz="2200" dirty="0">
              <a:latin typeface="Open sans" panose="020B0606030504020204" pitchFamily="34" charset="0"/>
              <a:ea typeface="Open sans" panose="020B0606030504020204" pitchFamily="34" charset="0"/>
              <a:sym typeface="Arial" panose="020B0604020202020204" pitchFamily="34" charset="0"/>
            </a:endParaRPr>
          </a:p>
          <a:p>
            <a:pPr marL="285750" lvl="0" indent="-285750" algn="l" rtl="0">
              <a:lnSpc>
                <a:spcPct val="150000"/>
              </a:lnSpc>
              <a:spcBef>
                <a:spcPts val="0"/>
              </a:spcBef>
              <a:spcAft>
                <a:spcPts val="0"/>
              </a:spcAft>
              <a:buClr>
                <a:srgbClr val="E42D38"/>
              </a:buClr>
              <a:buSzPct val="100000"/>
              <a:buFont typeface="Arial" panose="020B0604020202020204" pitchFamily="34" charset="0"/>
              <a:buChar char="•"/>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Monitoring van lopende programma’s en behoeften</a:t>
            </a:r>
            <a:endParaRPr lang="nl" sz="2200" dirty="0">
              <a:latin typeface="Open sans" panose="020B0606030504020204" pitchFamily="34" charset="0"/>
              <a:ea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2320299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589777" y="638257"/>
            <a:ext cx="313089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Samenwerken met andere partners</a:t>
            </a:r>
            <a:endParaRPr lang="nl" sz="36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endParaRPr lang="nl" sz="20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r>
              <a:rPr lang="nl" sz="2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Is een absolute must in noodsituaties.</a:t>
            </a:r>
          </a:p>
        </p:txBody>
      </p:sp>
      <p:grpSp>
        <p:nvGrpSpPr>
          <p:cNvPr id="21" name="Group 20">
            <a:extLst>
              <a:ext uri="{FF2B5EF4-FFF2-40B4-BE49-F238E27FC236}">
                <a16:creationId xmlns:a16="http://schemas.microsoft.com/office/drawing/2014/main" id="{898FEE03-ECA8-49BA-A067-DAD0CA2D81D4}"/>
              </a:ext>
            </a:extLst>
          </p:cNvPr>
          <p:cNvGrpSpPr/>
          <p:nvPr/>
        </p:nvGrpSpPr>
        <p:grpSpPr>
          <a:xfrm>
            <a:off x="5193618" y="2031830"/>
            <a:ext cx="4130597" cy="677333"/>
            <a:chOff x="5503563" y="2527286"/>
            <a:chExt cx="4130597" cy="677333"/>
          </a:xfrm>
        </p:grpSpPr>
        <p:sp>
          <p:nvSpPr>
            <p:cNvPr id="16" name="TextBox 15">
              <a:extLst>
                <a:ext uri="{FF2B5EF4-FFF2-40B4-BE49-F238E27FC236}">
                  <a16:creationId xmlns:a16="http://schemas.microsoft.com/office/drawing/2014/main" id="{A3A5E8CA-76FF-450D-A879-97853F59C22F}"/>
                </a:ext>
              </a:extLst>
            </p:cNvPr>
            <p:cNvSpPr txBox="1"/>
            <p:nvPr/>
          </p:nvSpPr>
          <p:spPr>
            <a:xfrm>
              <a:off x="6959599" y="2681287"/>
              <a:ext cx="2674561" cy="369332"/>
            </a:xfrm>
            <a:prstGeom prst="rect">
              <a:avLst/>
            </a:prstGeom>
            <a:noFill/>
          </p:spPr>
          <p:txBody>
            <a:bodyPr wrap="square">
              <a:spAutoFit/>
            </a:bodyPr>
            <a:lstStyle/>
            <a:p>
              <a:pPr marR="0" lvl="0" algn="l" defTabSz="914400" rtl="0" eaLnBrk="1" fontAlgn="auto" latinLnBrk="0" hangingPunct="1">
                <a:spcBef>
                  <a:spcPts val="0"/>
                </a:spcBef>
                <a:spcAft>
                  <a:spcPts val="0"/>
                </a:spcAft>
                <a:buClr>
                  <a:srgbClr val="F99B27"/>
                </a:buClr>
                <a:buSzPct val="100000"/>
                <a:tabLst/>
                <a:defRPr/>
              </a:pPr>
              <a:r>
                <a:rPr kumimoji="0" lang="nl" sz="1800" b="1" i="0" u="none" strike="noStrike" kern="1200" cap="none" normalizeH="0" baseline="0">
                  <a:ln>
                    <a:noFill/>
                  </a:ln>
                  <a:solidFill>
                    <a:schemeClr val="tx1">
                      <a:lumMod val="100000"/>
                    </a:scheme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Respecteer verschillen</a:t>
              </a:r>
              <a:endParaRPr kumimoji="0" lang="nl" sz="1800" b="1" i="0" u="none" strike="noStrike" kern="1200" cap="none" normalizeH="0" baseline="0" noProof="0" dirty="0">
                <a:ln>
                  <a:noFill/>
                </a:ln>
                <a:solidFill>
                  <a:schemeClr val="tx1">
                    <a:lumMod val="100000"/>
                  </a:schemeClr>
                </a:solidFill>
                <a:effectLst/>
                <a:uLnTx/>
                <a:uFillTx/>
                <a:latin typeface="Open sans" panose="020B0606030504020204" pitchFamily="34" charset="0"/>
                <a:ea typeface="Open sans" panose="020B0606030504020204" pitchFamily="34" charset="0"/>
                <a:sym typeface="Arial" panose="020B0604020202020204" pitchFamily="34" charset="0"/>
              </a:endParaRPr>
            </a:p>
          </p:txBody>
        </p:sp>
        <p:pic>
          <p:nvPicPr>
            <p:cNvPr id="5" name="Picture 4">
              <a:extLst>
                <a:ext uri="{FF2B5EF4-FFF2-40B4-BE49-F238E27FC236}">
                  <a16:creationId xmlns:a16="http://schemas.microsoft.com/office/drawing/2014/main" id="{5966C361-9520-4A7F-9791-801CDE70F13A}"/>
                </a:ext>
              </a:extLst>
            </p:cNvPr>
            <p:cNvPicPr>
              <a:picLocks noChangeAspect="1"/>
            </p:cNvPicPr>
            <p:nvPr/>
          </p:nvPicPr>
          <p:blipFill>
            <a:blip r:embed="rId3">
              <a:duotone>
                <a:prstClr val="black"/>
                <a:schemeClr val="tx2">
                  <a:tint val="45000"/>
                  <a:satMod val="400000"/>
                </a:schemeClr>
              </a:duotone>
            </a:blip>
            <a:stretch>
              <a:fillRect/>
            </a:stretch>
          </p:blipFill>
          <p:spPr>
            <a:xfrm>
              <a:off x="5503563" y="2527286"/>
              <a:ext cx="982133" cy="677333"/>
            </a:xfrm>
            <a:prstGeom prst="rect">
              <a:avLst/>
            </a:prstGeom>
          </p:spPr>
        </p:pic>
      </p:grpSp>
      <p:grpSp>
        <p:nvGrpSpPr>
          <p:cNvPr id="22" name="Group 21">
            <a:extLst>
              <a:ext uri="{FF2B5EF4-FFF2-40B4-BE49-F238E27FC236}">
                <a16:creationId xmlns:a16="http://schemas.microsoft.com/office/drawing/2014/main" id="{21D6051C-1EC2-4AE0-A04D-B63C2EE11450}"/>
              </a:ext>
            </a:extLst>
          </p:cNvPr>
          <p:cNvGrpSpPr/>
          <p:nvPr/>
        </p:nvGrpSpPr>
        <p:grpSpPr>
          <a:xfrm>
            <a:off x="5193618" y="638257"/>
            <a:ext cx="5053298" cy="970844"/>
            <a:chOff x="5582584" y="747590"/>
            <a:chExt cx="5053298" cy="970844"/>
          </a:xfrm>
        </p:grpSpPr>
        <p:sp>
          <p:nvSpPr>
            <p:cNvPr id="17" name="TextBox 16">
              <a:extLst>
                <a:ext uri="{FF2B5EF4-FFF2-40B4-BE49-F238E27FC236}">
                  <a16:creationId xmlns:a16="http://schemas.microsoft.com/office/drawing/2014/main" id="{7571EE6E-ECCE-4285-BA15-32003ECDFDCA}"/>
                </a:ext>
              </a:extLst>
            </p:cNvPr>
            <p:cNvSpPr txBox="1"/>
            <p:nvPr/>
          </p:nvSpPr>
          <p:spPr>
            <a:xfrm>
              <a:off x="6959600" y="909847"/>
              <a:ext cx="3676282" cy="646331"/>
            </a:xfrm>
            <a:prstGeom prst="rect">
              <a:avLst/>
            </a:prstGeom>
            <a:noFill/>
          </p:spPr>
          <p:txBody>
            <a:bodyPr wrap="square">
              <a:spAutoFit/>
            </a:bodyPr>
            <a:lstStyle/>
            <a:p>
              <a:pPr marR="0" lvl="0" algn="l" defTabSz="914400" rtl="0" eaLnBrk="1" fontAlgn="auto" latinLnBrk="0" hangingPunct="1">
                <a:spcBef>
                  <a:spcPts val="0"/>
                </a:spcBef>
                <a:spcAft>
                  <a:spcPts val="0"/>
                </a:spcAft>
                <a:buClr>
                  <a:srgbClr val="F99B27"/>
                </a:buClr>
                <a:buSzPct val="100000"/>
                <a:tabLst/>
                <a:defRPr/>
              </a:pPr>
              <a:r>
                <a:rPr kumimoji="0" lang="nl" sz="1800" b="1" i="0" u="none" strike="noStrike" kern="1200" cap="none" normalizeH="0" baseline="0">
                  <a:ln>
                    <a:noFill/>
                  </a:ln>
                  <a:solidFill>
                    <a:schemeClr val="tx1">
                      <a:lumMod val="100000"/>
                    </a:scheme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Bespreek de rollen van partners en</a:t>
              </a:r>
              <a:r>
                <a:rPr lang="nl" b="1" i="0" u="none"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a:t>
              </a:r>
              <a:r>
                <a:rPr kumimoji="0" lang="nl" sz="1800" b="1" i="0" u="none" strike="noStrike" kern="1200" cap="none" normalizeH="0" baseline="0">
                  <a:ln>
                    <a:noFill/>
                  </a:ln>
                  <a:solidFill>
                    <a:schemeClr val="tx1">
                      <a:lumMod val="100000"/>
                    </a:scheme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de rapporteringshiërarchie</a:t>
              </a:r>
              <a:endParaRPr kumimoji="0" lang="nl" sz="1800" b="1" i="0" u="none" strike="noStrike" kern="1200" cap="none" normalizeH="0" baseline="0" noProof="0" dirty="0">
                <a:ln>
                  <a:noFill/>
                </a:ln>
                <a:solidFill>
                  <a:schemeClr val="tx1">
                    <a:lumMod val="100000"/>
                  </a:schemeClr>
                </a:solidFill>
                <a:effectLst/>
                <a:uLnTx/>
                <a:uFillTx/>
                <a:latin typeface="Open sans" panose="020B0606030504020204" pitchFamily="34" charset="0"/>
                <a:ea typeface="Open sans" panose="020B0606030504020204" pitchFamily="34" charset="0"/>
                <a:sym typeface="Arial" panose="020B0604020202020204" pitchFamily="34" charset="0"/>
              </a:endParaRPr>
            </a:p>
          </p:txBody>
        </p:sp>
        <p:pic>
          <p:nvPicPr>
            <p:cNvPr id="7" name="Picture 6">
              <a:extLst>
                <a:ext uri="{FF2B5EF4-FFF2-40B4-BE49-F238E27FC236}">
                  <a16:creationId xmlns:a16="http://schemas.microsoft.com/office/drawing/2014/main" id="{84572B9A-B688-47FD-9FCA-2A33256A1F2B}"/>
                </a:ext>
              </a:extLst>
            </p:cNvPr>
            <p:cNvPicPr>
              <a:picLocks noChangeAspect="1"/>
            </p:cNvPicPr>
            <p:nvPr/>
          </p:nvPicPr>
          <p:blipFill>
            <a:blip r:embed="rId4">
              <a:duotone>
                <a:prstClr val="black"/>
                <a:schemeClr val="tx2">
                  <a:tint val="45000"/>
                  <a:satMod val="400000"/>
                </a:schemeClr>
              </a:duotone>
            </a:blip>
            <a:stretch>
              <a:fillRect/>
            </a:stretch>
          </p:blipFill>
          <p:spPr>
            <a:xfrm>
              <a:off x="5582584" y="747590"/>
              <a:ext cx="824089" cy="970844"/>
            </a:xfrm>
            <a:prstGeom prst="rect">
              <a:avLst/>
            </a:prstGeom>
          </p:spPr>
        </p:pic>
      </p:grpSp>
      <p:grpSp>
        <p:nvGrpSpPr>
          <p:cNvPr id="20" name="Group 19">
            <a:extLst>
              <a:ext uri="{FF2B5EF4-FFF2-40B4-BE49-F238E27FC236}">
                <a16:creationId xmlns:a16="http://schemas.microsoft.com/office/drawing/2014/main" id="{D1286E70-DE01-4793-AB4D-2550EB22A12E}"/>
              </a:ext>
            </a:extLst>
          </p:cNvPr>
          <p:cNvGrpSpPr/>
          <p:nvPr/>
        </p:nvGrpSpPr>
        <p:grpSpPr>
          <a:xfrm>
            <a:off x="5193618" y="3167178"/>
            <a:ext cx="5002727" cy="1040432"/>
            <a:chOff x="5633155" y="4058626"/>
            <a:chExt cx="5002727" cy="1040432"/>
          </a:xfrm>
        </p:grpSpPr>
        <p:sp>
          <p:nvSpPr>
            <p:cNvPr id="15" name="TextBox 14">
              <a:extLst>
                <a:ext uri="{FF2B5EF4-FFF2-40B4-BE49-F238E27FC236}">
                  <a16:creationId xmlns:a16="http://schemas.microsoft.com/office/drawing/2014/main" id="{F4E437EF-3411-4252-AE7D-20446489F203}"/>
                </a:ext>
              </a:extLst>
            </p:cNvPr>
            <p:cNvSpPr txBox="1"/>
            <p:nvPr/>
          </p:nvSpPr>
          <p:spPr>
            <a:xfrm>
              <a:off x="6959600" y="4175728"/>
              <a:ext cx="3676282" cy="923330"/>
            </a:xfrm>
            <a:prstGeom prst="rect">
              <a:avLst/>
            </a:prstGeom>
            <a:noFill/>
          </p:spPr>
          <p:txBody>
            <a:bodyPr wrap="square">
              <a:spAutoFit/>
            </a:bodyPr>
            <a:lstStyle/>
            <a:p>
              <a:pPr marR="0" lvl="0" algn="l" defTabSz="914400" rtl="0" eaLnBrk="1" fontAlgn="auto" latinLnBrk="0" hangingPunct="1">
                <a:spcBef>
                  <a:spcPts val="0"/>
                </a:spcBef>
                <a:spcAft>
                  <a:spcPts val="0"/>
                </a:spcAft>
                <a:buClr>
                  <a:srgbClr val="F99B27"/>
                </a:buClr>
                <a:buSzPct val="100000"/>
                <a:tabLst/>
                <a:defRPr/>
              </a:pPr>
              <a:r>
                <a:rPr kumimoji="0" lang="nl" sz="1800" b="1" i="0" u="none" strike="noStrike" kern="1200" cap="none" normalizeH="0" baseline="0">
                  <a:ln>
                    <a:noFill/>
                  </a:ln>
                  <a:solidFill>
                    <a:schemeClr val="tx1">
                      <a:lumMod val="100000"/>
                    </a:scheme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Blijf open en transparant communiceren</a:t>
              </a:r>
              <a:endParaRPr kumimoji="0" lang="nl" sz="1800" b="1" i="0" u="none" strike="noStrike" kern="1200" cap="none" normalizeH="0" baseline="0" noProof="0" dirty="0">
                <a:ln>
                  <a:noFill/>
                </a:ln>
                <a:solidFill>
                  <a:schemeClr val="tx1">
                    <a:lumMod val="100000"/>
                  </a:schemeClr>
                </a:solidFill>
                <a:effectLst/>
                <a:uLnTx/>
                <a:uFillTx/>
                <a:latin typeface="Open sans" panose="020B0606030504020204" pitchFamily="34" charset="0"/>
                <a:ea typeface="Open sans" panose="020B0606030504020204" pitchFamily="34" charset="0"/>
                <a:sym typeface="Arial" panose="020B0604020202020204" pitchFamily="34" charset="0"/>
              </a:endParaRPr>
            </a:p>
          </p:txBody>
        </p:sp>
        <p:pic>
          <p:nvPicPr>
            <p:cNvPr id="19" name="Picture 18">
              <a:extLst>
                <a:ext uri="{FF2B5EF4-FFF2-40B4-BE49-F238E27FC236}">
                  <a16:creationId xmlns:a16="http://schemas.microsoft.com/office/drawing/2014/main" id="{EA6EF16C-1F2C-45B3-B4AC-0A7632CB6378}"/>
                </a:ext>
              </a:extLst>
            </p:cNvPr>
            <p:cNvPicPr>
              <a:picLocks noChangeAspect="1"/>
            </p:cNvPicPr>
            <p:nvPr/>
          </p:nvPicPr>
          <p:blipFill>
            <a:blip r:embed="rId5">
              <a:duotone>
                <a:prstClr val="black"/>
                <a:schemeClr val="tx2">
                  <a:tint val="45000"/>
                  <a:satMod val="400000"/>
                </a:schemeClr>
              </a:duotone>
            </a:blip>
            <a:stretch>
              <a:fillRect/>
            </a:stretch>
          </p:blipFill>
          <p:spPr>
            <a:xfrm>
              <a:off x="5633155" y="4058626"/>
              <a:ext cx="925689" cy="880533"/>
            </a:xfrm>
            <a:prstGeom prst="rect">
              <a:avLst/>
            </a:prstGeom>
          </p:spPr>
        </p:pic>
      </p:grpSp>
      <p:sp>
        <p:nvSpPr>
          <p:cNvPr id="24" name="TextBox 23">
            <a:extLst>
              <a:ext uri="{FF2B5EF4-FFF2-40B4-BE49-F238E27FC236}">
                <a16:creationId xmlns:a16="http://schemas.microsoft.com/office/drawing/2014/main" id="{24F24E37-0A49-447D-BF9A-AD903A34A0E4}"/>
              </a:ext>
            </a:extLst>
          </p:cNvPr>
          <p:cNvSpPr txBox="1"/>
          <p:nvPr/>
        </p:nvSpPr>
        <p:spPr>
          <a:xfrm>
            <a:off x="4514703" y="4857157"/>
            <a:ext cx="7333747" cy="1200329"/>
          </a:xfrm>
          <a:prstGeom prst="rect">
            <a:avLst/>
          </a:prstGeom>
          <a:noFill/>
        </p:spPr>
        <p:txBody>
          <a:bodyPr wrap="square">
            <a:spAutoFit/>
          </a:bodyPr>
          <a:lstStyle/>
          <a:p>
            <a:pPr algn="just" rtl="0"/>
            <a:r>
              <a:rPr lang="nl"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Onthoud: </a:t>
            </a:r>
            <a:r>
              <a:rPr lang="nl"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U werkt samen met anderen in het kader van eenzelfde motivatie en visie, met als doel om uitvoerende samenwerkende acties te plannen volgens duidelijk gedefinieerde en aanvaarde doelstellingen.</a:t>
            </a:r>
          </a:p>
        </p:txBody>
      </p:sp>
    </p:spTree>
    <p:extLst>
      <p:ext uri="{BB962C8B-B14F-4D97-AF65-F5344CB8AC3E}">
        <p14:creationId xmlns:p14="http://schemas.microsoft.com/office/powerpoint/2010/main" val="2661936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nl" sz="4000" b="1" i="0" u="none" baseline="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Doe mee</a:t>
              </a:r>
              <a:endParaRPr lang="nl" sz="4000" b="1" i="0" dirty="0">
                <a:solidFill>
                  <a:srgbClr val="F5333F"/>
                </a:solidFill>
                <a:latin typeface="Open sans" panose="020B0606030504020204" pitchFamily="34" charset="0"/>
                <a:ea typeface="Open sans" panose="020B0606030504020204" pitchFamily="34" charset="0"/>
                <a:sym typeface="Arial" panose="020B0604020202020204" pitchFamily="34" charset="0"/>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nl" sz="2200" b="0" i="0" u="none"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U kunt op veel manieren deel uitmaken van ‘s werelds grootste humanitaire netwerk.</a:t>
              </a:r>
            </a:p>
          </p:txBody>
        </p:sp>
      </p:grpSp>
      <p:sp>
        <p:nvSpPr>
          <p:cNvPr id="791" name="Google Shape;791;p45"/>
          <p:cNvSpPr/>
          <p:nvPr/>
        </p:nvSpPr>
        <p:spPr>
          <a:xfrm>
            <a:off x="4568644" y="1221423"/>
            <a:ext cx="7265812"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nl" sz="1800" b="1" i="0" u="none" kern="0" baseline="0">
                <a:solidFill>
                  <a:schemeClr val="bg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Word vrijwilliger, doneer, doe mee aan ons partnerschap</a:t>
            </a:r>
            <a:r>
              <a:rPr lang="nl" sz="1800" b="0" i="0" u="none" kern="0" baseline="0">
                <a:solidFill>
                  <a:schemeClr val="bg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of deel onze oproepen en stories op sociale media. Kom meer te weten over IFRC en ontdek hoe u in contact kunt komen met uw nationale Rode Kruis of Rode Halve Maan op </a:t>
            </a:r>
            <a:r>
              <a:rPr lang="nl" sz="1800" b="1" i="0" u="none" kern="0" baseline="0">
                <a:solidFill>
                  <a:schemeClr val="bg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www.ifrc.org.</a:t>
            </a: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269369"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nl" sz="18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Om op de hoogte te blijven van de werking van de Caraïbische </a:t>
            </a:r>
            <a:r>
              <a:rPr lang="nl" sz="18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rampenbestrijding </a:t>
            </a:r>
            <a:r>
              <a:rPr lang="nl" sz="18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of om meer informatie te krijgen over beschikbare </a:t>
            </a:r>
            <a:r>
              <a:rPr lang="nl" sz="18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trainings, trainingsmateriaal, onderzoek en tools voor informatiebeheer, </a:t>
            </a:r>
            <a:r>
              <a:rPr lang="nl" sz="18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bezoekt u: </a:t>
            </a:r>
            <a:r>
              <a:rPr lang="nl" sz="1800" b="1" i="0" u="none" kern="0" baseline="0">
                <a:solidFill>
                  <a:srgbClr val="F5333F">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www.cadrim.org</a:t>
            </a:r>
            <a:r>
              <a:rPr lang="nl" sz="1800" b="1" i="0" u="none" kern="0" baseline="0">
                <a:solidFill>
                  <a:srgbClr val="F5333F">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a:t>
            </a:r>
          </a:p>
          <a:p>
            <a:pPr marL="0" marR="0" lvl="0" indent="0" algn="l"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ea typeface="Arial Nova" panose="020B0504020202020204" pitchFamily="34" charset="0"/>
                    <a:cs typeface="Arial Nova" panose="020B0504020202020204" pitchFamily="34" charset="0"/>
                    <a:sym typeface=""/>
                  </a:rPr>
                  <a:t>: CADRIM.IFRC</a:t>
                </a:r>
                <a:endParaRPr lang="nl" sz="1600" dirty="0">
                  <a:solidFill>
                    <a:schemeClr val="tx1"/>
                  </a:solidFill>
                  <a:latin typeface="Arial Nova" panose="020B0504020202020204" pitchFamily="34" charset="0"/>
                  <a:sym typeface=""/>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ea typeface="Arial Nova" panose="020B0504020202020204" pitchFamily="34" charset="0"/>
                    <a:cs typeface="Arial Nova" panose="020B0504020202020204" pitchFamily="34" charset="0"/>
                    <a:sym typeface=""/>
                  </a:rPr>
                  <a:t>: @cadrim_ifrc</a:t>
                </a:r>
                <a:endParaRPr lang="nl" sz="1600" dirty="0">
                  <a:solidFill>
                    <a:schemeClr val="tx1"/>
                  </a:solidFill>
                  <a:latin typeface="Arial Nova" panose="020B0504020202020204" pitchFamily="34" charset="0"/>
                  <a:sym typeface=""/>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ea typeface="Arial Nova" panose="020B0504020202020204" pitchFamily="34" charset="0"/>
                    <a:cs typeface="Arial Nova" panose="020B0504020202020204" pitchFamily="34" charset="0"/>
                    <a:sym typeface=""/>
                  </a:rPr>
                  <a:t>: @CADRIM_IFRC</a:t>
                </a:r>
                <a:endParaRPr lang="nl" sz="1600" dirty="0">
                  <a:solidFill>
                    <a:schemeClr val="tx1"/>
                  </a:solidFill>
                  <a:latin typeface="Arial Nova" panose="020B0504020202020204" pitchFamily="34" charset="0"/>
                  <a:sym typeface=""/>
                </a:endParaRP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03;p9">
            <a:extLst>
              <a:ext uri="{FF2B5EF4-FFF2-40B4-BE49-F238E27FC236}">
                <a16:creationId xmlns:a16="http://schemas.microsoft.com/office/drawing/2014/main" id="{2A057D81-C5A2-4A0E-8630-C3C262A78FCB}"/>
              </a:ext>
            </a:extLst>
          </p:cNvPr>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5" name="Google Shape;119;p2">
            <a:extLst>
              <a:ext uri="{FF2B5EF4-FFF2-40B4-BE49-F238E27FC236}">
                <a16:creationId xmlns:a16="http://schemas.microsoft.com/office/drawing/2014/main" id="{B3E28F4F-91BC-4DE7-809C-ABD2D2A587B2}"/>
              </a:ext>
            </a:extLst>
          </p:cNvPr>
          <p:cNvSpPr/>
          <p:nvPr/>
        </p:nvSpPr>
        <p:spPr>
          <a:xfrm>
            <a:off x="633576" y="1597947"/>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4000" b="1" i="0" u="none" strike="noStrike" cap="none" baseline="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Doelstellingen</a:t>
            </a:r>
            <a:endParaRPr lang="nl" sz="4000" dirty="0">
              <a:solidFill>
                <a:srgbClr val="F5333F"/>
              </a:solidFill>
              <a:latin typeface="Open sans" panose="020B0606030504020204" pitchFamily="34" charset="0"/>
              <a:ea typeface="Open sans" panose="020B0606030504020204" pitchFamily="34" charset="0"/>
              <a:sym typeface="Arial" panose="020B0604020202020204" pitchFamily="34" charset="0"/>
            </a:endParaRPr>
          </a:p>
        </p:txBody>
      </p:sp>
      <p:sp>
        <p:nvSpPr>
          <p:cNvPr id="6" name="Google Shape;120;p2">
            <a:extLst>
              <a:ext uri="{FF2B5EF4-FFF2-40B4-BE49-F238E27FC236}">
                <a16:creationId xmlns:a16="http://schemas.microsoft.com/office/drawing/2014/main" id="{0B466ED9-8277-48F0-973E-1C8401BB2B36}"/>
              </a:ext>
            </a:extLst>
          </p:cNvPr>
          <p:cNvSpPr/>
          <p:nvPr/>
        </p:nvSpPr>
        <p:spPr>
          <a:xfrm>
            <a:off x="1167265" y="2561137"/>
            <a:ext cx="10156409" cy="240061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nl" sz="2000" b="0" i="0" u="none" strike="noStrike" cap="none" baseline="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Bepalen van een assessment</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nl" sz="2000" b="0" i="0" u="none" strike="noStrike" cap="none" baseline="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Het doel van assessments</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nl" sz="2000" b="0" i="0" u="none" strike="noStrike" cap="none" baseline="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Assessments: Voor, tijdens en na</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nl" sz="2000" b="0" i="0" u="none" strike="noStrike" cap="none" baseline="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Om uit te leggen hoe een assessment moet verlopen</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nl" sz="2000" b="0" i="0" u="none" strike="noStrike" cap="none" baseline="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Om de belangrijkste principes en valkuilen te bepalen</a:t>
            </a:r>
            <a:endParaRPr lang="nl" sz="2000" b="0" i="0" u="none" strike="noStrike" cap="none" dirty="0">
              <a:solidFill>
                <a:schemeClr val="lt1"/>
              </a:solidFill>
              <a:latin typeface="Open sans" panose="020B0606030504020204" pitchFamily="34" charset="0"/>
              <a:ea typeface="Open sans" panose="020B0606030504020204" pitchFamily="34" charset="0"/>
              <a:sym typeface="Arial" panose="020B0604020202020204" pitchFamily="34" charset="0"/>
            </a:endParaRPr>
          </a:p>
        </p:txBody>
      </p:sp>
      <p:pic>
        <p:nvPicPr>
          <p:cNvPr id="7" name="Picture 6">
            <a:extLst>
              <a:ext uri="{FF2B5EF4-FFF2-40B4-BE49-F238E27FC236}">
                <a16:creationId xmlns:a16="http://schemas.microsoft.com/office/drawing/2014/main" id="{7100A57C-76F8-441A-81C9-C48B4FA758D3}"/>
              </a:ext>
            </a:extLst>
          </p:cNvPr>
          <p:cNvPicPr>
            <a:picLocks noChangeAspect="1"/>
          </p:cNvPicPr>
          <p:nvPr/>
        </p:nvPicPr>
        <p:blipFill>
          <a:blip r:embed="rId2"/>
          <a:stretch>
            <a:fillRect/>
          </a:stretch>
        </p:blipFill>
        <p:spPr>
          <a:xfrm>
            <a:off x="633576" y="519479"/>
            <a:ext cx="1067378" cy="923331"/>
          </a:xfrm>
          <a:prstGeom prst="rect">
            <a:avLst/>
          </a:prstGeom>
        </p:spPr>
      </p:pic>
    </p:spTree>
    <p:extLst>
      <p:ext uri="{BB962C8B-B14F-4D97-AF65-F5344CB8AC3E}">
        <p14:creationId xmlns:p14="http://schemas.microsoft.com/office/powerpoint/2010/main" val="225101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4751" y="-5347"/>
            <a:ext cx="12182744" cy="96664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7896" y="475226"/>
            <a:ext cx="12168206" cy="64946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spcBef>
                <a:spcPts val="0"/>
              </a:spcBef>
              <a:buClr>
                <a:schemeClr val="lt1"/>
              </a:buClr>
              <a:buSzPts val="4400"/>
              <a:buFont typeface="Arial"/>
            </a:pPr>
            <a:r>
              <a:rPr lang="nl" sz="3600" b="1" i="0" u="none" baseline="0">
                <a:solidFill>
                  <a:srgbClr val="E42D38"/>
                </a:solidFill>
                <a:latin typeface="Open sans" panose="020B0606030504020204" pitchFamily="34" charset="0"/>
                <a:ea typeface="Open sans" panose="020B0606030504020204" pitchFamily="34" charset="0"/>
                <a:cs typeface="+mn-cs"/>
                <a:sym typeface=""/>
              </a:rPr>
              <a:t>CDRT en assessments</a:t>
            </a:r>
          </a:p>
          <a:p>
            <a:pPr algn="ctr" rtl="0">
              <a:spcBef>
                <a:spcPts val="0"/>
              </a:spcBef>
              <a:buClr>
                <a:schemeClr val="lt1"/>
              </a:buClr>
              <a:buSzPts val="4400"/>
              <a:buFontTx/>
              <a:buNone/>
            </a:pPr>
            <a:endParaRPr lang="nl" sz="1800" b="1">
              <a:solidFill>
                <a:schemeClr val="lt1"/>
              </a:solidFill>
              <a:latin typeface="Open sans" panose="020B0606030504020204" pitchFamily="34" charset="0"/>
              <a:ea typeface="Open sans" panose="020B0606030504020204" pitchFamily="34" charset="0"/>
              <a:cs typeface="+mn-cs"/>
              <a:sym typeface=""/>
            </a:endParaRPr>
          </a:p>
          <a:p>
            <a:pPr algn="ctr" rtl="0">
              <a:spcBef>
                <a:spcPts val="0"/>
              </a:spcBef>
              <a:buClr>
                <a:schemeClr val="lt1"/>
              </a:buClr>
              <a:buSzPts val="4400"/>
            </a:pPr>
            <a:endParaRPr lang="nl" sz="2000">
              <a:solidFill>
                <a:schemeClr val="lt1"/>
              </a:solidFill>
              <a:latin typeface="Open sans" panose="020B0606030504020204" pitchFamily="34" charset="0"/>
              <a:ea typeface="Open sans" panose="020B0606030504020204" pitchFamily="34" charset="0"/>
              <a:cs typeface="+mn-cs"/>
              <a:sym typeface=""/>
            </a:endParaRPr>
          </a:p>
          <a:p>
            <a:pPr algn="ctr" rtl="0">
              <a:spcBef>
                <a:spcPts val="0"/>
              </a:spcBef>
              <a:buClr>
                <a:schemeClr val="lt1"/>
              </a:buClr>
              <a:buSzPts val="4400"/>
              <a:buFont typeface="Arial"/>
            </a:pPr>
            <a:endParaRPr lang="nl" sz="18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Online Media 1" title="CDRT Knowledge Series Episode 3">
            <a:hlinkClick r:id="" action="ppaction://media"/>
            <a:extLst>
              <a:ext uri="{FF2B5EF4-FFF2-40B4-BE49-F238E27FC236}">
                <a16:creationId xmlns:a16="http://schemas.microsoft.com/office/drawing/2014/main" id="{7D9566A9-9C6F-E364-8726-53363DE30A8D}"/>
              </a:ext>
            </a:extLst>
          </p:cNvPr>
          <p:cNvPicPr>
            <a:picLocks noRot="1" noChangeAspect="1"/>
          </p:cNvPicPr>
          <p:nvPr>
            <a:videoFile r:link="rId1"/>
          </p:nvPr>
        </p:nvPicPr>
        <p:blipFill>
          <a:blip r:embed="rId4"/>
          <a:stretch>
            <a:fillRect/>
          </a:stretch>
        </p:blipFill>
        <p:spPr>
          <a:xfrm>
            <a:off x="12394" y="956187"/>
            <a:ext cx="12168801" cy="5904271"/>
          </a:xfrm>
          <a:prstGeom prst="rect">
            <a:avLst/>
          </a:prstGeom>
        </p:spPr>
      </p:pic>
    </p:spTree>
    <p:extLst>
      <p:ext uri="{BB962C8B-B14F-4D97-AF65-F5344CB8AC3E}">
        <p14:creationId xmlns:p14="http://schemas.microsoft.com/office/powerpoint/2010/main" val="306560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wearing face masks&#10;&#10;Description automatically generated">
            <a:extLst>
              <a:ext uri="{FF2B5EF4-FFF2-40B4-BE49-F238E27FC236}">
                <a16:creationId xmlns:a16="http://schemas.microsoft.com/office/drawing/2014/main" id="{240E9E64-B005-25EA-CA6D-569FB9090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262" y="0"/>
            <a:ext cx="9494739" cy="6858000"/>
          </a:xfrm>
          <a:prstGeom prst="rect">
            <a:avLst/>
          </a:prstGeom>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418204" y="1084826"/>
            <a:ext cx="351657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Wat is een assessment?</a:t>
            </a:r>
          </a:p>
          <a:p>
            <a:pPr algn="l" rtl="0">
              <a:spcBef>
                <a:spcPts val="0"/>
              </a:spcBef>
              <a:buClr>
                <a:schemeClr val="lt1"/>
              </a:buClr>
              <a:buSzPts val="4400"/>
              <a:buFont typeface="Arial"/>
              <a:buNone/>
            </a:pPr>
            <a:endParaRPr lang="nl" sz="36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pPr>
            <a:r>
              <a:rPr lang="nl" sz="2000" b="1" i="0" u="none" kern="0"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Assessment</a:t>
            </a:r>
            <a:r>
              <a:rPr lang="nl" sz="2000" b="0" i="0" u="none" kern="0"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of evaluatie slaat op het verzamelen en analyseren van gegevens en de rapportering van de verzamelde informatie.</a:t>
            </a:r>
          </a:p>
          <a:p>
            <a:pPr algn="l" rtl="0">
              <a:spcBef>
                <a:spcPts val="0"/>
              </a:spcBef>
              <a:buClr>
                <a:schemeClr val="lt1"/>
              </a:buClr>
              <a:buSzPts val="4400"/>
            </a:pPr>
            <a:endParaRPr lang="nl" sz="20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pPr>
            <a:r>
              <a:rPr lang="nl" sz="2000" b="0" i="0" u="none" kern="0"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Een evaluatie kan voor of na een ramp gebeuren.</a:t>
            </a:r>
          </a:p>
          <a:p>
            <a:pPr algn="l" rtl="0">
              <a:spcBef>
                <a:spcPts val="0"/>
              </a:spcBef>
              <a:buClr>
                <a:schemeClr val="lt1"/>
              </a:buClr>
              <a:buSzPts val="4400"/>
              <a:buFont typeface="Arial"/>
              <a:buNone/>
            </a:pPr>
            <a:endParaRPr lang="nl"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16403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96938" y="638259"/>
            <a:ext cx="351657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Het doel van assessments</a:t>
            </a:r>
            <a:endParaRPr lang="nl" sz="36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4" name="TextBox 13">
            <a:extLst>
              <a:ext uri="{FF2B5EF4-FFF2-40B4-BE49-F238E27FC236}">
                <a16:creationId xmlns:a16="http://schemas.microsoft.com/office/drawing/2014/main" id="{40C54A8E-1EC5-49AF-B8A1-F0FC05418A50}"/>
              </a:ext>
            </a:extLst>
          </p:cNvPr>
          <p:cNvSpPr txBox="1"/>
          <p:nvPr/>
        </p:nvSpPr>
        <p:spPr>
          <a:xfrm>
            <a:off x="4607990" y="1065257"/>
            <a:ext cx="7099804" cy="4493538"/>
          </a:xfrm>
          <a:prstGeom prst="rect">
            <a:avLst/>
          </a:prstGeom>
          <a:noFill/>
        </p:spPr>
        <p:txBody>
          <a:bodyPr wrap="square">
            <a:spAutoFit/>
          </a:bodyPr>
          <a:lstStyle/>
          <a:p>
            <a:pPr marL="509588" indent="-509588" algn="l" rtl="0">
              <a:buClr>
                <a:srgbClr val="E42D38"/>
              </a:buClr>
              <a:buSzPct val="150000"/>
              <a:buFont typeface="Wingdings" panose="05000000000000000000" pitchFamily="2" charset="2"/>
              <a:buChar char="ü"/>
            </a:pP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De mogelijke hoofdreden om als CDRT een assessment uit te voeren is om te bepalen </a:t>
            </a:r>
            <a:r>
              <a:rPr lang="nl" sz="22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hoe uw team zal reageren of de gemeenschap helpen. </a:t>
            </a:r>
          </a:p>
          <a:p>
            <a:pPr marL="509588" indent="-509588" algn="l" rtl="0">
              <a:buClr>
                <a:srgbClr val="E42D38"/>
              </a:buClr>
              <a:buSzPct val="150000"/>
              <a:buFont typeface="Wingdings" panose="05000000000000000000" pitchFamily="2" charset="2"/>
              <a:buChar char="ü"/>
            </a:pPr>
            <a:endParaRPr lang="nl" sz="2200" b="1" dirty="0">
              <a:solidFill>
                <a:schemeClr val="accent2">
                  <a:lumMod val="75000"/>
                </a:schemeClr>
              </a:solidFill>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Daarnaast helpt een assessment u </a:t>
            </a:r>
            <a:r>
              <a:rPr lang="nl" sz="22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om informatie te verstrekken aan hulpverleningsorganisaties. </a:t>
            </a: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Ten slotte zijn schade-assessments en behoefteanalyses nuttig voor de besluitvorming van hulpverleningsorganisaties en om snel hulp te bieden aan getroffen personen.</a:t>
            </a:r>
          </a:p>
          <a:p>
            <a:pPr marL="509588" indent="-509588" algn="l" rtl="0">
              <a:buClr>
                <a:srgbClr val="E42D38"/>
              </a:buClr>
              <a:buSzPct val="150000"/>
              <a:buFont typeface="Wingdings" panose="05000000000000000000" pitchFamily="2" charset="2"/>
              <a:buChar char="ü"/>
            </a:pPr>
            <a:endParaRPr lang="nl" sz="2200"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nl"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Een assessment helpt organisaties </a:t>
            </a:r>
            <a:r>
              <a:rPr lang="nl" sz="22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bij het bepalen van de omvang van een gebeurtenis of ramp.</a:t>
            </a:r>
          </a:p>
        </p:txBody>
      </p:sp>
    </p:spTree>
    <p:extLst>
      <p:ext uri="{BB962C8B-B14F-4D97-AF65-F5344CB8AC3E}">
        <p14:creationId xmlns:p14="http://schemas.microsoft.com/office/powerpoint/2010/main" val="229679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96938" y="594068"/>
            <a:ext cx="3483946" cy="5664516"/>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Soorten assessments</a:t>
            </a:r>
            <a:endParaRPr lang="nl" sz="36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r>
              <a:rPr lang="nl" sz="2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In kaart brengen van een gemeenschap</a:t>
            </a:r>
          </a:p>
          <a:p>
            <a:pPr marL="285750" indent="-285750" algn="l" rtl="0">
              <a:spcBef>
                <a:spcPts val="0"/>
              </a:spcBef>
              <a:buClr>
                <a:schemeClr val="lt1"/>
              </a:buClr>
              <a:buSzPct val="100000"/>
              <a:buFont typeface="Arial" panose="020B0604020202020204" pitchFamily="34" charset="0"/>
              <a:buChar char="•"/>
            </a:pPr>
            <a:endParaRPr lang="nl" sz="2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r>
              <a:rPr lang="nl" sz="2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(DANA) Damage and needs analysis (schade- en behoefteanalyse)</a:t>
            </a:r>
            <a:endParaRPr lang="nl" sz="2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nl" sz="2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r>
              <a:rPr lang="nl" sz="2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Early Rapid Assessments (24 uur) (snelle evaluaties)</a:t>
            </a:r>
          </a:p>
          <a:p>
            <a:pPr marL="285750" indent="-285750" algn="l" rtl="0">
              <a:spcBef>
                <a:spcPts val="0"/>
              </a:spcBef>
              <a:buClr>
                <a:schemeClr val="lt1"/>
              </a:buClr>
              <a:buSzPct val="100000"/>
              <a:buFont typeface="Arial" panose="020B0604020202020204" pitchFamily="34" charset="0"/>
              <a:buChar char="•"/>
            </a:pPr>
            <a:endParaRPr lang="nl" sz="2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r>
              <a:rPr lang="nl" sz="2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Gedetailleerde assessments</a:t>
            </a:r>
            <a:endParaRPr lang="nl" sz="2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nl" sz="2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r>
              <a:rPr lang="nl" sz="2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Ongoing monitoring van een gemeenschap en observatie</a:t>
            </a:r>
          </a:p>
          <a:p>
            <a:pPr algn="l" rtl="0">
              <a:spcBef>
                <a:spcPts val="0"/>
              </a:spcBef>
              <a:buClr>
                <a:schemeClr val="lt1"/>
              </a:buClr>
              <a:buSzPts val="4400"/>
              <a:buFont typeface="Arial"/>
              <a:buNone/>
            </a:pPr>
            <a:endParaRPr lang="nl"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4" name="TextBox 13">
            <a:extLst>
              <a:ext uri="{FF2B5EF4-FFF2-40B4-BE49-F238E27FC236}">
                <a16:creationId xmlns:a16="http://schemas.microsoft.com/office/drawing/2014/main" id="{40C54A8E-1EC5-49AF-B8A1-F0FC05418A50}"/>
              </a:ext>
            </a:extLst>
          </p:cNvPr>
          <p:cNvSpPr txBox="1"/>
          <p:nvPr/>
        </p:nvSpPr>
        <p:spPr>
          <a:xfrm>
            <a:off x="5041034" y="1166842"/>
            <a:ext cx="6482833" cy="4247317"/>
          </a:xfrm>
          <a:prstGeom prst="rect">
            <a:avLst/>
          </a:prstGeom>
          <a:noFill/>
        </p:spPr>
        <p:txBody>
          <a:bodyPr wrap="square">
            <a:spAutoFit/>
          </a:bodyPr>
          <a:lstStyle/>
          <a:p>
            <a:pPr algn="l" rtl="0">
              <a:buClr>
                <a:srgbClr val="F99B27"/>
              </a:buClr>
              <a:buSzPct val="150000"/>
            </a:pPr>
            <a:r>
              <a:rPr lang="nl" sz="2400" b="1" i="0" u="none" baseline="0">
                <a:solidFill>
                  <a:srgbClr val="E42D38"/>
                </a:solidFill>
                <a:latin typeface="Open sans" panose="020B0606030504020204" pitchFamily="34" charset="0"/>
                <a:ea typeface="Open sans" panose="020B0606030504020204" pitchFamily="34" charset="0"/>
                <a:cs typeface="Open sans" panose="020B0606030504020204" pitchFamily="34" charset="0"/>
                <a:sym typeface=""/>
              </a:rPr>
              <a:t>De belangrijkste domeinen bij assessments</a:t>
            </a:r>
            <a:endParaRPr lang="nl" sz="2400" b="1" dirty="0">
              <a:solidFill>
                <a:srgbClr val="E42D38"/>
              </a:solidFill>
              <a:latin typeface="Open sans" panose="020B0606030504020204" pitchFamily="34" charset="0"/>
              <a:ea typeface="Open sans" panose="020B0606030504020204" pitchFamily="34" charset="0"/>
              <a:sym typeface=""/>
            </a:endParaRPr>
          </a:p>
          <a:p>
            <a:pPr algn="l" rtl="0">
              <a:buClr>
                <a:srgbClr val="F99B27"/>
              </a:buClr>
              <a:buSzPct val="150000"/>
            </a:pPr>
            <a:endParaRPr lang="nl" sz="2400" dirty="0">
              <a:latin typeface="Open sans" panose="020B0606030504020204" pitchFamily="34" charset="0"/>
              <a:ea typeface="Open sans" panose="020B0606030504020204" pitchFamily="34" charset="0"/>
              <a:sym typeface=""/>
            </a:endParaRPr>
          </a:p>
          <a:p>
            <a:pPr marL="342900" indent="-342900" algn="l" rtl="0">
              <a:buClr>
                <a:srgbClr val="E42D38"/>
              </a:buClr>
              <a:buSzPct val="150000"/>
              <a:buFont typeface="Arial" panose="020B0604020202020204" pitchFamily="34" charset="0"/>
              <a:buChar char="•"/>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
              </a:rPr>
              <a:t>Gezondheid en psychologische ondersteuning</a:t>
            </a:r>
          </a:p>
          <a:p>
            <a:pPr marL="342900" indent="-342900" algn="l" rtl="0">
              <a:buClr>
                <a:srgbClr val="E42D38"/>
              </a:buClr>
              <a:buSzPct val="150000"/>
              <a:buFont typeface="Arial" panose="020B0604020202020204" pitchFamily="34" charset="0"/>
              <a:buChar char="•"/>
            </a:pPr>
            <a:endParaRPr lang="nl" sz="2200" dirty="0">
              <a:latin typeface="Open sans" panose="020B0606030504020204" pitchFamily="34" charset="0"/>
              <a:ea typeface="Open sans" panose="020B0606030504020204" pitchFamily="34" charset="0"/>
              <a:sym typeface=""/>
            </a:endParaRPr>
          </a:p>
          <a:p>
            <a:pPr marL="342900" indent="-342900" algn="l" rtl="0">
              <a:buClr>
                <a:srgbClr val="E42D38"/>
              </a:buClr>
              <a:buSzPct val="150000"/>
              <a:buFont typeface="Arial" panose="020B0604020202020204" pitchFamily="34" charset="0"/>
              <a:buChar char="•"/>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
              </a:rPr>
              <a:t>Water en sanitair</a:t>
            </a:r>
            <a:endParaRPr lang="nl" sz="2200" dirty="0">
              <a:latin typeface="Open sans" panose="020B0606030504020204" pitchFamily="34" charset="0"/>
              <a:ea typeface="Open sans" panose="020B0606030504020204" pitchFamily="34" charset="0"/>
              <a:sym typeface=""/>
            </a:endParaRPr>
          </a:p>
          <a:p>
            <a:pPr marL="342900" indent="-342900" algn="l" rtl="0">
              <a:buClr>
                <a:srgbClr val="E42D38"/>
              </a:buClr>
              <a:buSzPct val="150000"/>
              <a:buFont typeface="Arial" panose="020B0604020202020204" pitchFamily="34" charset="0"/>
              <a:buChar char="•"/>
            </a:pPr>
            <a:endParaRPr lang="nl" sz="2200" dirty="0">
              <a:latin typeface="Open sans" panose="020B0606030504020204" pitchFamily="34" charset="0"/>
              <a:ea typeface="Open sans" panose="020B0606030504020204" pitchFamily="34" charset="0"/>
              <a:sym typeface=""/>
            </a:endParaRPr>
          </a:p>
          <a:p>
            <a:pPr marL="342900" indent="-342900" algn="l" rtl="0">
              <a:buClr>
                <a:srgbClr val="E42D38"/>
              </a:buClr>
              <a:buSzPct val="150000"/>
              <a:buFont typeface="Arial" panose="020B0604020202020204" pitchFamily="34" charset="0"/>
              <a:buChar char="•"/>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
              </a:rPr>
              <a:t>Opvang</a:t>
            </a:r>
          </a:p>
          <a:p>
            <a:pPr marL="342900" indent="-342900" algn="l" rtl="0">
              <a:buClr>
                <a:srgbClr val="E42D38"/>
              </a:buClr>
              <a:buSzPct val="150000"/>
              <a:buFont typeface="Arial" panose="020B0604020202020204" pitchFamily="34" charset="0"/>
              <a:buChar char="•"/>
            </a:pPr>
            <a:endParaRPr lang="nl" sz="2200" dirty="0">
              <a:latin typeface="Open sans" panose="020B0606030504020204" pitchFamily="34" charset="0"/>
              <a:ea typeface="Open sans" panose="020B0606030504020204" pitchFamily="34" charset="0"/>
              <a:sym typeface=""/>
            </a:endParaRPr>
          </a:p>
          <a:p>
            <a:pPr marL="342900" indent="-342900" algn="l" rtl="0">
              <a:buClr>
                <a:srgbClr val="E42D38"/>
              </a:buClr>
              <a:buSzPct val="150000"/>
              <a:buFont typeface="Arial" panose="020B0604020202020204" pitchFamily="34" charset="0"/>
              <a:buChar char="•"/>
            </a:pPr>
            <a:r>
              <a:rPr lang="nl" sz="2200" b="0" i="0" u="none" baseline="0">
                <a:latin typeface="Open sans" panose="020B0606030504020204" pitchFamily="34" charset="0"/>
                <a:ea typeface="Open sans" panose="020B0606030504020204" pitchFamily="34" charset="0"/>
                <a:cs typeface="Open sans" panose="020B0606030504020204" pitchFamily="34" charset="0"/>
                <a:sym typeface=""/>
              </a:rPr>
              <a:t>Bestaanszekerheid, economische schade en schade aan infrastructuur alsook schade aan fysieke omgevingen</a:t>
            </a:r>
            <a:endParaRPr lang="nl" sz="2200" dirty="0">
              <a:latin typeface="Open sans" panose="020B0606030504020204" pitchFamily="34" charset="0"/>
              <a:ea typeface="Open sans" panose="020B0606030504020204" pitchFamily="34" charset="0"/>
              <a:sym typeface=""/>
            </a:endParaRPr>
          </a:p>
        </p:txBody>
      </p:sp>
    </p:spTree>
    <p:extLst>
      <p:ext uri="{BB962C8B-B14F-4D97-AF65-F5344CB8AC3E}">
        <p14:creationId xmlns:p14="http://schemas.microsoft.com/office/powerpoint/2010/main" val="2836900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84;p7" descr="D:\CDRT UPdate\pics\20120201_328.JPG">
            <a:extLst>
              <a:ext uri="{FF2B5EF4-FFF2-40B4-BE49-F238E27FC236}">
                <a16:creationId xmlns:a16="http://schemas.microsoft.com/office/drawing/2014/main" id="{DD8AD75C-3098-4375-9FF5-58F63F3E3202}"/>
              </a:ext>
            </a:extLst>
          </p:cNvPr>
          <p:cNvPicPr preferRelativeResize="0"/>
          <p:nvPr/>
        </p:nvPicPr>
        <p:blipFill rotWithShape="1">
          <a:blip r:embed="rId2">
            <a:alphaModFix/>
          </a:blip>
          <a:srcRect t="3892"/>
          <a:stretch/>
        </p:blipFill>
        <p:spPr>
          <a:xfrm>
            <a:off x="3568353" y="-5347"/>
            <a:ext cx="8623648" cy="6858000"/>
          </a:xfrm>
          <a:prstGeom prst="rect">
            <a:avLst/>
          </a:prstGeom>
          <a:noFill/>
          <a:ln>
            <a:noFill/>
          </a:ln>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588474"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476034" y="1072259"/>
            <a:ext cx="387033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Waarom een assessment uitvoeren als er geen ramp is?</a:t>
            </a:r>
          </a:p>
        </p:txBody>
      </p:sp>
    </p:spTree>
    <p:extLst>
      <p:ext uri="{BB962C8B-B14F-4D97-AF65-F5344CB8AC3E}">
        <p14:creationId xmlns:p14="http://schemas.microsoft.com/office/powerpoint/2010/main" val="297817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6CB6F0E0-7490-AD0B-3AB4-4C2267CC85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71" b="12471"/>
          <a:stretch/>
        </p:blipFill>
        <p:spPr bwMode="auto">
          <a:xfrm>
            <a:off x="3055156" y="-5347"/>
            <a:ext cx="913684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281037" y="638258"/>
            <a:ext cx="3609079"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Met assessments vóór een ramp kunt u:</a:t>
            </a:r>
          </a:p>
        </p:txBody>
      </p:sp>
      <p:sp>
        <p:nvSpPr>
          <p:cNvPr id="15" name="Rectangle 14">
            <a:extLst>
              <a:ext uri="{FF2B5EF4-FFF2-40B4-BE49-F238E27FC236}">
                <a16:creationId xmlns:a16="http://schemas.microsoft.com/office/drawing/2014/main" id="{06C58E41-D0EB-40D1-98A2-A96F9C70F912}"/>
              </a:ext>
            </a:extLst>
          </p:cNvPr>
          <p:cNvSpPr/>
          <p:nvPr/>
        </p:nvSpPr>
        <p:spPr>
          <a:xfrm>
            <a:off x="4475615" y="3429000"/>
            <a:ext cx="7435348" cy="2876797"/>
          </a:xfrm>
          <a:prstGeom prst="rect">
            <a:avLst/>
          </a:prstGeom>
          <a:solidFill>
            <a:srgbClr val="E42D3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16" name="TextBox 15">
            <a:extLst>
              <a:ext uri="{FF2B5EF4-FFF2-40B4-BE49-F238E27FC236}">
                <a16:creationId xmlns:a16="http://schemas.microsoft.com/office/drawing/2014/main" id="{4D9F4AE8-EA60-4096-8E7C-8F0239E037A7}"/>
              </a:ext>
            </a:extLst>
          </p:cNvPr>
          <p:cNvSpPr txBox="1"/>
          <p:nvPr/>
        </p:nvSpPr>
        <p:spPr>
          <a:xfrm>
            <a:off x="4685905" y="3616456"/>
            <a:ext cx="7105148" cy="2462213"/>
          </a:xfrm>
          <a:prstGeom prst="rect">
            <a:avLst/>
          </a:prstGeom>
          <a:noFill/>
        </p:spPr>
        <p:txBody>
          <a:bodyPr wrap="square">
            <a:spAutoFit/>
          </a:bodyPr>
          <a:lstStyle/>
          <a:p>
            <a:pPr marL="285750" indent="-285750" algn="l" rtl="0">
              <a:buFont typeface="Arial" panose="020B0604020202020204" pitchFamily="34" charset="0"/>
              <a:buChar char="•"/>
            </a:pPr>
            <a:r>
              <a:rPr lang="nl" sz="2200" b="0" i="0" u="none"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Bepalen hoe vertrouwd u bent met de te verzamelen informatie.</a:t>
            </a:r>
          </a:p>
          <a:p>
            <a:pPr marL="285750" indent="-285750" algn="l" rtl="0">
              <a:buFont typeface="Arial" panose="020B0604020202020204" pitchFamily="34" charset="0"/>
              <a:buChar char="•"/>
            </a:pPr>
            <a:endParaRPr lang="nl" sz="2200" dirty="0">
              <a:solidFill>
                <a:schemeClr val="bg1"/>
              </a:solidFill>
              <a:latin typeface="Open sans" panose="020B0606030504020204" pitchFamily="34" charset="0"/>
              <a:ea typeface="Open sans" panose="020B0606030504020204" pitchFamily="34" charset="0"/>
              <a:sym typeface=""/>
            </a:endParaRPr>
          </a:p>
          <a:p>
            <a:pPr marL="285750" indent="-285750" algn="l" rtl="0">
              <a:buFont typeface="Arial" panose="020B0604020202020204" pitchFamily="34" charset="0"/>
              <a:buChar char="•"/>
            </a:pPr>
            <a:r>
              <a:rPr lang="nl" sz="2200" b="0" i="0" u="none"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Hiaten en capaciteiten bepalen. </a:t>
            </a:r>
          </a:p>
          <a:p>
            <a:pPr marL="285750" indent="-285750" algn="l" rtl="0">
              <a:buFont typeface="Arial" panose="020B0604020202020204" pitchFamily="34" charset="0"/>
              <a:buChar char="•"/>
            </a:pPr>
            <a:endParaRPr lang="nl" sz="2200" dirty="0">
              <a:solidFill>
                <a:schemeClr val="bg1"/>
              </a:solidFill>
              <a:latin typeface="Open sans" panose="020B0606030504020204" pitchFamily="34" charset="0"/>
              <a:ea typeface="Open sans" panose="020B0606030504020204" pitchFamily="34" charset="0"/>
              <a:sym typeface=""/>
            </a:endParaRPr>
          </a:p>
          <a:p>
            <a:pPr marL="285750" indent="-285750" algn="l" rtl="0">
              <a:buFont typeface="Arial" panose="020B0604020202020204" pitchFamily="34" charset="0"/>
              <a:buChar char="•"/>
            </a:pPr>
            <a:r>
              <a:rPr lang="nl" sz="2200" b="0" i="0" u="none" kern="0" baseline="0">
                <a:solidFill>
                  <a:schemeClr val="bg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Plan rekening houdend met de binnen een gemeenschap beschikbare hulpbronnen</a:t>
            </a:r>
            <a:r>
              <a:rPr lang="nl" b="0" i="0" u="none" kern="0" baseline="0">
                <a:solidFill>
                  <a:schemeClr val="bg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a:t>
            </a:r>
          </a:p>
        </p:txBody>
      </p:sp>
    </p:spTree>
    <p:extLst>
      <p:ext uri="{BB962C8B-B14F-4D97-AF65-F5344CB8AC3E}">
        <p14:creationId xmlns:p14="http://schemas.microsoft.com/office/powerpoint/2010/main" val="3027618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2384</Words>
  <Application>Microsoft Office PowerPoint</Application>
  <PresentationFormat>Grand écran</PresentationFormat>
  <Paragraphs>272</Paragraphs>
  <Slides>27</Slides>
  <Notes>16</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Arial</vt:lpstr>
      <vt:lpstr>Arial Nova</vt:lpstr>
      <vt:lpstr>Calibri</vt:lpstr>
      <vt:lpstr>Calibri Light</vt:lpstr>
      <vt:lpstr>Open sans</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Laura Defèche</cp:lastModifiedBy>
  <cp:revision>191</cp:revision>
  <dcterms:created xsi:type="dcterms:W3CDTF">2021-09-10T07:38:40Z</dcterms:created>
  <dcterms:modified xsi:type="dcterms:W3CDTF">2024-09-23T13:10:33Z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2022-06-01T21:01:33Z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ddcbfbd7-c457-4f2e-bb27-8f3835bc56ed</vt:lpwstr>
  </property>
  <property fmtid="{D5CDD505-2E9C-101B-9397-08002B2CF9AE}" pid="8" name="MSIP_Label_caf3f7fd-5cd4-4287-9002-aceb9af13c42_ContentBits">
    <vt:lpwstr>2</vt:lpwstr>
  </property>
</Properties>
</file>