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48.jpg" ContentType="image/pn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310" r:id="rId2"/>
    <p:sldId id="309"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12" r:id="rId23"/>
    <p:sldId id="280" r:id="rId24"/>
    <p:sldId id="281" r:id="rId25"/>
    <p:sldId id="282" r:id="rId26"/>
    <p:sldId id="283" r:id="rId27"/>
    <p:sldId id="284" r:id="rId28"/>
    <p:sldId id="285" r:id="rId29"/>
    <p:sldId id="286" r:id="rId30"/>
    <p:sldId id="315" r:id="rId31"/>
    <p:sldId id="287" r:id="rId32"/>
    <p:sldId id="288" r:id="rId33"/>
    <p:sldId id="313" r:id="rId34"/>
    <p:sldId id="314" r:id="rId35"/>
    <p:sldId id="311" r:id="rId36"/>
  </p:sldIdLst>
  <p:sldSz cx="12192000" cy="6858000"/>
  <p:notesSz cx="6858000" cy="9144000"/>
  <p:embeddedFontLst>
    <p:embeddedFont>
      <p:font typeface="Arial Nova" panose="020B0504020202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t3RH29ZGMN3+6PdwntBeuzZkH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727272"/>
    <a:srgbClr val="C2C1C1"/>
    <a:srgbClr val="011E41"/>
    <a:srgbClr val="323232"/>
    <a:srgbClr val="E42D38"/>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8366E-84D9-4671-9EF1-C62E19F072D8}" v="1" dt="2024-07-02T23:51:5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9FD8366E-84D9-4671-9EF1-C62E19F072D8}"/>
    <pc:docChg chg="custSel addSld delSld modSld sldOrd">
      <pc:chgData name="Vanita REDOY" userId="bdf92b45-d4ea-4a1c-a375-114a0375a38b" providerId="ADAL" clId="{9FD8366E-84D9-4671-9EF1-C62E19F072D8}" dt="2024-07-02T23:52:08.551" v="279" actId="20577"/>
      <pc:docMkLst>
        <pc:docMk/>
      </pc:docMkLst>
      <pc:sldChg chg="modSp mod">
        <pc:chgData name="Vanita REDOY" userId="bdf92b45-d4ea-4a1c-a375-114a0375a38b" providerId="ADAL" clId="{9FD8366E-84D9-4671-9EF1-C62E19F072D8}" dt="2024-07-02T23:41:59.684" v="0" actId="1076"/>
        <pc:sldMkLst>
          <pc:docMk/>
          <pc:sldMk cId="0" sldId="258"/>
        </pc:sldMkLst>
        <pc:spChg chg="mod">
          <ac:chgData name="Vanita REDOY" userId="bdf92b45-d4ea-4a1c-a375-114a0375a38b" providerId="ADAL" clId="{9FD8366E-84D9-4671-9EF1-C62E19F072D8}" dt="2024-07-02T23:41:59.684" v="0" actId="1076"/>
          <ac:spMkLst>
            <pc:docMk/>
            <pc:sldMk cId="0" sldId="258"/>
            <ac:spMk id="3" creationId="{BE85C8AF-D767-1459-A732-DAD70B63A847}"/>
          </ac:spMkLst>
        </pc:spChg>
      </pc:sldChg>
      <pc:sldChg chg="del">
        <pc:chgData name="Vanita REDOY" userId="bdf92b45-d4ea-4a1c-a375-114a0375a38b" providerId="ADAL" clId="{9FD8366E-84D9-4671-9EF1-C62E19F072D8}" dt="2024-07-02T23:43:16.709" v="3" actId="2696"/>
        <pc:sldMkLst>
          <pc:docMk/>
          <pc:sldMk cId="0" sldId="260"/>
        </pc:sldMkLst>
      </pc:sldChg>
      <pc:sldChg chg="modSp mod">
        <pc:chgData name="Vanita REDOY" userId="bdf92b45-d4ea-4a1c-a375-114a0375a38b" providerId="ADAL" clId="{9FD8366E-84D9-4671-9EF1-C62E19F072D8}" dt="2024-07-02T23:43:01.277" v="2" actId="20577"/>
        <pc:sldMkLst>
          <pc:docMk/>
          <pc:sldMk cId="0" sldId="262"/>
        </pc:sldMkLst>
        <pc:spChg chg="mod">
          <ac:chgData name="Vanita REDOY" userId="bdf92b45-d4ea-4a1c-a375-114a0375a38b" providerId="ADAL" clId="{9FD8366E-84D9-4671-9EF1-C62E19F072D8}" dt="2024-07-02T23:42:30.704" v="1" actId="14100"/>
          <ac:spMkLst>
            <pc:docMk/>
            <pc:sldMk cId="0" sldId="262"/>
            <ac:spMk id="265" creationId="{00000000-0000-0000-0000-000000000000}"/>
          </ac:spMkLst>
        </pc:spChg>
        <pc:spChg chg="mod">
          <ac:chgData name="Vanita REDOY" userId="bdf92b45-d4ea-4a1c-a375-114a0375a38b" providerId="ADAL" clId="{9FD8366E-84D9-4671-9EF1-C62E19F072D8}" dt="2024-07-02T23:43:01.277" v="2" actId="20577"/>
          <ac:spMkLst>
            <pc:docMk/>
            <pc:sldMk cId="0" sldId="262"/>
            <ac:spMk id="266" creationId="{00000000-0000-0000-0000-000000000000}"/>
          </ac:spMkLst>
        </pc:spChg>
      </pc:sldChg>
      <pc:sldChg chg="modSp mod">
        <pc:chgData name="Vanita REDOY" userId="bdf92b45-d4ea-4a1c-a375-114a0375a38b" providerId="ADAL" clId="{9FD8366E-84D9-4671-9EF1-C62E19F072D8}" dt="2024-07-02T23:45:31.410" v="13" actId="20577"/>
        <pc:sldMkLst>
          <pc:docMk/>
          <pc:sldMk cId="0" sldId="288"/>
        </pc:sldMkLst>
        <pc:spChg chg="mod">
          <ac:chgData name="Vanita REDOY" userId="bdf92b45-d4ea-4a1c-a375-114a0375a38b" providerId="ADAL" clId="{9FD8366E-84D9-4671-9EF1-C62E19F072D8}" dt="2024-07-02T23:45:31.410" v="13" actId="20577"/>
          <ac:spMkLst>
            <pc:docMk/>
            <pc:sldMk cId="0" sldId="288"/>
            <ac:spMk id="653" creationId="{00000000-0000-0000-0000-000000000000}"/>
          </ac:spMkLst>
        </pc:spChg>
      </pc:sldChg>
      <pc:sldChg chg="del">
        <pc:chgData name="Vanita REDOY" userId="bdf92b45-d4ea-4a1c-a375-114a0375a38b" providerId="ADAL" clId="{9FD8366E-84D9-4671-9EF1-C62E19F072D8}" dt="2024-07-02T23:45:40.293" v="14" actId="2696"/>
        <pc:sldMkLst>
          <pc:docMk/>
          <pc:sldMk cId="1822952716" sldId="291"/>
        </pc:sldMkLst>
      </pc:sldChg>
      <pc:sldChg chg="delSp modSp add mod ord">
        <pc:chgData name="Vanita REDOY" userId="bdf92b45-d4ea-4a1c-a375-114a0375a38b" providerId="ADAL" clId="{9FD8366E-84D9-4671-9EF1-C62E19F072D8}" dt="2024-07-02T23:47:20.773" v="74" actId="14100"/>
        <pc:sldMkLst>
          <pc:docMk/>
          <pc:sldMk cId="4004122414" sldId="314"/>
        </pc:sldMkLst>
        <pc:spChg chg="mod">
          <ac:chgData name="Vanita REDOY" userId="bdf92b45-d4ea-4a1c-a375-114a0375a38b" providerId="ADAL" clId="{9FD8366E-84D9-4671-9EF1-C62E19F072D8}" dt="2024-07-02T23:47:20.773" v="74" actId="14100"/>
          <ac:spMkLst>
            <pc:docMk/>
            <pc:sldMk cId="4004122414" sldId="314"/>
            <ac:spMk id="626" creationId="{00000000-0000-0000-0000-000000000000}"/>
          </ac:spMkLst>
        </pc:spChg>
        <pc:spChg chg="mod">
          <ac:chgData name="Vanita REDOY" userId="bdf92b45-d4ea-4a1c-a375-114a0375a38b" providerId="ADAL" clId="{9FD8366E-84D9-4671-9EF1-C62E19F072D8}" dt="2024-07-02T23:46:55.541" v="52" actId="1076"/>
          <ac:spMkLst>
            <pc:docMk/>
            <pc:sldMk cId="4004122414" sldId="314"/>
            <ac:spMk id="627" creationId="{00000000-0000-0000-0000-000000000000}"/>
          </ac:spMkLst>
        </pc:spChg>
        <pc:picChg chg="del">
          <ac:chgData name="Vanita REDOY" userId="bdf92b45-d4ea-4a1c-a375-114a0375a38b" providerId="ADAL" clId="{9FD8366E-84D9-4671-9EF1-C62E19F072D8}" dt="2024-07-02T23:46:57.230" v="53" actId="478"/>
          <ac:picMkLst>
            <pc:docMk/>
            <pc:sldMk cId="4004122414" sldId="314"/>
            <ac:picMk id="628" creationId="{00000000-0000-0000-0000-000000000000}"/>
          </ac:picMkLst>
        </pc:picChg>
        <pc:picChg chg="del">
          <ac:chgData name="Vanita REDOY" userId="bdf92b45-d4ea-4a1c-a375-114a0375a38b" providerId="ADAL" clId="{9FD8366E-84D9-4671-9EF1-C62E19F072D8}" dt="2024-07-02T23:46:58.320" v="54" actId="478"/>
          <ac:picMkLst>
            <pc:docMk/>
            <pc:sldMk cId="4004122414" sldId="314"/>
            <ac:picMk id="629" creationId="{00000000-0000-0000-0000-000000000000}"/>
          </ac:picMkLst>
        </pc:picChg>
      </pc:sldChg>
      <pc:sldChg chg="addSp delSp modSp add mod">
        <pc:chgData name="Vanita REDOY" userId="bdf92b45-d4ea-4a1c-a375-114a0375a38b" providerId="ADAL" clId="{9FD8366E-84D9-4671-9EF1-C62E19F072D8}" dt="2024-07-02T23:52:08.551" v="279" actId="20577"/>
        <pc:sldMkLst>
          <pc:docMk/>
          <pc:sldMk cId="4007995798" sldId="315"/>
        </pc:sldMkLst>
        <pc:spChg chg="add mod">
          <ac:chgData name="Vanita REDOY" userId="bdf92b45-d4ea-4a1c-a375-114a0375a38b" providerId="ADAL" clId="{9FD8366E-84D9-4671-9EF1-C62E19F072D8}" dt="2024-07-02T23:52:08.551" v="279" actId="20577"/>
          <ac:spMkLst>
            <pc:docMk/>
            <pc:sldMk cId="4007995798" sldId="315"/>
            <ac:spMk id="2" creationId="{AA6089CA-1BCB-3620-5798-09C9482C9672}"/>
          </ac:spMkLst>
        </pc:spChg>
        <pc:spChg chg="mod">
          <ac:chgData name="Vanita REDOY" userId="bdf92b45-d4ea-4a1c-a375-114a0375a38b" providerId="ADAL" clId="{9FD8366E-84D9-4671-9EF1-C62E19F072D8}" dt="2024-07-02T23:50:26.593" v="273" actId="20577"/>
          <ac:spMkLst>
            <pc:docMk/>
            <pc:sldMk cId="4007995798" sldId="315"/>
            <ac:spMk id="626" creationId="{00000000-0000-0000-0000-000000000000}"/>
          </ac:spMkLst>
        </pc:spChg>
        <pc:spChg chg="mod">
          <ac:chgData name="Vanita REDOY" userId="bdf92b45-d4ea-4a1c-a375-114a0375a38b" providerId="ADAL" clId="{9FD8366E-84D9-4671-9EF1-C62E19F072D8}" dt="2024-07-02T23:50:18.727" v="261" actId="1076"/>
          <ac:spMkLst>
            <pc:docMk/>
            <pc:sldMk cId="4007995798" sldId="315"/>
            <ac:spMk id="627" creationId="{00000000-0000-0000-0000-000000000000}"/>
          </ac:spMkLst>
        </pc:spChg>
        <pc:picChg chg="del">
          <ac:chgData name="Vanita REDOY" userId="bdf92b45-d4ea-4a1c-a375-114a0375a38b" providerId="ADAL" clId="{9FD8366E-84D9-4671-9EF1-C62E19F072D8}" dt="2024-07-02T23:51:49.152" v="274" actId="478"/>
          <ac:picMkLst>
            <pc:docMk/>
            <pc:sldMk cId="4007995798" sldId="315"/>
            <ac:picMk id="62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Avoid the “electrical octopus.”  Eliminate tangles of electrical cords.  Don’t overload electrical outlets.  Don’t plug power strips into other power strips.</a:t>
            </a:r>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Don’t run electrical cords under carpets.</a:t>
            </a:r>
            <a:endParaRPr/>
          </a:p>
          <a:p>
            <a:pPr marL="342900" marR="0" lvl="0" indent="-342900" algn="l" rtl="0">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Replace broken or frayed cords immediately.</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Maintain electrical appliances properly.  Repair or replace malfunctioning appliance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shutoffs for electrical appliances are.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 for circuit breakers or fuses is and how to shut off the power.</a:t>
            </a:r>
            <a:endParaRPr/>
          </a:p>
          <a:p>
            <a:pPr marL="0" lvl="0" indent="0" algn="l" rtl="0">
              <a:spcBef>
                <a:spcPts val="0"/>
              </a:spcBef>
              <a:spcAft>
                <a:spcPts val="0"/>
              </a:spcAft>
              <a:buNone/>
            </a:pPr>
            <a:endParaRPr/>
          </a:p>
        </p:txBody>
      </p:sp>
      <p:sp>
        <p:nvSpPr>
          <p:cNvPr id="339" name="Google Shape;3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57724C20-D360-1B6A-89DA-4F94413B6199}"/>
            </a:ext>
          </a:extLst>
        </p:cNvPr>
        <p:cNvGrpSpPr/>
        <p:nvPr/>
      </p:nvGrpSpPr>
      <p:grpSpPr>
        <a:xfrm>
          <a:off x="0" y="0"/>
          <a:ext cx="0" cy="0"/>
          <a:chOff x="0" y="0"/>
          <a:chExt cx="0" cy="0"/>
        </a:xfrm>
      </p:grpSpPr>
      <p:sp>
        <p:nvSpPr>
          <p:cNvPr id="471" name="Google Shape;471;p23:notes">
            <a:extLst>
              <a:ext uri="{FF2B5EF4-FFF2-40B4-BE49-F238E27FC236}">
                <a16:creationId xmlns:a16="http://schemas.microsoft.com/office/drawing/2014/main" id="{54BDFEB0-A3C9-5821-4EB4-4F0E1D154B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Questions:</a:t>
            </a:r>
          </a:p>
          <a:p>
            <a:pPr marL="0" lvl="0" indent="0" algn="l" rtl="0">
              <a:spcBef>
                <a:spcPts val="0"/>
              </a:spcBef>
              <a:spcAft>
                <a:spcPts val="0"/>
              </a:spcAft>
              <a:buNone/>
            </a:pPr>
            <a:endParaRPr lang="en-US" dirty="0"/>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Fire Safety Activity 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questions 1- 5 choose the class of fire for the following materials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Circuit breaker.  Answers: Class A, Class B,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Wood. Answers: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B,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Alcohol. Answers: Class A,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Grease in a kitchen. Answers: Class A, Class B, Class C, Class D or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burning of metals such as metallic substances such as sodium, titanium, zirconium, or magnesium is considered which type of class fire?  Answers: Class A, Class B, Class C,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2" name="Google Shape;472;p23:notes">
            <a:extLst>
              <a:ext uri="{FF2B5EF4-FFF2-40B4-BE49-F238E27FC236}">
                <a16:creationId xmlns:a16="http://schemas.microsoft.com/office/drawing/2014/main" id="{67041B0F-6FA3-96D9-3259-FB10C1EA9C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30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f3e4934084_47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1f3e4934084_47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f3e4934084_47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1f3e4934084_47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Fire can double in size every 30 seconds</a:t>
            </a:r>
            <a:endParaRPr dirty="0"/>
          </a:p>
        </p:txBody>
      </p:sp>
      <p:sp>
        <p:nvSpPr>
          <p:cNvPr id="548" name="Google Shape;5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2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f3e4934084_47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f3e4934084_4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77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78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4"/>
          <p:cNvSpPr>
            <a:spLocks noGrp="1"/>
          </p:cNvSpPr>
          <p:nvPr>
            <p:ph type="pic" idx="2"/>
          </p:nvPr>
        </p:nvSpPr>
        <p:spPr>
          <a:xfrm>
            <a:off x="5183188" y="987425"/>
            <a:ext cx="6172200" cy="4873625"/>
          </a:xfrm>
          <a:prstGeom prst="rect">
            <a:avLst/>
          </a:prstGeom>
          <a:noFill/>
          <a:ln>
            <a:noFill/>
          </a:ln>
        </p:spPr>
      </p:sp>
      <p:sp>
        <p:nvSpPr>
          <p:cNvPr id="69" name="Google Shape;69;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BbL_dK_Dsng?feature=oembed" TargetMode="Externa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51.png"/><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54.png"/><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cadrim.org/" TargetMode="External"/><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6B78439B-7E8E-FE05-1211-0A850FD9F28E}"/>
              </a:ext>
            </a:extLst>
          </p:cNvPr>
          <p:cNvGrpSpPr/>
          <p:nvPr/>
        </p:nvGrpSpPr>
        <p:grpSpPr>
          <a:xfrm>
            <a:off x="-7286" y="0"/>
            <a:ext cx="12199286" cy="6858000"/>
            <a:chOff x="-7286" y="0"/>
            <a:chExt cx="12643002" cy="6858000"/>
          </a:xfrm>
        </p:grpSpPr>
        <p:pic>
          <p:nvPicPr>
            <p:cNvPr id="2" name="Google Shape;168;p1" descr="A firefighter using a hose to water a fire hydrant&#10;&#10;Description automatically generated with low confidence">
              <a:extLst>
                <a:ext uri="{FF2B5EF4-FFF2-40B4-BE49-F238E27FC236}">
                  <a16:creationId xmlns:a16="http://schemas.microsoft.com/office/drawing/2014/main" id="{F5EF28B3-9A59-803B-DDB7-D535A58DBDB7}"/>
                </a:ext>
              </a:extLst>
            </p:cNvPr>
            <p:cNvPicPr preferRelativeResize="0"/>
            <p:nvPr/>
          </p:nvPicPr>
          <p:blipFill rotWithShape="1">
            <a:blip r:embed="rId3">
              <a:alphaModFix/>
            </a:blip>
            <a:srcRect/>
            <a:stretch/>
          </p:blipFill>
          <p:spPr>
            <a:xfrm>
              <a:off x="-7286" y="0"/>
              <a:ext cx="6789420" cy="6858000"/>
            </a:xfrm>
            <a:prstGeom prst="rect">
              <a:avLst/>
            </a:prstGeom>
            <a:noFill/>
            <a:ln>
              <a:noFill/>
            </a:ln>
          </p:spPr>
        </p:pic>
        <p:pic>
          <p:nvPicPr>
            <p:cNvPr id="11" name="Google Shape;168;p1" descr="A firefighter using a hose to water a fire hydrant&#10;&#10;Description automatically generated with low confidence">
              <a:extLst>
                <a:ext uri="{FF2B5EF4-FFF2-40B4-BE49-F238E27FC236}">
                  <a16:creationId xmlns:a16="http://schemas.microsoft.com/office/drawing/2014/main" id="{4A430626-14B0-D291-2B8C-6E0819094874}"/>
                </a:ext>
              </a:extLst>
            </p:cNvPr>
            <p:cNvPicPr preferRelativeResize="0"/>
            <p:nvPr/>
          </p:nvPicPr>
          <p:blipFill rotWithShape="1">
            <a:blip r:embed="rId3">
              <a:alphaModFix/>
            </a:blip>
            <a:srcRect l="56705"/>
            <a:stretch/>
          </p:blipFill>
          <p:spPr>
            <a:xfrm flipH="1">
              <a:off x="6767648" y="0"/>
              <a:ext cx="2939477" cy="6858000"/>
            </a:xfrm>
            <a:prstGeom prst="rect">
              <a:avLst/>
            </a:prstGeom>
            <a:noFill/>
            <a:ln>
              <a:noFill/>
            </a:ln>
          </p:spPr>
        </p:pic>
        <p:pic>
          <p:nvPicPr>
            <p:cNvPr id="14" name="Google Shape;168;p1" descr="A firefighter using a hose to water a fire hydrant&#10;&#10;Description automatically generated with low confidence">
              <a:extLst>
                <a:ext uri="{FF2B5EF4-FFF2-40B4-BE49-F238E27FC236}">
                  <a16:creationId xmlns:a16="http://schemas.microsoft.com/office/drawing/2014/main" id="{5095A18B-D39E-AFC4-0481-5E18B470C667}"/>
                </a:ext>
              </a:extLst>
            </p:cNvPr>
            <p:cNvPicPr preferRelativeResize="0"/>
            <p:nvPr/>
          </p:nvPicPr>
          <p:blipFill rotWithShape="1">
            <a:blip r:embed="rId3">
              <a:alphaModFix/>
            </a:blip>
            <a:srcRect l="56705"/>
            <a:stretch/>
          </p:blipFill>
          <p:spPr>
            <a:xfrm>
              <a:off x="9696239" y="0"/>
              <a:ext cx="2939477" cy="6858000"/>
            </a:xfrm>
            <a:prstGeom prst="rect">
              <a:avLst/>
            </a:prstGeom>
            <a:noFill/>
            <a:ln>
              <a:noFill/>
            </a:ln>
          </p:spPr>
        </p:pic>
      </p:grpSp>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dirty="0">
                  <a:solidFill>
                    <a:schemeClr val="lt1"/>
                  </a:solidFill>
                  <a:latin typeface="Arial"/>
                  <a:ea typeface="Arial"/>
                  <a:cs typeface="Arial"/>
                  <a:sym typeface="Arial"/>
                </a:rPr>
                <a:t>CDRTs &amp; </a:t>
              </a:r>
              <a:endParaRPr lang="en-US" sz="4400" dirty="0"/>
            </a:p>
            <a:p>
              <a:pPr marL="0" marR="0" lvl="0" indent="0" algn="l" rtl="0">
                <a:spcBef>
                  <a:spcPts val="0"/>
                </a:spcBef>
                <a:spcAft>
                  <a:spcPts val="0"/>
                </a:spcAft>
                <a:buClr>
                  <a:schemeClr val="lt1"/>
                </a:buClr>
                <a:buSzPts val="5400"/>
                <a:buFont typeface="Arial"/>
                <a:buNone/>
              </a:pPr>
              <a:r>
                <a:rPr lang="en-US" sz="4400" b="1" i="0" u="none" strike="noStrike" cap="none" dirty="0">
                  <a:solidFill>
                    <a:schemeClr val="lt1"/>
                  </a:solidFill>
                  <a:latin typeface="Arial"/>
                  <a:ea typeface="Arial"/>
                  <a:cs typeface="Arial"/>
                  <a:sym typeface="Arial"/>
                </a:rPr>
                <a:t>Fire Safety</a:t>
              </a:r>
              <a:endParaRPr lang="en-U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7" name="Google Shape;317;p11"/>
          <p:cNvSpPr txBox="1"/>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Prevent Fires at Home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8" name="Google Shape;318;p11"/>
          <p:cNvSpPr txBox="1"/>
          <p:nvPr/>
        </p:nvSpPr>
        <p:spPr>
          <a:xfrm>
            <a:off x="5657254" y="833967"/>
            <a:ext cx="6300884" cy="50321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Install Fire Alarms and Fire Extinguishers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Test them once a month</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Ensure all household members including children, know what to do when they hear the alarm.</a:t>
            </a:r>
          </a:p>
          <a:p>
            <a:pPr>
              <a:lnSpc>
                <a:spcPct val="150000"/>
              </a:lnSpc>
              <a:buClr>
                <a:srgbClr val="E42D38"/>
              </a:buClr>
              <a:buSzPts val="1800"/>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Develop an Evacuation Plan</a:t>
            </a:r>
            <a:endParaRPr sz="16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Ensure all household members know of two ways to escape from every room.</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Keep keys for burglar proof windows in a safe place that is easily accessible.</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Siren with solid fill">
            <a:extLst>
              <a:ext uri="{FF2B5EF4-FFF2-40B4-BE49-F238E27FC236}">
                <a16:creationId xmlns:a16="http://schemas.microsoft.com/office/drawing/2014/main" id="{7B16DD32-9C09-A6CB-2A35-EDFD1CD63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8716" y="894709"/>
            <a:ext cx="914400" cy="914400"/>
          </a:xfrm>
          <a:prstGeom prst="rect">
            <a:avLst/>
          </a:prstGeom>
        </p:spPr>
      </p:pic>
      <p:pic>
        <p:nvPicPr>
          <p:cNvPr id="5" name="Graphic 4" descr="Checklist with solid fill">
            <a:extLst>
              <a:ext uri="{FF2B5EF4-FFF2-40B4-BE49-F238E27FC236}">
                <a16:creationId xmlns:a16="http://schemas.microsoft.com/office/drawing/2014/main" id="{CD4FCEBB-6322-3877-F249-A343E6013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8716" y="3426325"/>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9" name="Google Shape;329;p12"/>
          <p:cNvSpPr txBox="1"/>
          <p:nvPr/>
        </p:nvSpPr>
        <p:spPr>
          <a:xfrm>
            <a:off x="732119" y="7881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Prevent Fires at Home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0" name="Google Shape;330;p12"/>
          <p:cNvSpPr txBox="1"/>
          <p:nvPr/>
        </p:nvSpPr>
        <p:spPr>
          <a:xfrm>
            <a:off x="5634051" y="635948"/>
            <a:ext cx="6141389" cy="5863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Additional </a:t>
            </a:r>
            <a:r>
              <a:rPr lang="en-US" sz="24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Tips</a:t>
            </a:r>
          </a:p>
          <a:p>
            <a:pPr marL="0" marR="0" lvl="0" indent="0" algn="l" rtl="0">
              <a:spcBef>
                <a:spcPts val="0"/>
              </a:spcBef>
              <a:spcAft>
                <a:spcPts val="0"/>
              </a:spcAft>
              <a:buNone/>
            </a:pPr>
            <a:endParaRPr sz="18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Keep matches and lighters out of the reach of children.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Store all flammable liquids or hazardous chemicals in a safe place away from heat releasing objects or appliances.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Keep adequate space between appliances.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Ensure all household members know the number for the fire department.</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Avoid clutter or pile up of old newspapers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Learn how to switch off circuit box/fuse box.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Take precaution when using fireworks.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Clipboard Checked outline">
            <a:extLst>
              <a:ext uri="{FF2B5EF4-FFF2-40B4-BE49-F238E27FC236}">
                <a16:creationId xmlns:a16="http://schemas.microsoft.com/office/drawing/2014/main" id="{20546630-1AA0-D00B-78A4-3564D34AC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0156" y="635948"/>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13"/>
          <p:cNvSpPr txBox="1"/>
          <p:nvPr/>
        </p:nvSpPr>
        <p:spPr>
          <a:xfrm>
            <a:off x="848108" y="686531"/>
            <a:ext cx="2614235" cy="4494629"/>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Turning Off </a:t>
            </a:r>
          </a:p>
          <a:p>
            <a:pPr marL="0" marR="0" lvl="0" indent="0"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Circuit B</a:t>
            </a: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reakers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3" name="Google Shape;343;p13"/>
          <p:cNvSpPr/>
          <p:nvPr/>
        </p:nvSpPr>
        <p:spPr>
          <a:xfrm>
            <a:off x="6952984" y="4225370"/>
            <a:ext cx="2480766" cy="369291"/>
          </a:xfrm>
          <a:prstGeom prst="rect">
            <a:avLst/>
          </a:prstGeom>
          <a:solidFill>
            <a:srgbClr val="E42D38"/>
          </a:solidFill>
          <a:ln>
            <a:noFill/>
          </a:ln>
        </p:spPr>
        <p:txBody>
          <a:bodyPr spcFirstLastPara="1" wrap="square" lIns="91425" tIns="45700" rIns="91425" bIns="45700" anchor="t" anchorCtr="0">
            <a:spAutoFit/>
          </a:bodyPr>
          <a:lstStyle/>
          <a:p>
            <a:pPr marL="4514850" marR="0" lvl="0" indent="-4514850" algn="l" rtl="0">
              <a:spcBef>
                <a:spcPts val="0"/>
              </a:spcBef>
              <a:spcAft>
                <a:spcPts val="0"/>
              </a:spcAft>
              <a:buNone/>
            </a:pP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CIRCUIT </a:t>
            </a: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rPr>
              <a:t>BREAKERS </a:t>
            </a: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44" name="Google Shape;344;p13"/>
          <p:cNvSpPr txBox="1"/>
          <p:nvPr/>
        </p:nvSpPr>
        <p:spPr>
          <a:xfrm>
            <a:off x="5220803" y="4833409"/>
            <a:ext cx="6339826" cy="1895815"/>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None/>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Circuit box showing shutoff steps. </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rtl="0">
              <a:lnSpc>
                <a:spcPct val="150000"/>
              </a:lnSpc>
              <a:spcBef>
                <a:spcPts val="0"/>
              </a:spcBef>
              <a:spcAft>
                <a:spcPts val="0"/>
              </a:spcAft>
              <a:buNone/>
            </a:pPr>
            <a:r>
              <a:rPr lang="en-US" sz="1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a:t>
            </a:r>
            <a:r>
              <a:rPr lang="en-US" sz="1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tep 1:</a:t>
            </a:r>
            <a:r>
              <a:rPr lang="en-US" sz="1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Shut off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main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breakers</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in an emergency situation.</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rtl="0">
              <a:lnSpc>
                <a:spcPct val="150000"/>
              </a:lnSpc>
              <a:spcBef>
                <a:spcPts val="0"/>
              </a:spcBef>
              <a:spcAft>
                <a:spcPts val="0"/>
              </a:spcAft>
              <a:buNone/>
            </a:pPr>
            <a:r>
              <a:rPr lang="en-US" sz="1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Step 2</a:t>
            </a:r>
            <a:r>
              <a:rPr lang="en-US" sz="1600" dirty="0">
                <a:solidFill>
                  <a:srgbClr val="E42D38"/>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When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turning back on, shut off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individual breakers then turn back on main followed by individual breakers.</a:t>
            </a: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diagram of a electrical service&#10;&#10;Description automatically generated">
            <a:extLst>
              <a:ext uri="{FF2B5EF4-FFF2-40B4-BE49-F238E27FC236}">
                <a16:creationId xmlns:a16="http://schemas.microsoft.com/office/drawing/2014/main" id="{C7A8B393-C0B6-7957-190C-25AAFFFD2633}"/>
              </a:ext>
            </a:extLst>
          </p:cNvPr>
          <p:cNvPicPr>
            <a:picLocks noChangeAspect="1"/>
          </p:cNvPicPr>
          <p:nvPr/>
        </p:nvPicPr>
        <p:blipFill>
          <a:blip r:embed="rId3">
            <a:duotone>
              <a:prstClr val="black"/>
              <a:schemeClr val="tx2">
                <a:tint val="45000"/>
                <a:satMod val="400000"/>
              </a:schemeClr>
            </a:duotone>
          </a:blip>
          <a:stretch>
            <a:fillRect/>
          </a:stretch>
        </p:blipFill>
        <p:spPr>
          <a:xfrm>
            <a:off x="4837119" y="429177"/>
            <a:ext cx="6320610" cy="37207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4"/>
          <p:cNvSpPr txBox="1"/>
          <p:nvPr/>
        </p:nvSpPr>
        <p:spPr>
          <a:xfrm>
            <a:off x="706281" y="2459524"/>
            <a:ext cx="3276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Fires </a:t>
            </a:r>
          </a:p>
          <a:p>
            <a:pPr marL="0" marR="0" lvl="0" indent="0" algn="l" rtl="0">
              <a:spcBef>
                <a:spcPts val="0"/>
              </a:spcBef>
              <a:spcAft>
                <a:spcPts val="0"/>
              </a:spcAft>
              <a:buNone/>
            </a:pPr>
            <a:r>
              <a:rPr lang="en-US" sz="3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At The Workplace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56" name="Google Shape;356;p14"/>
          <p:cNvSpPr/>
          <p:nvPr/>
        </p:nvSpPr>
        <p:spPr>
          <a:xfrm>
            <a:off x="5178029" y="514730"/>
            <a:ext cx="6628771" cy="54860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800"/>
              <a:buFont typeface="Arial"/>
              <a:buNone/>
            </a:pPr>
            <a:r>
              <a:rPr lang="en-US" sz="2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Main</a:t>
            </a:r>
            <a:r>
              <a:rPr lang="en-US" sz="2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Causes of Workplace Fires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2800"/>
              <a:buFont typeface="Calibri"/>
              <a:buNone/>
            </a:pPr>
            <a:endParaRPr sz="2800" b="1" i="0" u="none" strike="noStrike" cap="none"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Neglect and overloading of electrical outlets.</a:t>
            </a:r>
            <a:endParaRPr dirty="0">
              <a:latin typeface="Open sans" panose="020B0606030504020204" pitchFamily="34" charset="0"/>
              <a:ea typeface="Open sans" panose="020B0606030504020204" pitchFamily="34" charset="0"/>
              <a:cs typeface="Open sans" panose="020B0606030504020204" pitchFamily="34" charset="0"/>
            </a:endParaRP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Smoking and not discarding of cigarette butts or lit matches appropriately.</a:t>
            </a:r>
            <a:endParaRPr dirty="0">
              <a:latin typeface="Open sans" panose="020B0606030504020204" pitchFamily="34" charset="0"/>
              <a:ea typeface="Open sans" panose="020B0606030504020204" pitchFamily="34" charset="0"/>
              <a:cs typeface="Open sans" panose="020B0606030504020204" pitchFamily="34" charset="0"/>
            </a:endParaRP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Improper storage of flammable liquids and hazardous chemicals.</a:t>
            </a:r>
            <a:endParaRPr dirty="0">
              <a:latin typeface="Open sans" panose="020B0606030504020204" pitchFamily="34" charset="0"/>
              <a:ea typeface="Open sans" panose="020B0606030504020204" pitchFamily="34" charset="0"/>
              <a:cs typeface="Open sans" panose="020B0606030504020204" pitchFamily="34" charset="0"/>
            </a:endParaRP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Clutter and pile up of shredded paper or old newspapers.</a:t>
            </a: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Faulty wiring and repair work by uncertified persons.</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endParaRPr>
          </a:p>
          <a:p>
            <a:pPr marL="0" marR="0" lvl="0" indent="0" algn="l" rtl="0">
              <a:lnSpc>
                <a:spcPct val="100000"/>
              </a:lnSpc>
              <a:spcBef>
                <a:spcPts val="0"/>
              </a:spcBef>
              <a:spcAft>
                <a:spcPts val="0"/>
              </a:spcAft>
              <a:buNone/>
            </a:pPr>
            <a:endParaRPr sz="1050" dirty="0">
              <a:solidFill>
                <a:srgbClr val="444746"/>
              </a:solidFill>
              <a:latin typeface="Open sans" panose="020B0606030504020204" pitchFamily="34" charset="0"/>
              <a:ea typeface="Open sans" panose="020B0606030504020204" pitchFamily="34" charset="0"/>
              <a:cs typeface="Open sans" panose="020B0606030504020204" pitchFamily="34" charset="0"/>
              <a:sym typeface="Roboto"/>
            </a:endParaRPr>
          </a:p>
          <a:p>
            <a:pPr marL="0" marR="0" lvl="0" indent="0" algn="l" rtl="0">
              <a:spcBef>
                <a:spcPts val="0"/>
              </a:spcBef>
              <a:spcAft>
                <a:spcPts val="0"/>
              </a:spcAft>
              <a:buNone/>
            </a:pPr>
            <a:endParaRPr sz="2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Graphic 4" descr="Comment Fire outline">
            <a:extLst>
              <a:ext uri="{FF2B5EF4-FFF2-40B4-BE49-F238E27FC236}">
                <a16:creationId xmlns:a16="http://schemas.microsoft.com/office/drawing/2014/main" id="{5691A6A5-8B55-0D44-44A3-7738F7181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3629" y="362330"/>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5"/>
          <p:cNvSpPr txBox="1"/>
          <p:nvPr/>
        </p:nvSpPr>
        <p:spPr>
          <a:xfrm>
            <a:off x="533400" y="2133600"/>
            <a:ext cx="3276600"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Prevent </a:t>
            </a:r>
          </a:p>
          <a:p>
            <a:pPr marL="0" marR="0" lvl="0" indent="0" algn="l" rtl="0">
              <a:spcBef>
                <a:spcPts val="0"/>
              </a:spcBef>
              <a:spcAft>
                <a:spcPts val="0"/>
              </a:spcAft>
              <a:buNone/>
            </a:pPr>
            <a:r>
              <a:rPr lang="en-US" sz="3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Fires </a:t>
            </a:r>
          </a:p>
          <a:p>
            <a:pPr marL="0" marR="0" lvl="0" indent="0" algn="l" rtl="0">
              <a:spcBef>
                <a:spcPts val="0"/>
              </a:spcBef>
              <a:spcAft>
                <a:spcPts val="0"/>
              </a:spcAft>
              <a:buNone/>
            </a:pPr>
            <a:r>
              <a:rPr lang="en-US" sz="3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At The Workplace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68" name="Google Shape;368;p15"/>
          <p:cNvSpPr/>
          <p:nvPr/>
        </p:nvSpPr>
        <p:spPr>
          <a:xfrm>
            <a:off x="5577840" y="255574"/>
            <a:ext cx="6390640" cy="6247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300"/>
              <a:buFont typeface="Arial"/>
              <a:buNone/>
            </a:pPr>
            <a:r>
              <a:rPr lang="en-US" sz="20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Install Fire Alarms and Fire Extin</a:t>
            </a: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guishers</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Test them once a month</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all employees know what to do when they hear the alarm.</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0" algn="l" rtl="0">
              <a:lnSpc>
                <a:spcPct val="100000"/>
              </a:lnSpc>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Conduct electrical inspections by Health and Safety Department.</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Develop An Evacuation Plan</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Post fire escape plans on every level of the building.</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Assign and train safety wardens on every level of the building.</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Teach employees about exit locations, escape routes and where the fire extinguishers and first aid kits are located.</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Practice drills regularly and training on using a fire extinguisher.</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E42D38"/>
              </a:buClr>
              <a:buSzPts val="23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Keep emergency exits free of clutter.</a:t>
            </a:r>
            <a:endParaRPr sz="2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Siren outline">
            <a:extLst>
              <a:ext uri="{FF2B5EF4-FFF2-40B4-BE49-F238E27FC236}">
                <a16:creationId xmlns:a16="http://schemas.microsoft.com/office/drawing/2014/main" id="{267CFB4E-A659-33FE-EA2D-7290D6582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0175" y="255574"/>
            <a:ext cx="914400" cy="914400"/>
          </a:xfrm>
          <a:prstGeom prst="rect">
            <a:avLst/>
          </a:prstGeom>
        </p:spPr>
      </p:pic>
      <p:pic>
        <p:nvPicPr>
          <p:cNvPr id="5" name="Graphic 4" descr="Playbook outline">
            <a:extLst>
              <a:ext uri="{FF2B5EF4-FFF2-40B4-BE49-F238E27FC236}">
                <a16:creationId xmlns:a16="http://schemas.microsoft.com/office/drawing/2014/main" id="{C51A9AE5-17E9-2B86-3AF6-1E73A688D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0175" y="2971800"/>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9" name="Google Shape;379;p16"/>
          <p:cNvSpPr txBox="1"/>
          <p:nvPr/>
        </p:nvSpPr>
        <p:spPr>
          <a:xfrm>
            <a:off x="408420" y="686531"/>
            <a:ext cx="336126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Fire</a:t>
            </a: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Classification</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0" name="Google Shape;380;p16"/>
          <p:cNvSpPr txBox="1"/>
          <p:nvPr/>
        </p:nvSpPr>
        <p:spPr>
          <a:xfrm>
            <a:off x="5717342" y="443702"/>
            <a:ext cx="6066238" cy="6211098"/>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FFA025"/>
              </a:buClr>
              <a:buSzPts val="1200"/>
              <a:buFont typeface="Arial"/>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Class A Fires</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Ordinary combustibles such as paper, cloth, wood, rubber, and many plastics.</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5000"/>
              </a:lnSpc>
              <a:spcBef>
                <a:spcPts val="0"/>
              </a:spcBef>
              <a:spcAft>
                <a:spcPts val="0"/>
              </a:spcAft>
              <a:buClr>
                <a:schemeClr val="dk1"/>
              </a:buClr>
              <a:buSzPts val="1200"/>
              <a:buFont typeface="Arial"/>
              <a:buNone/>
            </a:pP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5000"/>
              </a:lnSpc>
              <a:spcBef>
                <a:spcPts val="0"/>
              </a:spcBef>
              <a:spcAft>
                <a:spcPts val="0"/>
              </a:spcAft>
              <a:buClr>
                <a:srgbClr val="FFA025"/>
              </a:buClr>
              <a:buSzPts val="1200"/>
              <a:buFont typeface="Arial"/>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Class B Fires</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Flammable liquids (e.g., oils, gasoline) and combustible liquids (e.g., charcoal lighter fluid, kerosene).  These fuels burn only at the surface because oxygen cannot penetrate the depth of the fluid.  Only the vapor burns when ignited.</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endParaRPr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5000"/>
              </a:lnSpc>
              <a:spcBef>
                <a:spcPts val="0"/>
              </a:spcBef>
              <a:spcAft>
                <a:spcPts val="0"/>
              </a:spcAft>
              <a:buClr>
                <a:srgbClr val="FFA025"/>
              </a:buClr>
              <a:buSzPts val="1200"/>
              <a:buFont typeface="Arial"/>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Class C Fires</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Energized electrical equipment (e.g., wiring, motors).  (When the electricity is turned off, the fire becomes a class A fire.)</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endParaRPr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5000"/>
              </a:lnSpc>
              <a:spcBef>
                <a:spcPts val="0"/>
              </a:spcBef>
              <a:spcAft>
                <a:spcPts val="0"/>
              </a:spcAft>
              <a:buClr>
                <a:srgbClr val="FFA025"/>
              </a:buClr>
              <a:buSzPts val="1200"/>
              <a:buFont typeface="Arial"/>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Class D Fires</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5000"/>
              </a:lnSpc>
              <a:spcBef>
                <a:spcPts val="0"/>
              </a:spcBef>
              <a:spcAft>
                <a:spcPts val="0"/>
              </a:spcAft>
              <a:buClr>
                <a:schemeClr val="dk1"/>
              </a:buClr>
              <a:buSzPts val="12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Combustible metals (e.g., aluminum, magnesium, titanium).</a:t>
            </a:r>
          </a:p>
          <a:p>
            <a:pPr marL="0" marR="0" lvl="0" indent="0" algn="l" rtl="0">
              <a:lnSpc>
                <a:spcPct val="95000"/>
              </a:lnSpc>
              <a:spcBef>
                <a:spcPts val="0"/>
              </a:spcBef>
              <a:spcAft>
                <a:spcPts val="0"/>
              </a:spcAft>
              <a:buClr>
                <a:schemeClr val="dk1"/>
              </a:buClr>
              <a:buSzPts val="1200"/>
              <a:buFont typeface="Arial"/>
              <a:buNone/>
            </a:pPr>
            <a:endParaRPr lang="en-US"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a:lnSpc>
                <a:spcPct val="95000"/>
              </a:lnSpc>
              <a:buClr>
                <a:srgbClr val="FFA025"/>
              </a:buClr>
              <a:buSzPts val="1200"/>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Class K Fires</a:t>
            </a:r>
          </a:p>
          <a:p>
            <a:pPr marL="0" marR="0" lvl="0" indent="0" algn="l" rtl="0">
              <a:lnSpc>
                <a:spcPct val="95000"/>
              </a:lnSpc>
              <a:spcBef>
                <a:spcPts val="0"/>
              </a:spcBef>
              <a:spcAft>
                <a:spcPts val="0"/>
              </a:spcAft>
              <a:buClr>
                <a:schemeClr val="dk1"/>
              </a:buClr>
              <a:buSzPts val="12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Kitchen fires involving cooking oils.</a:t>
            </a:r>
            <a:endParaRPr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81" name="Google Shape;381;p16"/>
          <p:cNvPicPr preferRelativeResize="0"/>
          <p:nvPr/>
        </p:nvPicPr>
        <p:blipFill rotWithShape="1">
          <a:blip r:embed="rId3">
            <a:alphaModFix/>
            <a:duotone>
              <a:schemeClr val="accent3">
                <a:shade val="45000"/>
                <a:satMod val="135000"/>
              </a:schemeClr>
              <a:prstClr val="white"/>
            </a:duotone>
          </a:blip>
          <a:srcRect/>
          <a:stretch/>
        </p:blipFill>
        <p:spPr>
          <a:xfrm>
            <a:off x="4905131" y="526937"/>
            <a:ext cx="598311" cy="519289"/>
          </a:xfrm>
          <a:prstGeom prst="rect">
            <a:avLst/>
          </a:prstGeom>
          <a:noFill/>
          <a:ln>
            <a:noFill/>
          </a:ln>
        </p:spPr>
      </p:pic>
      <p:pic>
        <p:nvPicPr>
          <p:cNvPr id="382" name="Google Shape;382;p16"/>
          <p:cNvPicPr preferRelativeResize="0"/>
          <p:nvPr/>
        </p:nvPicPr>
        <p:blipFill rotWithShape="1">
          <a:blip r:embed="rId4">
            <a:alphaModFix/>
            <a:duotone>
              <a:schemeClr val="accent3">
                <a:shade val="45000"/>
                <a:satMod val="135000"/>
              </a:schemeClr>
              <a:prstClr val="white"/>
            </a:duotone>
          </a:blip>
          <a:srcRect/>
          <a:stretch/>
        </p:blipFill>
        <p:spPr>
          <a:xfrm>
            <a:off x="4905130" y="1610726"/>
            <a:ext cx="598311" cy="598311"/>
          </a:xfrm>
          <a:prstGeom prst="rect">
            <a:avLst/>
          </a:prstGeom>
          <a:noFill/>
          <a:ln>
            <a:noFill/>
          </a:ln>
        </p:spPr>
      </p:pic>
      <p:pic>
        <p:nvPicPr>
          <p:cNvPr id="383" name="Google Shape;383;p16"/>
          <p:cNvPicPr preferRelativeResize="0"/>
          <p:nvPr/>
        </p:nvPicPr>
        <p:blipFill rotWithShape="1">
          <a:blip r:embed="rId5">
            <a:alphaModFix/>
            <a:duotone>
              <a:schemeClr val="accent3">
                <a:shade val="45000"/>
                <a:satMod val="135000"/>
              </a:schemeClr>
              <a:prstClr val="white"/>
            </a:duotone>
          </a:blip>
          <a:srcRect/>
          <a:stretch/>
        </p:blipFill>
        <p:spPr>
          <a:xfrm>
            <a:off x="4905130" y="3426326"/>
            <a:ext cx="598311" cy="598311"/>
          </a:xfrm>
          <a:prstGeom prst="rect">
            <a:avLst/>
          </a:prstGeom>
          <a:noFill/>
          <a:ln>
            <a:noFill/>
          </a:ln>
        </p:spPr>
      </p:pic>
      <p:pic>
        <p:nvPicPr>
          <p:cNvPr id="384" name="Google Shape;384;p16"/>
          <p:cNvPicPr preferRelativeResize="0"/>
          <p:nvPr/>
        </p:nvPicPr>
        <p:blipFill rotWithShape="1">
          <a:blip r:embed="rId6">
            <a:alphaModFix/>
            <a:duotone>
              <a:schemeClr val="accent3">
                <a:shade val="45000"/>
                <a:satMod val="135000"/>
              </a:schemeClr>
              <a:prstClr val="white"/>
            </a:duotone>
          </a:blip>
          <a:srcRect/>
          <a:stretch/>
        </p:blipFill>
        <p:spPr>
          <a:xfrm>
            <a:off x="4896376" y="4758957"/>
            <a:ext cx="688622" cy="643467"/>
          </a:xfrm>
          <a:prstGeom prst="rect">
            <a:avLst/>
          </a:prstGeom>
          <a:noFill/>
          <a:ln>
            <a:noFill/>
          </a:ln>
        </p:spPr>
      </p:pic>
      <p:grpSp>
        <p:nvGrpSpPr>
          <p:cNvPr id="5" name="Group 4">
            <a:extLst>
              <a:ext uri="{FF2B5EF4-FFF2-40B4-BE49-F238E27FC236}">
                <a16:creationId xmlns:a16="http://schemas.microsoft.com/office/drawing/2014/main" id="{52AC0EBB-FF91-C079-5B02-C6E02CD7DBDA}"/>
              </a:ext>
            </a:extLst>
          </p:cNvPr>
          <p:cNvGrpSpPr/>
          <p:nvPr/>
        </p:nvGrpSpPr>
        <p:grpSpPr>
          <a:xfrm>
            <a:off x="4988560" y="5933440"/>
            <a:ext cx="543742" cy="468743"/>
            <a:chOff x="5059680" y="5862320"/>
            <a:chExt cx="543742" cy="468743"/>
          </a:xfrm>
        </p:grpSpPr>
        <p:sp>
          <p:nvSpPr>
            <p:cNvPr id="2" name="Hexagon 1">
              <a:extLst>
                <a:ext uri="{FF2B5EF4-FFF2-40B4-BE49-F238E27FC236}">
                  <a16:creationId xmlns:a16="http://schemas.microsoft.com/office/drawing/2014/main" id="{9E7A2827-EB93-C494-C4C9-403626000315}"/>
                </a:ext>
              </a:extLst>
            </p:cNvPr>
            <p:cNvSpPr/>
            <p:nvPr/>
          </p:nvSpPr>
          <p:spPr>
            <a:xfrm>
              <a:off x="5059680" y="5862320"/>
              <a:ext cx="543742" cy="468743"/>
            </a:xfrm>
            <a:prstGeom prst="hexagon">
              <a:avLst/>
            </a:prstGeom>
            <a:solidFill>
              <a:srgbClr val="727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43065B-32EB-F198-60DA-0B80E2D29F94}"/>
                </a:ext>
              </a:extLst>
            </p:cNvPr>
            <p:cNvSpPr txBox="1"/>
            <p:nvPr/>
          </p:nvSpPr>
          <p:spPr>
            <a:xfrm>
              <a:off x="5124351" y="5865561"/>
              <a:ext cx="283460" cy="461665"/>
            </a:xfrm>
            <a:prstGeom prst="rect">
              <a:avLst/>
            </a:prstGeom>
            <a:noFill/>
          </p:spPr>
          <p:txBody>
            <a:bodyPr wrap="squar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 name="TextBox 6">
            <a:extLst>
              <a:ext uri="{FF2B5EF4-FFF2-40B4-BE49-F238E27FC236}">
                <a16:creationId xmlns:a16="http://schemas.microsoft.com/office/drawing/2014/main" id="{BFAC49CD-8EEF-C049-18F5-600E032302F9}"/>
              </a:ext>
            </a:extLst>
          </p:cNvPr>
          <p:cNvSpPr txBox="1"/>
          <p:nvPr/>
        </p:nvSpPr>
        <p:spPr>
          <a:xfrm>
            <a:off x="4596031" y="4819081"/>
            <a:ext cx="283460" cy="523220"/>
          </a:xfrm>
          <a:prstGeom prst="rect">
            <a:avLst/>
          </a:prstGeom>
          <a:noFill/>
        </p:spPr>
        <p:txBody>
          <a:bodyPr wrap="squar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5" name="Google Shape;395;p17"/>
          <p:cNvSpPr txBox="1"/>
          <p:nvPr/>
        </p:nvSpPr>
        <p:spPr>
          <a:xfrm>
            <a:off x="788019" y="686531"/>
            <a:ext cx="260206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How </a:t>
            </a: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To Extinguish </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Fire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6" name="Google Shape;396;p17"/>
          <p:cNvSpPr txBox="1"/>
          <p:nvPr/>
        </p:nvSpPr>
        <p:spPr>
          <a:xfrm>
            <a:off x="4632960" y="1330875"/>
            <a:ext cx="698806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1800"/>
              <a:buFont typeface="Arial"/>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Cooling</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Cooling occurs when heat is either eliminated or reduced below the temperature needed for ignition. A common method of cooling is by using water.</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FFA025"/>
              </a:buClr>
              <a:buSzPts val="1800"/>
              <a:buFont typeface="Arial"/>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Starving</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Starving is the removal of the fuel needed to sustain a fire as a fire will keep burning once there is combustible material present. Starving can be done by turning off the gas supply.</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FFA025"/>
              </a:buClr>
              <a:buSzPts val="1800"/>
              <a:buFont typeface="Arial"/>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Smothering</a:t>
            </a:r>
            <a:endParaRPr sz="18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Smothering is the removal of oxygen and is most applicable to solid fuel fires. Smothering can be achieved by using a fire blanket.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FC6F4F7E-99FE-28B1-70D7-8457FC88358C}"/>
              </a:ext>
            </a:extLst>
          </p:cNvPr>
          <p:cNvSpPr txBox="1"/>
          <p:nvPr/>
        </p:nvSpPr>
        <p:spPr>
          <a:xfrm>
            <a:off x="4538900" y="455698"/>
            <a:ext cx="2814988" cy="461665"/>
          </a:xfrm>
          <a:prstGeom prst="rect">
            <a:avLst/>
          </a:prstGeom>
          <a:noFill/>
        </p:spPr>
        <p:txBody>
          <a:bodyPr wrap="squar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Three Methods</a:t>
            </a:r>
            <a:endParaRPr lang="en-GB" sz="24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7" name="Google Shape;407;p18"/>
          <p:cNvSpPr txBox="1"/>
          <p:nvPr/>
        </p:nvSpPr>
        <p:spPr>
          <a:xfrm>
            <a:off x="748046" y="943058"/>
            <a:ext cx="22186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 Fighting Agents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8" name="Google Shape;408;p18"/>
          <p:cNvSpPr txBox="1"/>
          <p:nvPr/>
        </p:nvSpPr>
        <p:spPr>
          <a:xfrm>
            <a:off x="4959098" y="1445312"/>
            <a:ext cx="6439877"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Many elements </a:t>
            </a: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(liquids, gases and solids)</a:t>
            </a:r>
            <a:r>
              <a:rPr lang="en-US" sz="1800"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be used as firefighting agents. The proper agents to use in a given situation will depend on:</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chemeClr val="dk1"/>
              </a:buClr>
              <a:buSzPts val="1800"/>
              <a:buFont typeface="Calibri"/>
              <a:buNone/>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Class Of Fire</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Location Of Fire</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Extent Of The Fire</a:t>
            </a:r>
            <a:endParaRPr dirty="0">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Availability Of Fire Fighting Equipment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9"/>
          <p:cNvSpPr/>
          <p:nvPr/>
        </p:nvSpPr>
        <p:spPr>
          <a:xfrm>
            <a:off x="-16474" y="-5347"/>
            <a:ext cx="4211052" cy="695478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9" name="Google Shape;419;p19"/>
          <p:cNvSpPr txBox="1"/>
          <p:nvPr/>
        </p:nvSpPr>
        <p:spPr>
          <a:xfrm>
            <a:off x="727412" y="638258"/>
            <a:ext cx="285562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The Primary Agents Are: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0" name="Google Shape;420;p19"/>
          <p:cNvSpPr txBox="1"/>
          <p:nvPr/>
        </p:nvSpPr>
        <p:spPr>
          <a:xfrm>
            <a:off x="4849337" y="2016278"/>
            <a:ext cx="6986497" cy="22467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n-US" sz="20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Water</a:t>
            </a:r>
            <a:endParaRPr sz="2000"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sz="20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Dry Chemical</a:t>
            </a:r>
            <a:endParaRPr sz="2000"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sz="20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n-US" sz="20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Carbon Dioxide</a:t>
            </a:r>
            <a:endParaRPr sz="2000"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sz="20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Foam</a:t>
            </a:r>
            <a:endParaRPr sz="2000"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p:txBody>
      </p:sp>
      <p:pic>
        <p:nvPicPr>
          <p:cNvPr id="421" name="Google Shape;421;p19" descr="C:\Users\B.T. Marksman\AppData\Local\Microsoft\Windows\Temporary Internet Files\Content.IE5\LTC0U68J\MC900340286[1].wmf"/>
          <p:cNvPicPr preferRelativeResize="0"/>
          <p:nvPr/>
        </p:nvPicPr>
        <p:blipFill rotWithShape="1">
          <a:blip r:embed="rId3">
            <a:alphaModFix/>
          </a:blip>
          <a:srcRect/>
          <a:stretch/>
        </p:blipFill>
        <p:spPr>
          <a:xfrm>
            <a:off x="8608080" y="1243056"/>
            <a:ext cx="3357094" cy="3983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32" name="Google Shape;432;p20"/>
          <p:cNvSpPr txBox="1"/>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Primary </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 Fighting  Agents Are: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3" name="Google Shape;433;p20"/>
          <p:cNvSpPr txBox="1"/>
          <p:nvPr/>
        </p:nvSpPr>
        <p:spPr>
          <a:xfrm>
            <a:off x="5848667" y="1064141"/>
            <a:ext cx="571125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Water</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This is the most common agent used with the removal of heat by cooling. It is the most effective method used to put out a class A fire.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34" name="Google Shape;434;p20"/>
          <p:cNvSpPr txBox="1"/>
          <p:nvPr/>
        </p:nvSpPr>
        <p:spPr>
          <a:xfrm>
            <a:off x="5848667" y="3278409"/>
            <a:ext cx="571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435" name="Google Shape;435;p20" descr="A picture containing chart&#10;&#10;Description automatically generated"/>
          <p:cNvPicPr preferRelativeResize="0"/>
          <p:nvPr/>
        </p:nvPicPr>
        <p:blipFill rotWithShape="1">
          <a:blip r:embed="rId3">
            <a:alphaModFix/>
          </a:blip>
          <a:srcRect/>
          <a:stretch/>
        </p:blipFill>
        <p:spPr>
          <a:xfrm>
            <a:off x="4843127" y="943524"/>
            <a:ext cx="604598" cy="1320946"/>
          </a:xfrm>
          <a:prstGeom prst="rect">
            <a:avLst/>
          </a:prstGeom>
          <a:noFill/>
          <a:ln>
            <a:noFill/>
          </a:ln>
        </p:spPr>
      </p:pic>
      <p:pic>
        <p:nvPicPr>
          <p:cNvPr id="436" name="Google Shape;436;p20" descr="A picture containing fire extinguisher, kitchen appliance&#10;&#10;Description automatically generated"/>
          <p:cNvPicPr preferRelativeResize="0"/>
          <p:nvPr/>
        </p:nvPicPr>
        <p:blipFill rotWithShape="1">
          <a:blip r:embed="rId4">
            <a:alphaModFix/>
          </a:blip>
          <a:srcRect/>
          <a:stretch/>
        </p:blipFill>
        <p:spPr>
          <a:xfrm>
            <a:off x="4843127" y="3278409"/>
            <a:ext cx="644713" cy="1170512"/>
          </a:xfrm>
          <a:prstGeom prst="rect">
            <a:avLst/>
          </a:prstGeom>
          <a:noFill/>
          <a:ln>
            <a:noFill/>
          </a:ln>
        </p:spPr>
      </p:pic>
      <p:sp>
        <p:nvSpPr>
          <p:cNvPr id="2" name="Google Shape;433;p20">
            <a:extLst>
              <a:ext uri="{FF2B5EF4-FFF2-40B4-BE49-F238E27FC236}">
                <a16:creationId xmlns:a16="http://schemas.microsoft.com/office/drawing/2014/main" id="{7BD2DA2C-E481-420A-7F56-D334D3914200}"/>
              </a:ext>
            </a:extLst>
          </p:cNvPr>
          <p:cNvSpPr txBox="1"/>
          <p:nvPr/>
        </p:nvSpPr>
        <p:spPr>
          <a:xfrm>
            <a:off x="5848667" y="3429000"/>
            <a:ext cx="571125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Dry Chemical</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This is used to smother the fire. It is the most effective method used to put out a classes A, B and C fires.</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7" name="Google Shape;447;p21"/>
          <p:cNvSpPr txBox="1"/>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Primary </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 Fighting  Agents Are: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8" name="Google Shape;448;p21"/>
          <p:cNvSpPr txBox="1"/>
          <p:nvPr/>
        </p:nvSpPr>
        <p:spPr>
          <a:xfrm>
            <a:off x="5848667" y="1064141"/>
            <a:ext cx="57114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Foam</a:t>
            </a:r>
            <a:r>
              <a:rPr lang="en-US" sz="1800" b="1" i="0" u="none" strike="noStrike" cap="none"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rPr>
              <a:t> </a:t>
            </a: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It is also used on a class B fire and produces a white foam blanket which floats on a flammable fluid.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None/>
            </a:pPr>
            <a:r>
              <a:rPr lang="en-US"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As foam is applied, an aqueous (like water film) drains from the foam and floats out over the surface of the liquid to provide a seal taking away the oxygen from the fire</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49" name="Google Shape;449;p21" descr="A picture containing text, red&#10;&#10;Description automatically generated"/>
          <p:cNvPicPr preferRelativeResize="0"/>
          <p:nvPr/>
        </p:nvPicPr>
        <p:blipFill rotWithShape="1">
          <a:blip r:embed="rId3">
            <a:alphaModFix/>
          </a:blip>
          <a:srcRect/>
          <a:stretch/>
        </p:blipFill>
        <p:spPr>
          <a:xfrm>
            <a:off x="4843127" y="1169248"/>
            <a:ext cx="688483" cy="1550327"/>
          </a:xfrm>
          <a:prstGeom prst="rect">
            <a:avLst/>
          </a:prstGeom>
          <a:noFill/>
          <a:ln>
            <a:noFill/>
          </a:ln>
        </p:spPr>
      </p:pic>
      <p:sp>
        <p:nvSpPr>
          <p:cNvPr id="450" name="Google Shape;450;p21"/>
          <p:cNvSpPr txBox="1"/>
          <p:nvPr/>
        </p:nvSpPr>
        <p:spPr>
          <a:xfrm>
            <a:off x="5848666" y="4190685"/>
            <a:ext cx="601821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a:t>
            </a: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arbon Dioxide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CO2 is used on a Class B and Class C fires.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It smothers a fire by reducing the amount of oxygen available for combustion. </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51" name="Google Shape;451;p21" descr="A picture containing red, fire extinguisher&#10;&#10;Description automatically generated"/>
          <p:cNvPicPr preferRelativeResize="0"/>
          <p:nvPr/>
        </p:nvPicPr>
        <p:blipFill rotWithShape="1">
          <a:blip r:embed="rId4">
            <a:alphaModFix/>
          </a:blip>
          <a:srcRect/>
          <a:stretch/>
        </p:blipFill>
        <p:spPr>
          <a:xfrm>
            <a:off x="4843127" y="3986017"/>
            <a:ext cx="688483" cy="12748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p:cNvSpPr txBox="1"/>
          <p:nvPr/>
        </p:nvSpPr>
        <p:spPr>
          <a:xfrm>
            <a:off x="300149" y="92573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Extinguishing</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Agents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9CCB64C3-4BA1-DE68-CDD0-CBF36388C67B}"/>
              </a:ext>
            </a:extLst>
          </p:cNvPr>
          <p:cNvGrpSpPr/>
          <p:nvPr/>
        </p:nvGrpSpPr>
        <p:grpSpPr>
          <a:xfrm>
            <a:off x="4267200" y="1016000"/>
            <a:ext cx="7721600" cy="5070100"/>
            <a:chOff x="4338320" y="812800"/>
            <a:chExt cx="7721600" cy="5070100"/>
          </a:xfrm>
        </p:grpSpPr>
        <p:pic>
          <p:nvPicPr>
            <p:cNvPr id="476" name="Google Shape;476;p23"/>
            <p:cNvPicPr preferRelativeResize="0"/>
            <p:nvPr/>
          </p:nvPicPr>
          <p:blipFill rotWithShape="1">
            <a:blip r:embed="rId3">
              <a:alphaModFix/>
              <a:duotone>
                <a:prstClr val="black"/>
                <a:schemeClr val="tx2">
                  <a:tint val="45000"/>
                  <a:satMod val="400000"/>
                </a:schemeClr>
              </a:duotone>
            </a:blip>
            <a:srcRect/>
            <a:stretch/>
          </p:blipFill>
          <p:spPr>
            <a:xfrm>
              <a:off x="4338320" y="813311"/>
              <a:ext cx="7721600" cy="4144521"/>
            </a:xfrm>
            <a:prstGeom prst="rect">
              <a:avLst/>
            </a:prstGeom>
            <a:noFill/>
            <a:ln>
              <a:noFill/>
            </a:ln>
          </p:spPr>
        </p:pic>
        <p:pic>
          <p:nvPicPr>
            <p:cNvPr id="2" name="Picture 1">
              <a:extLst>
                <a:ext uri="{FF2B5EF4-FFF2-40B4-BE49-F238E27FC236}">
                  <a16:creationId xmlns:a16="http://schemas.microsoft.com/office/drawing/2014/main" id="{0D9F1D93-BAA3-DF2F-1317-E003B55F4394}"/>
                </a:ext>
              </a:extLst>
            </p:cNvPr>
            <p:cNvPicPr>
              <a:picLocks noChangeAspect="1"/>
            </p:cNvPicPr>
            <p:nvPr/>
          </p:nvPicPr>
          <p:blipFill rotWithShape="1">
            <a:blip r:embed="rId4">
              <a:duotone>
                <a:prstClr val="black"/>
                <a:schemeClr val="tx2">
                  <a:tint val="45000"/>
                  <a:satMod val="400000"/>
                </a:schemeClr>
              </a:duotone>
            </a:blip>
            <a:srcRect r="50395"/>
            <a:stretch/>
          </p:blipFill>
          <p:spPr>
            <a:xfrm>
              <a:off x="4348480" y="4957832"/>
              <a:ext cx="3830320" cy="925068"/>
            </a:xfrm>
            <a:prstGeom prst="rect">
              <a:avLst/>
            </a:prstGeom>
          </p:spPr>
        </p:pic>
        <p:sp>
          <p:nvSpPr>
            <p:cNvPr id="3" name="Rectangle 2">
              <a:extLst>
                <a:ext uri="{FF2B5EF4-FFF2-40B4-BE49-F238E27FC236}">
                  <a16:creationId xmlns:a16="http://schemas.microsoft.com/office/drawing/2014/main" id="{62727D3B-54D6-2642-13AE-2268746EFE88}"/>
                </a:ext>
              </a:extLst>
            </p:cNvPr>
            <p:cNvSpPr/>
            <p:nvPr/>
          </p:nvSpPr>
          <p:spPr>
            <a:xfrm>
              <a:off x="8199120" y="4957832"/>
              <a:ext cx="194056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DA2B8F-FC90-09F8-824A-B88DE1A46167}"/>
                </a:ext>
              </a:extLst>
            </p:cNvPr>
            <p:cNvSpPr/>
            <p:nvPr/>
          </p:nvSpPr>
          <p:spPr>
            <a:xfrm>
              <a:off x="10139680" y="4957832"/>
              <a:ext cx="192024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DB9885-6C4F-23E0-44CB-3AA59903012C}"/>
                </a:ext>
              </a:extLst>
            </p:cNvPr>
            <p:cNvSpPr txBox="1"/>
            <p:nvPr/>
          </p:nvSpPr>
          <p:spPr>
            <a:xfrm>
              <a:off x="8229600" y="5097460"/>
              <a:ext cx="1930400" cy="261610"/>
            </a:xfrm>
            <a:prstGeom prst="rect">
              <a:avLst/>
            </a:prstGeom>
            <a:noFill/>
          </p:spPr>
          <p:txBody>
            <a:bodyPr wrap="square" rtlCol="0">
              <a:spAutoFit/>
            </a:bodyPr>
            <a:lstStyle/>
            <a:p>
              <a:pPr algn="ctr"/>
              <a:r>
                <a:rPr lang="en-US" sz="1100" dirty="0"/>
                <a:t>Foam</a:t>
              </a:r>
            </a:p>
          </p:txBody>
        </p:sp>
        <p:sp>
          <p:nvSpPr>
            <p:cNvPr id="7" name="TextBox 6">
              <a:extLst>
                <a:ext uri="{FF2B5EF4-FFF2-40B4-BE49-F238E27FC236}">
                  <a16:creationId xmlns:a16="http://schemas.microsoft.com/office/drawing/2014/main" id="{4DD4AFD0-26B1-D44F-047D-91BEB960C57A}"/>
                </a:ext>
              </a:extLst>
            </p:cNvPr>
            <p:cNvSpPr txBox="1"/>
            <p:nvPr/>
          </p:nvSpPr>
          <p:spPr>
            <a:xfrm>
              <a:off x="10119360" y="5128238"/>
              <a:ext cx="1930400" cy="261610"/>
            </a:xfrm>
            <a:prstGeom prst="rect">
              <a:avLst/>
            </a:prstGeom>
            <a:noFill/>
          </p:spPr>
          <p:txBody>
            <a:bodyPr wrap="square" rtlCol="0">
              <a:spAutoFit/>
            </a:bodyPr>
            <a:lstStyle/>
            <a:p>
              <a:pPr algn="ctr"/>
              <a:r>
                <a:rPr lang="en-US" sz="1100" dirty="0"/>
                <a:t>Removes Air</a:t>
              </a:r>
            </a:p>
          </p:txBody>
        </p:sp>
        <p:sp>
          <p:nvSpPr>
            <p:cNvPr id="9" name="Rectangle 8">
              <a:extLst>
                <a:ext uri="{FF2B5EF4-FFF2-40B4-BE49-F238E27FC236}">
                  <a16:creationId xmlns:a16="http://schemas.microsoft.com/office/drawing/2014/main" id="{8D6ECEFC-4037-9217-C499-C53D27DE2E7E}"/>
                </a:ext>
              </a:extLst>
            </p:cNvPr>
            <p:cNvSpPr/>
            <p:nvPr/>
          </p:nvSpPr>
          <p:spPr>
            <a:xfrm>
              <a:off x="5466080" y="4998472"/>
              <a:ext cx="1706880" cy="53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18EF9B-ABC4-E5B2-894E-8D6D402EBEF3}"/>
                </a:ext>
              </a:extLst>
            </p:cNvPr>
            <p:cNvSpPr txBox="1"/>
            <p:nvPr/>
          </p:nvSpPr>
          <p:spPr>
            <a:xfrm>
              <a:off x="5288280" y="5158756"/>
              <a:ext cx="1930400" cy="261610"/>
            </a:xfrm>
            <a:prstGeom prst="rect">
              <a:avLst/>
            </a:prstGeom>
            <a:noFill/>
          </p:spPr>
          <p:txBody>
            <a:bodyPr wrap="square" rtlCol="0">
              <a:spAutoFit/>
            </a:bodyPr>
            <a:lstStyle/>
            <a:p>
              <a:pPr algn="ctr"/>
              <a:r>
                <a:rPr lang="en-US" sz="1100" dirty="0"/>
                <a:t>Cooking Oils</a:t>
              </a:r>
            </a:p>
          </p:txBody>
        </p:sp>
        <p:cxnSp>
          <p:nvCxnSpPr>
            <p:cNvPr id="11" name="Straight Arrow Connector 10">
              <a:extLst>
                <a:ext uri="{FF2B5EF4-FFF2-40B4-BE49-F238E27FC236}">
                  <a16:creationId xmlns:a16="http://schemas.microsoft.com/office/drawing/2014/main" id="{931ED3B7-0707-EDB7-FB74-3C79ADFFFD41}"/>
                </a:ext>
              </a:extLst>
            </p:cNvPr>
            <p:cNvCxnSpPr/>
            <p:nvPr/>
          </p:nvCxnSpPr>
          <p:spPr>
            <a:xfrm>
              <a:off x="12049760" y="812800"/>
              <a:ext cx="10160" cy="474749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A3080286-043C-9640-43F2-87015C869803}"/>
            </a:ext>
          </a:extLst>
        </p:cNvPr>
        <p:cNvGrpSpPr/>
        <p:nvPr/>
      </p:nvGrpSpPr>
      <p:grpSpPr>
        <a:xfrm>
          <a:off x="0" y="0"/>
          <a:ext cx="0" cy="0"/>
          <a:chOff x="0" y="0"/>
          <a:chExt cx="0" cy="0"/>
        </a:xfrm>
      </p:grpSpPr>
      <p:sp>
        <p:nvSpPr>
          <p:cNvPr id="474" name="Google Shape;474;p23">
            <a:extLst>
              <a:ext uri="{FF2B5EF4-FFF2-40B4-BE49-F238E27FC236}">
                <a16:creationId xmlns:a16="http://schemas.microsoft.com/office/drawing/2014/main" id="{D6EC9BB7-A9ED-0162-E798-1B46663D1F90}"/>
              </a:ext>
            </a:extLst>
          </p:cNvPr>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a:extLst>
              <a:ext uri="{FF2B5EF4-FFF2-40B4-BE49-F238E27FC236}">
                <a16:creationId xmlns:a16="http://schemas.microsoft.com/office/drawing/2014/main" id="{C24FE293-14A9-5AAE-87A1-35C5E8ABD5F6}"/>
              </a:ext>
            </a:extLst>
          </p:cNvPr>
          <p:cNvSpPr txBox="1"/>
          <p:nvPr/>
        </p:nvSpPr>
        <p:spPr>
          <a:xfrm>
            <a:off x="777669" y="93589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Activity</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85F9C8E-8207-91A3-094B-64E35A61F14A}"/>
              </a:ext>
            </a:extLst>
          </p:cNvPr>
          <p:cNvSpPr txBox="1"/>
          <p:nvPr/>
        </p:nvSpPr>
        <p:spPr>
          <a:xfrm>
            <a:off x="4193503" y="313561"/>
            <a:ext cx="7991935" cy="51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Open sans"/>
              </a:rPr>
              <a:t>You can create a short quiz using the questions in the following questions:</a:t>
            </a:r>
          </a:p>
          <a:p>
            <a:pPr algn="ctr"/>
            <a:endParaRPr lang="en-US" sz="2400" dirty="0">
              <a:latin typeface="Open sans"/>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Fire Safety Activity 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questions 1- 5 choose the class of fire for the following materials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Circuit breaker.  Answers: Class A, Class B,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Wood. Answers: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B,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Alcohol. Answers: Class A,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Grease in a kitchen. Answers: Class A, Class B, Class C, Class D or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burning of metals such as metallic substances such as sodium, titanium, zirconium, or magnesium is considered which type of class fire?  Answers: Class A, Class B, Class C,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7723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9" name="Google Shape;499;p25"/>
          <p:cNvSpPr txBox="1"/>
          <p:nvPr/>
        </p:nvSpPr>
        <p:spPr>
          <a:xfrm>
            <a:off x="574469" y="961690"/>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How To </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Use A Fire Extinguisher</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Extinguisher Instructions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00" name="Google Shape;500;p25"/>
          <p:cNvSpPr txBox="1"/>
          <p:nvPr/>
        </p:nvSpPr>
        <p:spPr>
          <a:xfrm>
            <a:off x="9848667" y="2609624"/>
            <a:ext cx="2165142" cy="1198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A025"/>
              </a:buClr>
              <a:buSzPts val="1800"/>
              <a:buFont typeface="Arial"/>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How To Use A Fire Extinguisher: </a:t>
            </a: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P.A.S.S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21665AAC-2CB1-7A77-F501-997791C684E8}"/>
              </a:ext>
            </a:extLst>
          </p:cNvPr>
          <p:cNvGrpSpPr/>
          <p:nvPr/>
        </p:nvGrpSpPr>
        <p:grpSpPr>
          <a:xfrm>
            <a:off x="5071122" y="676022"/>
            <a:ext cx="4528651" cy="5771033"/>
            <a:chOff x="5071122" y="676022"/>
            <a:chExt cx="4528651" cy="5771033"/>
          </a:xfrm>
        </p:grpSpPr>
        <p:grpSp>
          <p:nvGrpSpPr>
            <p:cNvPr id="501" name="Google Shape;501;p25"/>
            <p:cNvGrpSpPr/>
            <p:nvPr/>
          </p:nvGrpSpPr>
          <p:grpSpPr>
            <a:xfrm>
              <a:off x="5071122" y="676022"/>
              <a:ext cx="4528651" cy="5771033"/>
              <a:chOff x="4629417" y="601903"/>
              <a:chExt cx="3368007" cy="4291980"/>
            </a:xfrm>
          </p:grpSpPr>
          <p:pic>
            <p:nvPicPr>
              <p:cNvPr id="502" name="Google Shape;502;p25"/>
              <p:cNvPicPr preferRelativeResize="0"/>
              <p:nvPr/>
            </p:nvPicPr>
            <p:blipFill rotWithShape="1">
              <a:blip r:embed="rId3">
                <a:alphaModFix/>
              </a:blip>
              <a:srcRect r="50000"/>
              <a:stretch/>
            </p:blipFill>
            <p:spPr>
              <a:xfrm>
                <a:off x="4629417" y="601903"/>
                <a:ext cx="3352353" cy="2145990"/>
              </a:xfrm>
              <a:prstGeom prst="rect">
                <a:avLst/>
              </a:prstGeom>
              <a:noFill/>
              <a:ln>
                <a:noFill/>
              </a:ln>
            </p:spPr>
          </p:pic>
          <p:pic>
            <p:nvPicPr>
              <p:cNvPr id="503" name="Google Shape;503;p25"/>
              <p:cNvPicPr preferRelativeResize="0"/>
              <p:nvPr/>
            </p:nvPicPr>
            <p:blipFill rotWithShape="1">
              <a:blip r:embed="rId4">
                <a:alphaModFix/>
              </a:blip>
              <a:srcRect l="49766"/>
              <a:stretch/>
            </p:blipFill>
            <p:spPr>
              <a:xfrm>
                <a:off x="4629417" y="2747893"/>
                <a:ext cx="3368007" cy="2145990"/>
              </a:xfrm>
              <a:prstGeom prst="rect">
                <a:avLst/>
              </a:prstGeom>
              <a:noFill/>
              <a:ln>
                <a:noFill/>
              </a:ln>
            </p:spPr>
          </p:pic>
        </p:grpSp>
        <p:sp>
          <p:nvSpPr>
            <p:cNvPr id="2" name="TextBox 1">
              <a:extLst>
                <a:ext uri="{FF2B5EF4-FFF2-40B4-BE49-F238E27FC236}">
                  <a16:creationId xmlns:a16="http://schemas.microsoft.com/office/drawing/2014/main" id="{A16D9256-3CF3-9C5C-0230-96F8BD87FF94}"/>
                </a:ext>
              </a:extLst>
            </p:cNvPr>
            <p:cNvSpPr txBox="1"/>
            <p:nvPr/>
          </p:nvSpPr>
          <p:spPr>
            <a:xfrm>
              <a:off x="5171440" y="3136766"/>
              <a:ext cx="2042160" cy="307777"/>
            </a:xfrm>
            <a:prstGeom prst="rect">
              <a:avLst/>
            </a:prstGeom>
            <a:solidFill>
              <a:srgbClr val="F5333F"/>
            </a:solid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PULL THE PIN</a:t>
              </a:r>
            </a:p>
          </p:txBody>
        </p:sp>
        <p:sp>
          <p:nvSpPr>
            <p:cNvPr id="3" name="TextBox 2">
              <a:extLst>
                <a:ext uri="{FF2B5EF4-FFF2-40B4-BE49-F238E27FC236}">
                  <a16:creationId xmlns:a16="http://schemas.microsoft.com/office/drawing/2014/main" id="{96325B61-6291-AE06-13C7-921276A98C06}"/>
                </a:ext>
              </a:extLst>
            </p:cNvPr>
            <p:cNvSpPr txBox="1"/>
            <p:nvPr/>
          </p:nvSpPr>
          <p:spPr>
            <a:xfrm>
              <a:off x="5191760" y="6028089"/>
              <a:ext cx="2042160" cy="307777"/>
            </a:xfrm>
            <a:prstGeom prst="rect">
              <a:avLst/>
            </a:prstGeom>
            <a:solidFill>
              <a:srgbClr val="F5333F"/>
            </a:solid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SQUEEZE THE LEVER</a:t>
              </a:r>
            </a:p>
          </p:txBody>
        </p:sp>
        <p:sp>
          <p:nvSpPr>
            <p:cNvPr id="4" name="TextBox 3">
              <a:extLst>
                <a:ext uri="{FF2B5EF4-FFF2-40B4-BE49-F238E27FC236}">
                  <a16:creationId xmlns:a16="http://schemas.microsoft.com/office/drawing/2014/main" id="{2EA9855D-F579-F01F-5768-186407B88409}"/>
                </a:ext>
              </a:extLst>
            </p:cNvPr>
            <p:cNvSpPr txBox="1"/>
            <p:nvPr/>
          </p:nvSpPr>
          <p:spPr>
            <a:xfrm>
              <a:off x="7445124" y="6025279"/>
              <a:ext cx="2042160" cy="307777"/>
            </a:xfrm>
            <a:prstGeom prst="rect">
              <a:avLst/>
            </a:prstGeom>
            <a:solidFill>
              <a:srgbClr val="F5333F"/>
            </a:solid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SWEEP SIDE TO SIDE</a:t>
              </a:r>
            </a:p>
          </p:txBody>
        </p:sp>
        <p:sp>
          <p:nvSpPr>
            <p:cNvPr id="5" name="TextBox 4">
              <a:extLst>
                <a:ext uri="{FF2B5EF4-FFF2-40B4-BE49-F238E27FC236}">
                  <a16:creationId xmlns:a16="http://schemas.microsoft.com/office/drawing/2014/main" id="{2CB339D5-06B3-717C-BF42-9C26240DE3CC}"/>
                </a:ext>
              </a:extLst>
            </p:cNvPr>
            <p:cNvSpPr txBox="1"/>
            <p:nvPr/>
          </p:nvSpPr>
          <p:spPr>
            <a:xfrm>
              <a:off x="7424804" y="3160159"/>
              <a:ext cx="2042160" cy="276999"/>
            </a:xfrm>
            <a:prstGeom prst="rect">
              <a:avLst/>
            </a:prstGeom>
            <a:solidFill>
              <a:srgbClr val="F5333F"/>
            </a:solidFill>
          </p:spPr>
          <p:txBody>
            <a:bodyPr wrap="square"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AIM AT THE BASE OF FIRE</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3" name="Rectangle 2">
            <a:extLst>
              <a:ext uri="{FF2B5EF4-FFF2-40B4-BE49-F238E27FC236}">
                <a16:creationId xmlns:a16="http://schemas.microsoft.com/office/drawing/2014/main" id="{B6A1540C-D5C1-2994-7835-35B934229E8F}"/>
              </a:ext>
            </a:extLst>
          </p:cNvPr>
          <p:cNvSpPr/>
          <p:nvPr/>
        </p:nvSpPr>
        <p:spPr>
          <a:xfrm>
            <a:off x="4194626" y="-5348"/>
            <a:ext cx="7997374"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Google Shape;513;g1f3e4934084_47_37"/>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14" name="Google Shape;514;g1f3e4934084_47_37"/>
          <p:cNvSpPr txBox="1"/>
          <p:nvPr/>
        </p:nvSpPr>
        <p:spPr>
          <a:xfrm>
            <a:off x="333233" y="638303"/>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How To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Use A Fire Extinguisher</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Extinguisher Instructions</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Online Media 1" title="Trinidad &amp; Tobago Fire Service School &quot;Fire Extinguisher&quot;">
            <a:hlinkClick r:id="" action="ppaction://media"/>
            <a:extLst>
              <a:ext uri="{FF2B5EF4-FFF2-40B4-BE49-F238E27FC236}">
                <a16:creationId xmlns:a16="http://schemas.microsoft.com/office/drawing/2014/main" id="{41DB8767-A245-FBCB-495D-AFFAC82E77B9}"/>
              </a:ext>
            </a:extLst>
          </p:cNvPr>
          <p:cNvPicPr>
            <a:picLocks noRot="1" noChangeAspect="1"/>
          </p:cNvPicPr>
          <p:nvPr>
            <a:videoFile r:link="rId1"/>
          </p:nvPr>
        </p:nvPicPr>
        <p:blipFill>
          <a:blip r:embed="rId4"/>
          <a:stretch>
            <a:fillRect/>
          </a:stretch>
        </p:blipFill>
        <p:spPr>
          <a:xfrm>
            <a:off x="4194626" y="535375"/>
            <a:ext cx="7997374" cy="578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6" name="Google Shape;526;p26"/>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 Precautions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Reading the label</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fire extinguisher with instructions&#10;&#10;Description automatically generated">
            <a:extLst>
              <a:ext uri="{FF2B5EF4-FFF2-40B4-BE49-F238E27FC236}">
                <a16:creationId xmlns:a16="http://schemas.microsoft.com/office/drawing/2014/main" id="{95058859-73F4-4C77-42F7-7DEC78319EA4}"/>
              </a:ext>
            </a:extLst>
          </p:cNvPr>
          <p:cNvPicPr>
            <a:picLocks noChangeAspect="1"/>
          </p:cNvPicPr>
          <p:nvPr/>
        </p:nvPicPr>
        <p:blipFill>
          <a:blip r:embed="rId3"/>
          <a:stretch>
            <a:fillRect/>
          </a:stretch>
        </p:blipFill>
        <p:spPr>
          <a:xfrm>
            <a:off x="4734516" y="-1687286"/>
            <a:ext cx="6525815" cy="83639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1f3e4934084_47_3" descr="A fire extinguisher on fire&#10;&#10;Description automatically generated with medium confidence"/>
          <p:cNvPicPr preferRelativeResize="0"/>
          <p:nvPr/>
        </p:nvPicPr>
        <p:blipFill rotWithShape="1">
          <a:blip r:embed="rId3">
            <a:alphaModFix/>
          </a:blip>
          <a:srcRect l="1108" r="17981"/>
          <a:stretch/>
        </p:blipFill>
        <p:spPr>
          <a:xfrm>
            <a:off x="4194578" y="0"/>
            <a:ext cx="7997422" cy="6858000"/>
          </a:xfrm>
          <a:prstGeom prst="rect">
            <a:avLst/>
          </a:prstGeom>
          <a:noFill/>
          <a:ln>
            <a:noFill/>
          </a:ln>
        </p:spPr>
      </p:pic>
      <p:sp>
        <p:nvSpPr>
          <p:cNvPr id="538" name="Google Shape;538;g1f3e4934084_47_3"/>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9" name="Google Shape;539;g1f3e4934084_47_3"/>
          <p:cNvSpPr txBox="1"/>
          <p:nvPr/>
        </p:nvSpPr>
        <p:spPr>
          <a:xfrm>
            <a:off x="543989" y="638258"/>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 Precautions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Extinguisher Instructions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40" name="Google Shape;540;g1f3e4934084_47_3"/>
          <p:cNvSpPr txBox="1"/>
          <p:nvPr/>
        </p:nvSpPr>
        <p:spPr>
          <a:xfrm>
            <a:off x="7216222" y="933572"/>
            <a:ext cx="4809000" cy="4801274"/>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Always ground the cylinder when using.</a:t>
            </a:r>
            <a:endParaRPr b="1"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Never leave the cylinder standing upright unattended.</a:t>
            </a:r>
            <a:endParaRPr b="1"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Never discharge on to the skin.</a:t>
            </a:r>
            <a:endParaRPr b="1"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Remember CO2 is a smothering agent and is a potential hazard.</a:t>
            </a:r>
            <a:endParaRPr b="1" dirty="0">
              <a:latin typeface="Open sans" panose="020B0606030504020204" pitchFamily="34" charset="0"/>
              <a:ea typeface="Open sans" panose="020B0606030504020204" pitchFamily="34" charset="0"/>
              <a:cs typeface="Open sans" panose="020B06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Always hold the horn handle to avoid frost burns.</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marR="0" lvl="0" indent="-285750" algn="l" rtl="0">
              <a:spcBef>
                <a:spcPts val="0"/>
              </a:spcBef>
              <a:spcAft>
                <a:spcPts val="0"/>
              </a:spcAft>
              <a:buClr>
                <a:srgbClr val="F5333F"/>
              </a:buClr>
              <a:buFont typeface="Arial" panose="020B0604020202020204" pitchFamily="34" charset="0"/>
              <a:buChar char="•"/>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Allow the room to ventilate after discharging a dry chemical fire extinguisher.</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51" name="Google Shape;551;p27"/>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Initial Action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2" name="Google Shape;552;p27"/>
          <p:cNvSpPr txBox="1"/>
          <p:nvPr/>
        </p:nvSpPr>
        <p:spPr>
          <a:xfrm>
            <a:off x="5733143" y="1424155"/>
            <a:ext cx="5776800" cy="3970277"/>
          </a:xfrm>
          <a:prstGeom prst="rect">
            <a:avLst/>
          </a:prstGeom>
          <a:noFill/>
          <a:ln>
            <a:noFill/>
          </a:ln>
        </p:spPr>
        <p:txBody>
          <a:bodyPr spcFirstLastPara="1" wrap="square" lIns="91425" tIns="45700" rIns="91425" bIns="45700" anchor="t" anchorCtr="0">
            <a:spAutoFit/>
          </a:bodyPr>
          <a:lstStyle/>
          <a:p>
            <a:pPr marL="109728"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initial action by the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person who discovers a fire</a:t>
            </a: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MAKE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 difference between a controllable fire and one which threatens the whole building</a:t>
            </a:r>
            <a:endParaRPr dirty="0">
              <a:latin typeface="Open sans" panose="020B0606030504020204" pitchFamily="34" charset="0"/>
              <a:ea typeface="Open sans" panose="020B0606030504020204" pitchFamily="34" charset="0"/>
              <a:cs typeface="Open sans" panose="020B0606030504020204" pitchFamily="34" charset="0"/>
            </a:endParaRPr>
          </a:p>
          <a:p>
            <a:pPr marL="395478" marR="0" lvl="0" indent="-171450" algn="l" rtl="0">
              <a:spcBef>
                <a:spcPts val="0"/>
              </a:spcBef>
              <a:spcAft>
                <a:spcPts val="0"/>
              </a:spcAft>
              <a:buClr>
                <a:srgbClr val="FFA025"/>
              </a:buClr>
              <a:buSzPts val="18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109728" marR="0" lvl="0" indent="0" algn="l" rtl="0">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09728"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Even small fires can create untenable conditions within the space in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as little as 2 minutes</a:t>
            </a: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171450" algn="l" rtl="0">
              <a:spcBef>
                <a:spcPts val="0"/>
              </a:spcBef>
              <a:spcAft>
                <a:spcPts val="0"/>
              </a:spcAft>
              <a:buClr>
                <a:srgbClr val="FFA025"/>
              </a:buClr>
              <a:buSzPts val="18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171450" algn="l" rtl="0">
              <a:spcBef>
                <a:spcPts val="0"/>
              </a:spcBef>
              <a:spcAft>
                <a:spcPts val="0"/>
              </a:spcAft>
              <a:buClr>
                <a:srgbClr val="FFA025"/>
              </a:buClr>
              <a:buSzPts val="18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109728"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Initial action must be taken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quickly and effectively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by the person who discovers the fire.</a:t>
            </a:r>
          </a:p>
          <a:p>
            <a:pPr marL="109728" marR="0" lvl="0" indent="0" algn="l" rtl="0">
              <a:spcBef>
                <a:spcPts val="0"/>
              </a:spcBef>
              <a:spcAft>
                <a:spcPts val="0"/>
              </a:spcAft>
              <a:buNone/>
            </a:pPr>
            <a:endPar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09728" marR="0" lvl="0" indent="0" algn="l" rtl="0">
              <a:spcBef>
                <a:spcPts val="0"/>
              </a:spcBef>
              <a:spcAft>
                <a:spcPts val="0"/>
              </a:spcAft>
              <a:buNone/>
            </a:pPr>
            <a:endPar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09728" marR="0" lvl="0" indent="0" algn="l" rtl="0">
              <a:spcBef>
                <a:spcPts val="0"/>
              </a:spcBef>
              <a:spcAft>
                <a:spcPts val="0"/>
              </a:spcAft>
              <a:buNone/>
            </a:pPr>
            <a:r>
              <a:rPr lang="en-US"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a:t>
            </a:r>
            <a:r>
              <a:rPr lang="en-US" sz="1800"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A fire can </a:t>
            </a:r>
            <a:r>
              <a:rPr lang="en-US"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double </a:t>
            </a:r>
            <a:r>
              <a:rPr lang="en-US" sz="1800"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in size </a:t>
            </a:r>
            <a:r>
              <a:rPr lang="en-US"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every 30 seconds</a:t>
            </a:r>
            <a:endParaRPr sz="18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553" name="Google Shape;553;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75754" y="1424155"/>
            <a:ext cx="575733" cy="722489"/>
          </a:xfrm>
          <a:prstGeom prst="rect">
            <a:avLst/>
          </a:prstGeom>
          <a:noFill/>
          <a:ln>
            <a:noFill/>
          </a:ln>
        </p:spPr>
      </p:pic>
      <p:pic>
        <p:nvPicPr>
          <p:cNvPr id="554" name="Google Shape;554;p2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020909" y="2666437"/>
            <a:ext cx="485422" cy="654756"/>
          </a:xfrm>
          <a:prstGeom prst="rect">
            <a:avLst/>
          </a:prstGeom>
          <a:noFill/>
          <a:ln>
            <a:noFill/>
          </a:ln>
        </p:spPr>
      </p:pic>
      <p:pic>
        <p:nvPicPr>
          <p:cNvPr id="555" name="Google Shape;555;p2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960956" y="3840987"/>
            <a:ext cx="605328" cy="7224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6" name="Google Shape;566;p28"/>
          <p:cNvSpPr txBox="1"/>
          <p:nvPr/>
        </p:nvSpPr>
        <p:spPr>
          <a:xfrm>
            <a:off x="370468" y="638258"/>
            <a:ext cx="34371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Deciding To Address A Fire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67" name="Google Shape;567;p28"/>
          <p:cNvGrpSpPr/>
          <p:nvPr/>
        </p:nvGrpSpPr>
        <p:grpSpPr>
          <a:xfrm>
            <a:off x="4581520" y="1190513"/>
            <a:ext cx="7108732" cy="4284581"/>
            <a:chOff x="511474" y="4700439"/>
            <a:chExt cx="6509587" cy="3923464"/>
          </a:xfrm>
        </p:grpSpPr>
        <p:sp>
          <p:nvSpPr>
            <p:cNvPr id="568" name="Google Shape;568;p28"/>
            <p:cNvSpPr/>
            <p:nvPr/>
          </p:nvSpPr>
          <p:spPr>
            <a:xfrm rot="10800000">
              <a:off x="1730104" y="5279664"/>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569" name="Google Shape;569;p28"/>
            <p:cNvGrpSpPr/>
            <p:nvPr/>
          </p:nvGrpSpPr>
          <p:grpSpPr>
            <a:xfrm>
              <a:off x="543628" y="4823591"/>
              <a:ext cx="3684834" cy="456073"/>
              <a:chOff x="543628" y="4823591"/>
              <a:chExt cx="3684834" cy="456073"/>
            </a:xfrm>
          </p:grpSpPr>
          <p:sp>
            <p:nvSpPr>
              <p:cNvPr id="570" name="Google Shape;570;p28"/>
              <p:cNvSpPr/>
              <p:nvPr/>
            </p:nvSpPr>
            <p:spPr>
              <a:xfrm>
                <a:off x="543628" y="4823591"/>
                <a:ext cx="3684834" cy="45607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1" name="Google Shape;571;p28"/>
              <p:cNvSpPr txBox="1"/>
              <p:nvPr/>
            </p:nvSpPr>
            <p:spPr>
              <a:xfrm>
                <a:off x="665813" y="4835363"/>
                <a:ext cx="3395449" cy="3945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I escape quickly and safely from the area if I attempt to extinguish the fire?</a:t>
                </a:r>
                <a:endParaRPr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2" name="Google Shape;572;p28"/>
            <p:cNvGrpSpPr/>
            <p:nvPr/>
          </p:nvGrpSpPr>
          <p:grpSpPr>
            <a:xfrm>
              <a:off x="524336" y="5712086"/>
              <a:ext cx="3684834" cy="343143"/>
              <a:chOff x="524336" y="5712086"/>
              <a:chExt cx="3684834" cy="343143"/>
            </a:xfrm>
          </p:grpSpPr>
          <p:sp>
            <p:nvSpPr>
              <p:cNvPr id="573" name="Google Shape;573;p28"/>
              <p:cNvSpPr/>
              <p:nvPr/>
            </p:nvSpPr>
            <p:spPr>
              <a:xfrm>
                <a:off x="524336" y="5712086"/>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4" name="Google Shape;574;p28"/>
              <p:cNvSpPr txBox="1"/>
              <p:nvPr/>
            </p:nvSpPr>
            <p:spPr>
              <a:xfrm>
                <a:off x="669028" y="5750707"/>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Do I have the right type of extinguisher?</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5" name="Google Shape;575;p28"/>
            <p:cNvGrpSpPr/>
            <p:nvPr/>
          </p:nvGrpSpPr>
          <p:grpSpPr>
            <a:xfrm>
              <a:off x="524336" y="6510748"/>
              <a:ext cx="3684834" cy="343143"/>
              <a:chOff x="524336" y="6510748"/>
              <a:chExt cx="3684834" cy="343143"/>
            </a:xfrm>
          </p:grpSpPr>
          <p:sp>
            <p:nvSpPr>
              <p:cNvPr id="576" name="Google Shape;576;p28"/>
              <p:cNvSpPr/>
              <p:nvPr/>
            </p:nvSpPr>
            <p:spPr>
              <a:xfrm>
                <a:off x="524336" y="6510748"/>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7" name="Google Shape;577;p28"/>
              <p:cNvSpPr txBox="1"/>
              <p:nvPr/>
            </p:nvSpPr>
            <p:spPr>
              <a:xfrm>
                <a:off x="669028" y="6535121"/>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Is the extinguisher large enough for the fire?</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78" name="Google Shape;578;p28"/>
            <p:cNvGrpSpPr/>
            <p:nvPr/>
          </p:nvGrpSpPr>
          <p:grpSpPr>
            <a:xfrm>
              <a:off x="524336" y="7322370"/>
              <a:ext cx="3684834" cy="450580"/>
              <a:chOff x="524336" y="7322370"/>
              <a:chExt cx="3684834" cy="450580"/>
            </a:xfrm>
          </p:grpSpPr>
          <p:sp>
            <p:nvSpPr>
              <p:cNvPr id="579" name="Google Shape;579;p28"/>
              <p:cNvSpPr/>
              <p:nvPr/>
            </p:nvSpPr>
            <p:spPr>
              <a:xfrm>
                <a:off x="524336" y="7322370"/>
                <a:ext cx="3684834" cy="450580"/>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0" name="Google Shape;580;p28"/>
              <p:cNvSpPr txBox="1"/>
              <p:nvPr/>
            </p:nvSpPr>
            <p:spPr>
              <a:xfrm>
                <a:off x="646520" y="7322370"/>
                <a:ext cx="3395400" cy="394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Is the area free from other dangers such as hazardous materials and falling debris?</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81" name="Google Shape;581;p28"/>
            <p:cNvGrpSpPr/>
            <p:nvPr/>
          </p:nvGrpSpPr>
          <p:grpSpPr>
            <a:xfrm>
              <a:off x="511474" y="8280760"/>
              <a:ext cx="3684834" cy="343143"/>
              <a:chOff x="511474" y="8280760"/>
              <a:chExt cx="3684834" cy="343143"/>
            </a:xfrm>
          </p:grpSpPr>
          <p:sp>
            <p:nvSpPr>
              <p:cNvPr id="582" name="Google Shape;582;p28"/>
              <p:cNvSpPr/>
              <p:nvPr/>
            </p:nvSpPr>
            <p:spPr>
              <a:xfrm>
                <a:off x="511474" y="8280760"/>
                <a:ext cx="3684834" cy="343143"/>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3" name="Google Shape;583;p28"/>
              <p:cNvSpPr txBox="1"/>
              <p:nvPr/>
            </p:nvSpPr>
            <p:spPr>
              <a:xfrm>
                <a:off x="646519" y="8324507"/>
                <a:ext cx="3395449" cy="2083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EXTINGUISH THE FIRE!</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84" name="Google Shape;584;p28"/>
            <p:cNvSpPr txBox="1"/>
            <p:nvPr/>
          </p:nvSpPr>
          <p:spPr>
            <a:xfrm>
              <a:off x="2159315" y="5328154"/>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YES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5" name="Google Shape;585;p28"/>
            <p:cNvSpPr/>
            <p:nvPr/>
          </p:nvSpPr>
          <p:spPr>
            <a:xfrm rot="10800000">
              <a:off x="1733319" y="6049717"/>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6" name="Google Shape;586;p28"/>
            <p:cNvSpPr txBox="1"/>
            <p:nvPr/>
          </p:nvSpPr>
          <p:spPr>
            <a:xfrm>
              <a:off x="2162530" y="6108337"/>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YES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87" name="Google Shape;587;p28"/>
            <p:cNvGrpSpPr/>
            <p:nvPr/>
          </p:nvGrpSpPr>
          <p:grpSpPr>
            <a:xfrm>
              <a:off x="1733319" y="6848903"/>
              <a:ext cx="1332780" cy="383661"/>
              <a:chOff x="1733319" y="6848903"/>
              <a:chExt cx="1332780" cy="383661"/>
            </a:xfrm>
          </p:grpSpPr>
          <p:sp>
            <p:nvSpPr>
              <p:cNvPr id="588" name="Google Shape;588;p28"/>
              <p:cNvSpPr/>
              <p:nvPr/>
            </p:nvSpPr>
            <p:spPr>
              <a:xfrm rot="10800000">
                <a:off x="1733319" y="6848903"/>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9" name="Google Shape;589;p28"/>
              <p:cNvSpPr txBox="1"/>
              <p:nvPr/>
            </p:nvSpPr>
            <p:spPr>
              <a:xfrm>
                <a:off x="2162530" y="6897393"/>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YES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90" name="Google Shape;590;p28"/>
            <p:cNvGrpSpPr/>
            <p:nvPr/>
          </p:nvGrpSpPr>
          <p:grpSpPr>
            <a:xfrm>
              <a:off x="4285690" y="4751364"/>
              <a:ext cx="630216" cy="600296"/>
              <a:chOff x="4241323" y="4804836"/>
              <a:chExt cx="630216" cy="600296"/>
            </a:xfrm>
          </p:grpSpPr>
          <p:sp>
            <p:nvSpPr>
              <p:cNvPr id="591" name="Google Shape;591;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2" name="Google Shape;592;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NO</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93" name="Google Shape;593;p28"/>
            <p:cNvGrpSpPr/>
            <p:nvPr/>
          </p:nvGrpSpPr>
          <p:grpSpPr>
            <a:xfrm>
              <a:off x="4973135" y="4700439"/>
              <a:ext cx="2047926" cy="761275"/>
              <a:chOff x="4973135" y="4698272"/>
              <a:chExt cx="2047926" cy="761275"/>
            </a:xfrm>
          </p:grpSpPr>
          <p:sp>
            <p:nvSpPr>
              <p:cNvPr id="594" name="Google Shape;594;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5" name="Google Shape;595;p28"/>
              <p:cNvSpPr txBox="1"/>
              <p:nvPr/>
            </p:nvSpPr>
            <p:spPr>
              <a:xfrm>
                <a:off x="5031833" y="4754847"/>
                <a:ext cx="1930500" cy="70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LEAVE </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IMMEDIATELY, Rai</a:t>
                </a: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 the alarm</a:t>
                </a: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and CALL THE FIRE DEPARTMENT!</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96" name="Google Shape;596;p28"/>
            <p:cNvGrpSpPr/>
            <p:nvPr/>
          </p:nvGrpSpPr>
          <p:grpSpPr>
            <a:xfrm>
              <a:off x="4973135" y="5527252"/>
              <a:ext cx="2047926" cy="710276"/>
              <a:chOff x="4973135" y="4698272"/>
              <a:chExt cx="2047926" cy="710276"/>
            </a:xfrm>
          </p:grpSpPr>
          <p:sp>
            <p:nvSpPr>
              <p:cNvPr id="597" name="Google Shape;597;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8" name="Google Shape;598;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LEAVE </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IMMEDIATELY and CALL THE FIRE DEPARTMENT!</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99" name="Google Shape;599;p28"/>
            <p:cNvGrpSpPr/>
            <p:nvPr/>
          </p:nvGrpSpPr>
          <p:grpSpPr>
            <a:xfrm>
              <a:off x="4973135" y="6327181"/>
              <a:ext cx="2047926" cy="710276"/>
              <a:chOff x="4973135" y="4698272"/>
              <a:chExt cx="2047926" cy="710276"/>
            </a:xfrm>
          </p:grpSpPr>
          <p:sp>
            <p:nvSpPr>
              <p:cNvPr id="600" name="Google Shape;600;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1" name="Google Shape;601;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LEAVE </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IMMEDIATELY and CALL THE FIRE DEPARTMENT!</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2" name="Google Shape;602;p28"/>
            <p:cNvGrpSpPr/>
            <p:nvPr/>
          </p:nvGrpSpPr>
          <p:grpSpPr>
            <a:xfrm>
              <a:off x="4973135" y="7189062"/>
              <a:ext cx="2047926" cy="710276"/>
              <a:chOff x="4973135" y="4710347"/>
              <a:chExt cx="2047926" cy="710276"/>
            </a:xfrm>
          </p:grpSpPr>
          <p:sp>
            <p:nvSpPr>
              <p:cNvPr id="603" name="Google Shape;603;p28"/>
              <p:cNvSpPr/>
              <p:nvPr/>
            </p:nvSpPr>
            <p:spPr>
              <a:xfrm>
                <a:off x="4973135" y="4710347"/>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4" name="Google Shape;604;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LEAVE </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1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IMMEDIATELY and CALL THE FIRE DEPARTMENT!</a:t>
                </a:r>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5" name="Google Shape;605;p28"/>
            <p:cNvGrpSpPr/>
            <p:nvPr/>
          </p:nvGrpSpPr>
          <p:grpSpPr>
            <a:xfrm>
              <a:off x="4285690" y="5583827"/>
              <a:ext cx="630216" cy="600296"/>
              <a:chOff x="4241323" y="4804836"/>
              <a:chExt cx="630216" cy="600296"/>
            </a:xfrm>
          </p:grpSpPr>
          <p:sp>
            <p:nvSpPr>
              <p:cNvPr id="606" name="Google Shape;606;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7" name="Google Shape;607;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NO</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08" name="Google Shape;608;p28"/>
            <p:cNvGrpSpPr/>
            <p:nvPr/>
          </p:nvGrpSpPr>
          <p:grpSpPr>
            <a:xfrm>
              <a:off x="4285690" y="6384333"/>
              <a:ext cx="630216" cy="600296"/>
              <a:chOff x="4241323" y="4804836"/>
              <a:chExt cx="630216" cy="600296"/>
            </a:xfrm>
          </p:grpSpPr>
          <p:sp>
            <p:nvSpPr>
              <p:cNvPr id="609" name="Google Shape;609;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0" name="Google Shape;610;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NO</a:t>
                </a:r>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11" name="Google Shape;611;p28"/>
            <p:cNvGrpSpPr/>
            <p:nvPr/>
          </p:nvGrpSpPr>
          <p:grpSpPr>
            <a:xfrm>
              <a:off x="4285690" y="7247512"/>
              <a:ext cx="630216" cy="600296"/>
              <a:chOff x="4241323" y="4804836"/>
              <a:chExt cx="630216" cy="600296"/>
            </a:xfrm>
          </p:grpSpPr>
          <p:sp>
            <p:nvSpPr>
              <p:cNvPr id="612" name="Google Shape;612;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3" name="Google Shape;613;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NO</a:t>
                </a: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614" name="Google Shape;614;p28"/>
            <p:cNvSpPr/>
            <p:nvPr/>
          </p:nvSpPr>
          <p:spPr>
            <a:xfrm rot="10800000">
              <a:off x="1733319" y="7772950"/>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5" name="Google Shape;615;p28"/>
            <p:cNvSpPr txBox="1"/>
            <p:nvPr/>
          </p:nvSpPr>
          <p:spPr>
            <a:xfrm>
              <a:off x="2162530" y="7821440"/>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YES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1144190" y="638258"/>
            <a:ext cx="206636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27" name="Google Shape;627;p29"/>
          <p:cNvSpPr txBox="1"/>
          <p:nvPr/>
        </p:nvSpPr>
        <p:spPr>
          <a:xfrm>
            <a:off x="4999642" y="1925595"/>
            <a:ext cx="6494274" cy="3785611"/>
          </a:xfrm>
          <a:prstGeom prst="rect">
            <a:avLst/>
          </a:prstGeom>
          <a:noFill/>
          <a:ln>
            <a:noFill/>
          </a:ln>
        </p:spPr>
        <p:txBody>
          <a:bodyPr spcFirstLastPara="1" wrap="square" lIns="91425" tIns="45700" rIns="91425" bIns="45700" anchor="t" anchorCtr="0">
            <a:spAutoFit/>
          </a:bodyPr>
          <a:lstStyle/>
          <a:p>
            <a:pPr marL="109220"/>
            <a:r>
              <a:rPr lang="en-US" sz="2400" b="1" dirty="0">
                <a:solidFill>
                  <a:srgbClr val="F5333F"/>
                </a:solidFill>
                <a:latin typeface="Open sans"/>
                <a:ea typeface="Open sans"/>
                <a:cs typeface="Open sans"/>
                <a:sym typeface="Arial"/>
              </a:rPr>
              <a:t>Each group </a:t>
            </a:r>
            <a:r>
              <a:rPr lang="en-US" sz="2400" dirty="0">
                <a:solidFill>
                  <a:schemeClr val="tx1"/>
                </a:solidFill>
                <a:latin typeface="Open sans"/>
                <a:ea typeface="Open sans"/>
                <a:cs typeface="Open sans"/>
                <a:sym typeface="Arial"/>
              </a:rPr>
              <a:t>will be given</a:t>
            </a:r>
            <a:r>
              <a:rPr lang="en-US" sz="2400" dirty="0">
                <a:solidFill>
                  <a:schemeClr val="tx1"/>
                </a:solidFill>
                <a:latin typeface="Open sans"/>
                <a:ea typeface="Open sans"/>
                <a:cs typeface="Open sans"/>
              </a:rPr>
              <a:t> a paper with different </a:t>
            </a:r>
            <a:r>
              <a:rPr lang="en-US" sz="2400" b="1" dirty="0">
                <a:solidFill>
                  <a:srgbClr val="F5333F"/>
                </a:solidFill>
                <a:latin typeface="Open sans"/>
                <a:ea typeface="Open sans"/>
                <a:cs typeface="Open sans"/>
                <a:sym typeface="Arial"/>
              </a:rPr>
              <a:t> fire </a:t>
            </a:r>
            <a:r>
              <a:rPr lang="en-US" sz="2400" b="1" dirty="0">
                <a:solidFill>
                  <a:srgbClr val="F5333F"/>
                </a:solidFill>
                <a:latin typeface="Open sans"/>
                <a:ea typeface="Open sans"/>
                <a:cs typeface="Open sans"/>
              </a:rPr>
              <a:t>scenarios</a:t>
            </a:r>
            <a:r>
              <a:rPr lang="en-US" sz="2400" b="1" dirty="0">
                <a:solidFill>
                  <a:srgbClr val="F5333F"/>
                </a:solidFill>
                <a:latin typeface="Open sans"/>
                <a:ea typeface="Open sans"/>
                <a:cs typeface="Open sans"/>
                <a:sym typeface="Arial"/>
              </a:rPr>
              <a:t>.</a:t>
            </a:r>
            <a:endParaRPr lang="en-US" dirty="0">
              <a:latin typeface="Open sans"/>
              <a:ea typeface="Open sans"/>
              <a:cs typeface="Open sans"/>
            </a:endParaRPr>
          </a:p>
          <a:p>
            <a:pPr marL="109220" marR="0" lvl="0" indent="0" algn="l" rtl="0">
              <a:spcBef>
                <a:spcPts val="0"/>
              </a:spcBef>
              <a:spcAft>
                <a:spcPts val="0"/>
              </a:spcAft>
              <a:buNone/>
            </a:pPr>
            <a:endParaRPr lang="en-US" sz="2400" b="1" dirty="0">
              <a:solidFill>
                <a:srgbClr val="FFA025"/>
              </a:solidFill>
              <a:latin typeface="Open sans" panose="020B0606030504020204" pitchFamily="34" charset="0"/>
              <a:ea typeface="Open sans" panose="020B0606030504020204" pitchFamily="34" charset="0"/>
              <a:cs typeface="Open sans" panose="020B0606030504020204" pitchFamily="34" charset="0"/>
            </a:endParaRPr>
          </a:p>
          <a:p>
            <a:pPr marL="109220"/>
            <a:r>
              <a:rPr lang="en-US" sz="2400" b="1" dirty="0">
                <a:solidFill>
                  <a:srgbClr val="F5333F"/>
                </a:solidFill>
                <a:latin typeface="Open sans"/>
                <a:ea typeface="Open sans"/>
                <a:cs typeface="Open sans"/>
                <a:sym typeface="Arial"/>
              </a:rPr>
              <a:t>Work as a group to decide if you can address </a:t>
            </a:r>
            <a:r>
              <a:rPr lang="en-US" sz="2400" b="1" dirty="0">
                <a:solidFill>
                  <a:srgbClr val="F5333F"/>
                </a:solidFill>
                <a:latin typeface="Open sans"/>
                <a:ea typeface="Open sans"/>
                <a:cs typeface="Open sans"/>
              </a:rPr>
              <a:t>each </a:t>
            </a:r>
            <a:r>
              <a:rPr lang="en-US" sz="2400" b="1" dirty="0">
                <a:solidFill>
                  <a:srgbClr val="F5333F"/>
                </a:solidFill>
                <a:latin typeface="Open sans"/>
                <a:ea typeface="Open sans"/>
                <a:cs typeface="Open sans"/>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fire situation</a:t>
            </a:r>
            <a:r>
              <a:rPr lang="en-US" sz="2400" b="1" dirty="0">
                <a:solidFill>
                  <a:srgbClr val="F5333F"/>
                </a:solidFill>
                <a:latin typeface="Open sans"/>
                <a:ea typeface="Open sans"/>
                <a:cs typeface="Open sans"/>
                <a:sym typeface="Arial"/>
              </a:rPr>
              <a:t> </a:t>
            </a:r>
            <a:r>
              <a:rPr lang="en-US" sz="2400" dirty="0">
                <a:solidFill>
                  <a:schemeClr val="dk1"/>
                </a:solidFill>
                <a:latin typeface="Open sans"/>
                <a:ea typeface="Open sans"/>
                <a:cs typeface="Open sans"/>
                <a:sym typeface="Arial"/>
              </a:rPr>
              <a:t>and if you can, how will you do so?</a:t>
            </a:r>
            <a:r>
              <a:rPr lang="en-US" sz="2400" dirty="0">
                <a:solidFill>
                  <a:schemeClr val="dk1"/>
                </a:solidFill>
                <a:latin typeface="Open sans"/>
                <a:ea typeface="Open sans"/>
                <a:cs typeface="Open sans"/>
              </a:rPr>
              <a:t> </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09220" marR="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109220" marR="0" lvl="0" indent="0" algn="l" rtl="0">
              <a:spcBef>
                <a:spcPts val="0"/>
              </a:spcBef>
              <a:spcAft>
                <a:spcPts val="0"/>
              </a:spcAft>
              <a:buNone/>
            </a:pPr>
            <a:r>
              <a:rPr lang="en-US" sz="24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Scenario given: </a:t>
            </a:r>
            <a:endParaRPr sz="2400" b="1" u="sng" dirty="0">
              <a:latin typeface="Open sans" panose="020B0606030504020204" pitchFamily="34" charset="0"/>
              <a:ea typeface="Open sans" panose="020B0606030504020204" pitchFamily="34" charset="0"/>
              <a:cs typeface="Open sans" panose="020B0606030504020204" pitchFamily="34" charset="0"/>
            </a:endParaRPr>
          </a:p>
          <a:p>
            <a:pPr marL="109220" marR="0" lvl="0" indent="0" algn="l" rtl="0">
              <a:spcBef>
                <a:spcPts val="0"/>
              </a:spcBef>
              <a:spcAft>
                <a:spcPts val="0"/>
              </a:spcAft>
              <a:buNone/>
            </a:pPr>
            <a:r>
              <a:rPr lang="en-US" sz="2400" dirty="0">
                <a:solidFill>
                  <a:schemeClr val="dk1"/>
                </a:solidFill>
                <a:latin typeface="Open sans"/>
                <a:ea typeface="Open sans"/>
                <a:cs typeface="Open sans"/>
                <a:sym typeface="Arial"/>
              </a:rPr>
              <a:t>Use </a:t>
            </a:r>
            <a:r>
              <a:rPr lang="en-US" sz="2400" b="1" dirty="0">
                <a:solidFill>
                  <a:srgbClr val="F5333F"/>
                </a:solidFill>
                <a:latin typeface="Open sans"/>
                <a:ea typeface="Open sans"/>
                <a:cs typeface="Open sans"/>
                <a:sym typeface="Arial"/>
              </a:rPr>
              <a:t>slide 29 </a:t>
            </a:r>
            <a:r>
              <a:rPr lang="en-US" sz="2400" dirty="0">
                <a:solidFill>
                  <a:schemeClr val="dk1"/>
                </a:solidFill>
                <a:latin typeface="Open sans"/>
                <a:ea typeface="Open sans"/>
                <a:cs typeface="Open sans"/>
                <a:sym typeface="Arial"/>
              </a:rPr>
              <a:t>to decide on if you can take action.</a:t>
            </a:r>
            <a:endParaRPr sz="2400" dirty="0">
              <a:solidFill>
                <a:schemeClr val="dk1"/>
              </a:solidFill>
              <a:latin typeface="Open sans"/>
              <a:ea typeface="Open sans"/>
              <a:cs typeface="Open sans"/>
            </a:endParaRP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pic>
        <p:nvPicPr>
          <p:cNvPr id="629" name="Google Shape;629;p29"/>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7767002" y="5341874"/>
            <a:ext cx="959556" cy="1196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9" name="Google Shape;179;p2"/>
          <p:cNvSpPr/>
          <p:nvPr/>
        </p:nvSpPr>
        <p:spPr>
          <a:xfrm>
            <a:off x="633576" y="162174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rgbClr val="E42D38"/>
                </a:solidFill>
                <a:latin typeface="Arial"/>
                <a:ea typeface="Arial"/>
                <a:cs typeface="Arial"/>
                <a:sym typeface="Arial"/>
              </a:rPr>
              <a:t>Objectives</a:t>
            </a:r>
            <a:endParaRPr sz="4000" b="0" i="0" u="none" strike="noStrike" cap="none" dirty="0">
              <a:solidFill>
                <a:srgbClr val="E42D38"/>
              </a:solidFill>
              <a:latin typeface="Calibri"/>
              <a:ea typeface="Calibri"/>
              <a:cs typeface="Calibri"/>
              <a:sym typeface="Calibri"/>
            </a:endParaRPr>
          </a:p>
        </p:txBody>
      </p:sp>
      <p:sp>
        <p:nvSpPr>
          <p:cNvPr id="180" name="Google Shape;180;p2"/>
          <p:cNvSpPr/>
          <p:nvPr/>
        </p:nvSpPr>
        <p:spPr>
          <a:xfrm>
            <a:off x="1167265" y="2384304"/>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Fire Basics</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Fire Chemistry</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Fire Hazards in the Home and Workplace</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Learn Fire Classifications and How to extinguish a fire.</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Fire Prevention</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Learn About Fire Fighting Agents and Portable Fire Extinguishers</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Fire Safety: Assess  the Situation and Determine a Course of Action</a:t>
            </a:r>
            <a:endParaRPr dirty="0"/>
          </a:p>
        </p:txBody>
      </p:sp>
      <p:pic>
        <p:nvPicPr>
          <p:cNvPr id="181" name="Google Shape;181;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1144190" y="638258"/>
            <a:ext cx="206636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Fire Risks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27" name="Google Shape;627;p29"/>
          <p:cNvSpPr txBox="1"/>
          <p:nvPr/>
        </p:nvSpPr>
        <p:spPr>
          <a:xfrm>
            <a:off x="5184699" y="2328367"/>
            <a:ext cx="6494274" cy="1938952"/>
          </a:xfrm>
          <a:prstGeom prst="rect">
            <a:avLst/>
          </a:prstGeom>
          <a:noFill/>
          <a:ln>
            <a:noFill/>
          </a:ln>
        </p:spPr>
        <p:txBody>
          <a:bodyPr spcFirstLastPara="1" wrap="square" lIns="91425" tIns="45700" rIns="91425" bIns="45700" anchor="t" anchorCtr="0">
            <a:spAutoFit/>
          </a:bodyPr>
          <a:lstStyle/>
          <a:p>
            <a:pPr marL="109220"/>
            <a:r>
              <a:rPr lang="en-US" sz="2400" dirty="0">
                <a:solidFill>
                  <a:schemeClr val="tx1"/>
                </a:solidFill>
                <a:latin typeface="Open sans"/>
                <a:ea typeface="Open sans"/>
                <a:cs typeface="Open sans"/>
                <a:sym typeface="Arial"/>
              </a:rPr>
              <a:t>Consider your community and</a:t>
            </a:r>
          </a:p>
          <a:p>
            <a:pPr marL="452120" indent="-342900">
              <a:buFontTx/>
              <a:buChar char="-"/>
            </a:pPr>
            <a:r>
              <a:rPr lang="en-US" sz="2400" dirty="0">
                <a:solidFill>
                  <a:schemeClr val="tx1"/>
                </a:solidFill>
                <a:latin typeface="Open sans"/>
                <a:ea typeface="Open sans"/>
                <a:cs typeface="Open sans"/>
                <a:sym typeface="Arial"/>
              </a:rPr>
              <a:t>Identify any fire risks in your community.</a:t>
            </a:r>
          </a:p>
          <a:p>
            <a:pPr marL="452120" indent="-342900">
              <a:buFontTx/>
              <a:buChar char="-"/>
            </a:pPr>
            <a:r>
              <a:rPr lang="en-US" sz="2400" dirty="0">
                <a:solidFill>
                  <a:schemeClr val="tx1"/>
                </a:solidFill>
                <a:latin typeface="Open sans"/>
                <a:ea typeface="Open sans"/>
                <a:cs typeface="Open sans"/>
              </a:rPr>
              <a:t>Identify any actions you can take to reduce these fire risks.</a:t>
            </a:r>
          </a:p>
          <a:p>
            <a:pPr marL="452120" indent="-342900">
              <a:buFontTx/>
              <a:buChar char="-"/>
            </a:pPr>
            <a:r>
              <a:rPr lang="en-US" sz="2400" dirty="0">
                <a:solidFill>
                  <a:schemeClr val="tx1"/>
                </a:solidFill>
                <a:latin typeface="Open sans"/>
                <a:ea typeface="Open sans"/>
                <a:cs typeface="Open sans"/>
              </a:rPr>
              <a:t>Identify persons who can help with this.</a:t>
            </a:r>
            <a:endParaRPr sz="2400" dirty="0">
              <a:solidFill>
                <a:schemeClr val="tx1"/>
              </a:solidFill>
              <a:latin typeface="Open sans"/>
              <a:ea typeface="Open sans"/>
              <a:cs typeface="Open sans"/>
            </a:endParaRP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sp>
        <p:nvSpPr>
          <p:cNvPr id="2" name="TextBox 1">
            <a:extLst>
              <a:ext uri="{FF2B5EF4-FFF2-40B4-BE49-F238E27FC236}">
                <a16:creationId xmlns:a16="http://schemas.microsoft.com/office/drawing/2014/main" id="{AA6089CA-1BCB-3620-5798-09C9482C9672}"/>
              </a:ext>
            </a:extLst>
          </p:cNvPr>
          <p:cNvSpPr txBox="1"/>
          <p:nvPr/>
        </p:nvSpPr>
        <p:spPr>
          <a:xfrm>
            <a:off x="4846320" y="5555632"/>
            <a:ext cx="6492240" cy="923330"/>
          </a:xfrm>
          <a:prstGeom prst="rect">
            <a:avLst/>
          </a:prstGeom>
          <a:solidFill>
            <a:srgbClr val="F5333F"/>
          </a:solidFill>
        </p:spPr>
        <p:txBody>
          <a:bodyPr wrap="square" rtlCol="0">
            <a:spAutoFit/>
          </a:bodyPr>
          <a:lstStyle/>
          <a:p>
            <a:pPr algn="ctr"/>
            <a:r>
              <a:rPr lang="en-US" sz="2000" b="1" dirty="0">
                <a:solidFill>
                  <a:schemeClr val="bg1"/>
                </a:solidFill>
                <a:highlight>
                  <a:srgbClr val="F5333F"/>
                </a:highlight>
                <a:latin typeface="Open sans" panose="020B0606030504020204" pitchFamily="34" charset="0"/>
                <a:ea typeface="Open sans" panose="020B0606030504020204" pitchFamily="34" charset="0"/>
                <a:cs typeface="Open sans" panose="020B0606030504020204" pitchFamily="34" charset="0"/>
              </a:rPr>
              <a:t>Note: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You can also reference Unit 7 on page 17 of the CDRT Workbook</a:t>
            </a:r>
          </a:p>
          <a:p>
            <a:endParaRPr lang="en-GB" dirty="0"/>
          </a:p>
        </p:txBody>
      </p:sp>
    </p:spTree>
    <p:extLst>
      <p:ext uri="{BB962C8B-B14F-4D97-AF65-F5344CB8AC3E}">
        <p14:creationId xmlns:p14="http://schemas.microsoft.com/office/powerpoint/2010/main" val="400799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0" name="Google Shape;640;p30"/>
          <p:cNvSpPr txBox="1"/>
          <p:nvPr/>
        </p:nvSpPr>
        <p:spPr>
          <a:xfrm>
            <a:off x="785980" y="638258"/>
            <a:ext cx="273849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ire Safety Rules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1" name="Google Shape;641;p30"/>
          <p:cNvSpPr txBox="1"/>
          <p:nvPr/>
        </p:nvSpPr>
        <p:spPr>
          <a:xfrm>
            <a:off x="4997032" y="885570"/>
            <a:ext cx="5939100" cy="5633700"/>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Store a fire extinguisher at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home or at the office.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Identify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two ways to safely evacuate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your home or office during a fire.</a:t>
            </a:r>
            <a:endParaRPr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Feel closed doors with the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back of your hand.</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Confine the fire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where possible.</a:t>
            </a:r>
            <a:endParaRPr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Stay low</a:t>
            </a: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the ground</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 and do not enter smoke filled areas.</a:t>
            </a:r>
            <a:endParaRPr dirty="0">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Maintain a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 distance</a:t>
            </a: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marR="0" lvl="0" indent="-285750" algn="l" rtl="0">
              <a:spcBef>
                <a:spcPts val="0"/>
              </a:spcBef>
              <a:spcAft>
                <a:spcPts val="0"/>
              </a:spcAft>
              <a:buClr>
                <a:srgbClr val="F5333F"/>
              </a:buClr>
              <a:buFont typeface="Wingdings" panose="05000000000000000000" pitchFamily="2" charset="2"/>
              <a:buChar char="ü"/>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Always work with a buddy</a:t>
            </a: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742950" marR="0" lvl="0" indent="-285750" algn="l" rtl="0">
              <a:spcBef>
                <a:spcPts val="0"/>
              </a:spcBef>
              <a:spcAft>
                <a:spcPts val="0"/>
              </a:spcAft>
              <a:buClr>
                <a:srgbClr val="F5333F"/>
              </a:buClr>
              <a:buFont typeface="Wingdings" panose="05000000000000000000" pitchFamily="2" charset="2"/>
              <a:buChar char="ü"/>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Never turn your back on a fire </a:t>
            </a: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509778" marR="0" lvl="0" indent="-285750" algn="l" rtl="0">
              <a:spcBef>
                <a:spcPts val="0"/>
              </a:spcBef>
              <a:spcAft>
                <a:spcPts val="0"/>
              </a:spcAft>
              <a:buClr>
                <a:srgbClr val="F5333F"/>
              </a:buClr>
              <a:buSzPts val="1800"/>
              <a:buFont typeface="Wingdings" panose="05000000000000000000" pitchFamily="2" charset="2"/>
              <a:buChar char="ü"/>
            </a:pP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Call Fire Service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171450" algn="l" rtl="0">
              <a:spcBef>
                <a:spcPts val="0"/>
              </a:spcBef>
              <a:spcAft>
                <a:spcPts val="0"/>
              </a:spcAft>
              <a:buClr>
                <a:srgbClr val="FFA025"/>
              </a:buClr>
              <a:buSzPts val="1800"/>
              <a:buFont typeface="Noto Sans Symbols"/>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f3e4934084_47_2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2" name="Google Shape;652;g1f3e4934084_47_26"/>
          <p:cNvSpPr txBox="1"/>
          <p:nvPr/>
        </p:nvSpPr>
        <p:spPr>
          <a:xfrm>
            <a:off x="413971" y="921287"/>
            <a:ext cx="335020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Remember: </a:t>
            </a:r>
          </a:p>
          <a:p>
            <a:pPr marL="0" marR="0" lvl="0" indent="0" algn="l" rtl="0">
              <a:lnSpc>
                <a:spcPct val="90000"/>
              </a:lnSpc>
              <a:spcBef>
                <a:spcPts val="0"/>
              </a:spcBef>
              <a:spcAft>
                <a:spcPts val="0"/>
              </a:spcAft>
              <a:buClr>
                <a:schemeClr val="lt1"/>
              </a:buClr>
              <a:buSzPts val="4400"/>
              <a:buFont typeface="Arial"/>
              <a:buNone/>
            </a:pPr>
            <a:endPar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err="1">
                <a:solidFill>
                  <a:srgbClr val="F5333F"/>
                </a:solidFill>
                <a:latin typeface="Open sans" panose="020B0606030504020204" pitchFamily="34" charset="0"/>
                <a:ea typeface="Open sans" panose="020B0606030504020204" pitchFamily="34" charset="0"/>
                <a:cs typeface="Open sans" panose="020B0606030504020204" pitchFamily="34" charset="0"/>
              </a:rPr>
              <a:t>Prioritise</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 your personal safety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3" name="Google Shape;653;g1f3e4934084_47_26"/>
          <p:cNvSpPr txBox="1"/>
          <p:nvPr/>
        </p:nvSpPr>
        <p:spPr>
          <a:xfrm>
            <a:off x="4977074" y="1335512"/>
            <a:ext cx="6615897" cy="3477835"/>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sz="2000" b="1" dirty="0">
              <a:solidFill>
                <a:srgbClr val="FFA025"/>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Personal safety is important</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 Do not put yourself in unnecessary danger. </a:t>
            </a:r>
            <a:endParaRP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Follow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the 5 second rule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 if you notice no changes to the size of the fire after 5 seconds, evacuate the area. </a:t>
            </a:r>
            <a:endPar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Do Not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make any further attempts at extinguishing the fire.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5478" marR="0" lvl="0" indent="-171450" algn="l" rtl="0">
              <a:spcBef>
                <a:spcPts val="0"/>
              </a:spcBef>
              <a:spcAft>
                <a:spcPts val="0"/>
              </a:spcAft>
              <a:buClr>
                <a:srgbClr val="FFA025"/>
              </a:buClr>
              <a:buSzPts val="1800"/>
              <a:buFont typeface="Noto Sans Symbols"/>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24674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Prevent additional fires by removing fuel sources.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Google Shape;192;p3"/>
          <p:cNvSpPr txBox="1"/>
          <p:nvPr/>
        </p:nvSpPr>
        <p:spPr>
          <a:xfrm>
            <a:off x="9117228" y="1988572"/>
            <a:ext cx="24544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Extinguish small fires before they become major fires.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u="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CDRT Role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Overall Responsibilities and What to do during a fire</a:t>
            </a: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rPr>
              <a:t>where possible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Call Fire Service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2" name="Google Shape;202;p3"/>
          <p:cNvSpPr txBox="1"/>
          <p:nvPr/>
        </p:nvSpPr>
        <p:spPr>
          <a:xfrm>
            <a:off x="5379356" y="3408884"/>
            <a:ext cx="2675013" cy="646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Educate communities about fire safety.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Google Shape;203;p3"/>
          <p:cNvSpPr txBox="1"/>
          <p:nvPr/>
        </p:nvSpPr>
        <p:spPr>
          <a:xfrm>
            <a:off x="9192997" y="3426326"/>
            <a:ext cx="29990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Assist with evacuations where necessary.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Google Shape;204;p3"/>
          <p:cNvSpPr txBox="1"/>
          <p:nvPr/>
        </p:nvSpPr>
        <p:spPr>
          <a:xfrm>
            <a:off x="5473300" y="4809722"/>
            <a:ext cx="26298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Shut off utilities where necessary.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Before</a:t>
            </a:r>
            <a:endParaRPr lang="en-GB" sz="24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247280" y="839637"/>
            <a:ext cx="2814988" cy="461665"/>
          </a:xfrm>
          <a:prstGeom prst="rect">
            <a:avLst/>
          </a:prstGeom>
          <a:noFill/>
        </p:spPr>
        <p:txBody>
          <a:bodyPr wrap="squar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During &amp; After</a:t>
            </a:r>
            <a:endParaRPr lang="en-GB" sz="24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496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555171" y="638258"/>
            <a:ext cx="3069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Activity</a:t>
            </a: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(If possible)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27" name="Google Shape;627;p29"/>
          <p:cNvSpPr txBox="1"/>
          <p:nvPr/>
        </p:nvSpPr>
        <p:spPr>
          <a:xfrm>
            <a:off x="5587471" y="2717930"/>
            <a:ext cx="6494274" cy="461624"/>
          </a:xfrm>
          <a:prstGeom prst="rect">
            <a:avLst/>
          </a:prstGeom>
          <a:noFill/>
          <a:ln>
            <a:noFill/>
          </a:ln>
        </p:spPr>
        <p:txBody>
          <a:bodyPr spcFirstLastPara="1" wrap="square" lIns="91425" tIns="45700" rIns="91425" bIns="45700" anchor="t" anchorCtr="0">
            <a:spAutoFit/>
          </a:bodyPr>
          <a:lstStyle/>
          <a:p>
            <a:pPr marL="109220"/>
            <a:r>
              <a:rPr lang="en-US" sz="2400" b="1" dirty="0">
                <a:solidFill>
                  <a:srgbClr val="F5333F"/>
                </a:solidFill>
                <a:latin typeface="Open sans"/>
                <a:ea typeface="Open sans"/>
                <a:cs typeface="Open sans"/>
                <a:sym typeface="Arial"/>
              </a:rPr>
              <a:t>Practice using a fire extinguisher</a:t>
            </a:r>
            <a:endParaRPr sz="2400" dirty="0">
              <a:solidFill>
                <a:schemeClr val="dk1"/>
              </a:solidFill>
              <a:latin typeface="Open sans"/>
              <a:ea typeface="Open sans"/>
              <a:cs typeface="Open sans"/>
            </a:endParaRPr>
          </a:p>
        </p:txBody>
      </p:sp>
    </p:spTree>
    <p:extLst>
      <p:ext uri="{BB962C8B-B14F-4D97-AF65-F5344CB8AC3E}">
        <p14:creationId xmlns:p14="http://schemas.microsoft.com/office/powerpoint/2010/main" val="400412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24674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Prevent additional fires by removing fuel sources.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92" name="Google Shape;192;p3"/>
          <p:cNvSpPr txBox="1"/>
          <p:nvPr/>
        </p:nvSpPr>
        <p:spPr>
          <a:xfrm>
            <a:off x="9117228" y="1988572"/>
            <a:ext cx="24544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Extinguish small fires before they become major fires.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u="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CDRT Role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b="0" u="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Overall Responsibilities and What to do during a fire</a:t>
            </a: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rPr>
              <a:t>where possible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Call Fire Service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2" name="Google Shape;202;p3"/>
          <p:cNvSpPr txBox="1"/>
          <p:nvPr/>
        </p:nvSpPr>
        <p:spPr>
          <a:xfrm>
            <a:off x="5379356" y="3408884"/>
            <a:ext cx="2675013" cy="646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Educate communities about fire safety.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Google Shape;203;p3"/>
          <p:cNvSpPr txBox="1"/>
          <p:nvPr/>
        </p:nvSpPr>
        <p:spPr>
          <a:xfrm>
            <a:off x="9192997" y="3426326"/>
            <a:ext cx="29990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Assist with evacuations where necessary.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Google Shape;204;p3"/>
          <p:cNvSpPr txBox="1"/>
          <p:nvPr/>
        </p:nvSpPr>
        <p:spPr>
          <a:xfrm>
            <a:off x="5473300" y="4809722"/>
            <a:ext cx="26298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Shut off utilities where necessary.</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Before</a:t>
            </a:r>
            <a:endParaRPr lang="en-GB" sz="24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467489" y="831949"/>
            <a:ext cx="2814988" cy="461665"/>
          </a:xfrm>
          <a:prstGeom prst="rect">
            <a:avLst/>
          </a:prstGeom>
          <a:noFill/>
        </p:spPr>
        <p:txBody>
          <a:bodyPr wrap="squar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During &amp; After</a:t>
            </a:r>
            <a:endParaRPr lang="en-GB" sz="2400" b="1"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Google Shape;216;p4" descr="A sunset over a fire&#10;&#10;Description automatically generated"/>
          <p:cNvPicPr preferRelativeResize="0"/>
          <p:nvPr/>
        </p:nvPicPr>
        <p:blipFill rotWithShape="1">
          <a:blip r:embed="rId3">
            <a:alphaModFix/>
          </a:blip>
          <a:srcRect l="31650" b="15770"/>
          <a:stretch/>
        </p:blipFill>
        <p:spPr>
          <a:xfrm>
            <a:off x="2732314" y="0"/>
            <a:ext cx="9459686" cy="6858000"/>
          </a:xfrm>
          <a:prstGeom prst="rect">
            <a:avLst/>
          </a:prstGeom>
          <a:noFill/>
          <a:ln>
            <a:noFill/>
          </a:ln>
        </p:spPr>
      </p:pic>
      <p:sp>
        <p:nvSpPr>
          <p:cNvPr id="214" name="Google Shape;214;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5" name="Google Shape;215;p4"/>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 Is </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A Fire?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chemical reaction  that produces heat and light in the form of flames.</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0" name="Google Shape;260;p7"/>
          <p:cNvSpPr txBox="1"/>
          <p:nvPr/>
        </p:nvSpPr>
        <p:spPr>
          <a:xfrm>
            <a:off x="620359" y="686531"/>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 Chemistry</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Three elements required for a fire are:</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61" name="Google Shape;261;p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56354" y="718207"/>
            <a:ext cx="733778" cy="722489"/>
          </a:xfrm>
          <a:prstGeom prst="rect">
            <a:avLst/>
          </a:prstGeom>
          <a:noFill/>
          <a:ln>
            <a:noFill/>
          </a:ln>
        </p:spPr>
      </p:pic>
      <p:pic>
        <p:nvPicPr>
          <p:cNvPr id="262" name="Google Shape;262;p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622488" y="2447673"/>
            <a:ext cx="801511" cy="801511"/>
          </a:xfrm>
          <a:prstGeom prst="rect">
            <a:avLst/>
          </a:prstGeom>
          <a:noFill/>
          <a:ln>
            <a:noFill/>
          </a:ln>
        </p:spPr>
      </p:pic>
      <p:pic>
        <p:nvPicPr>
          <p:cNvPr id="263" name="Google Shape;263;p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601777" y="4481249"/>
            <a:ext cx="688622" cy="699911"/>
          </a:xfrm>
          <a:prstGeom prst="rect">
            <a:avLst/>
          </a:prstGeom>
          <a:noFill/>
          <a:ln>
            <a:noFill/>
          </a:ln>
        </p:spPr>
      </p:pic>
      <p:sp>
        <p:nvSpPr>
          <p:cNvPr id="264" name="Google Shape;264;p7"/>
          <p:cNvSpPr txBox="1"/>
          <p:nvPr/>
        </p:nvSpPr>
        <p:spPr>
          <a:xfrm>
            <a:off x="5697598" y="2083809"/>
            <a:ext cx="610537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Heat</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Anything which raises temperature of a fuel source</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Mechanical Friction</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Electrical high current</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Static charge/discharge</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Chemical reaction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65" name="Google Shape;265;p7"/>
          <p:cNvSpPr txBox="1"/>
          <p:nvPr/>
        </p:nvSpPr>
        <p:spPr>
          <a:xfrm>
            <a:off x="5697598" y="617786"/>
            <a:ext cx="571063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Fuel</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Any material that will burn (e.g. rags, paper, wood)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66" name="Google Shape;266;p7"/>
          <p:cNvSpPr txBox="1"/>
          <p:nvPr/>
        </p:nvSpPr>
        <p:spPr>
          <a:xfrm>
            <a:off x="5697598" y="4292348"/>
            <a:ext cx="6105378"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Oxygen</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content of the surrounding air</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Air normally contains about 21% oxygen</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The minimum oxygen needed for combustion is 15%</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7" name="Google Shape;277;p8"/>
          <p:cNvSpPr txBox="1"/>
          <p:nvPr/>
        </p:nvSpPr>
        <p:spPr>
          <a:xfrm>
            <a:off x="467017" y="740963"/>
            <a:ext cx="324407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Heat Transference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Methods By Which Heat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Is Transferred</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Google Shape;278;p8"/>
          <p:cNvSpPr txBox="1"/>
          <p:nvPr/>
        </p:nvSpPr>
        <p:spPr>
          <a:xfrm>
            <a:off x="5113546" y="1279778"/>
            <a:ext cx="607614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Conduction</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Transfer of heat through a solid (object) or liquid (water)</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Convection</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Transfer of heat through the motion of smoke and hot gases in the air</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Radiation </a:t>
            </a:r>
            <a:endParaRPr sz="20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Transfer of heat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through</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space </a:t>
            </a:r>
            <a:r>
              <a:rPr lang="en-US" sz="2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eg.</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sunlight</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9"/>
          <p:cNvSpPr txBox="1"/>
          <p:nvPr/>
        </p:nvSpPr>
        <p:spPr>
          <a:xfrm>
            <a:off x="368116" y="686531"/>
            <a:ext cx="357421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 Has </a:t>
            </a: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4</a:t>
            </a:r>
            <a:r>
              <a:rPr lang="en-US" dirty="0">
                <a:solidFill>
                  <a:srgbClr val="E42D38"/>
                </a:solidFill>
                <a:latin typeface="Open sans" panose="020B0606030504020204" pitchFamily="34" charset="0"/>
                <a:ea typeface="Open sans" panose="020B0606030504020204" pitchFamily="34" charset="0"/>
                <a:cs typeface="Open sans" panose="020B0606030504020204" pitchFamily="34" charset="0"/>
              </a:rPr>
              <a:t> </a:t>
            </a: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Distinct </a:t>
            </a:r>
          </a:p>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Stages</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38135C72-6516-7332-6A94-5F4C5B4BD793}"/>
              </a:ext>
            </a:extLst>
          </p:cNvPr>
          <p:cNvGrpSpPr/>
          <p:nvPr/>
        </p:nvGrpSpPr>
        <p:grpSpPr>
          <a:xfrm>
            <a:off x="4829424" y="176440"/>
            <a:ext cx="6646430" cy="6526656"/>
            <a:chOff x="-2300771" y="460779"/>
            <a:chExt cx="6646430" cy="6526656"/>
          </a:xfrm>
        </p:grpSpPr>
        <p:sp>
          <p:nvSpPr>
            <p:cNvPr id="3" name="Rectangle 2">
              <a:extLst>
                <a:ext uri="{FF2B5EF4-FFF2-40B4-BE49-F238E27FC236}">
                  <a16:creationId xmlns:a16="http://schemas.microsoft.com/office/drawing/2014/main" id="{580911D5-EB1E-9975-1158-07EFD7E7BBFF}"/>
                </a:ext>
              </a:extLst>
            </p:cNvPr>
            <p:cNvSpPr/>
            <p:nvPr/>
          </p:nvSpPr>
          <p:spPr>
            <a:xfrm>
              <a:off x="-2300771" y="460779"/>
              <a:ext cx="6622718" cy="14165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94;p9">
              <a:extLst>
                <a:ext uri="{FF2B5EF4-FFF2-40B4-BE49-F238E27FC236}">
                  <a16:creationId xmlns:a16="http://schemas.microsoft.com/office/drawing/2014/main" id="{4445C5A8-0A72-FEDA-C613-19641A801956}"/>
                </a:ext>
              </a:extLst>
            </p:cNvPr>
            <p:cNvSpPr txBox="1"/>
            <p:nvPr/>
          </p:nvSpPr>
          <p:spPr>
            <a:xfrm>
              <a:off x="-1163262" y="563329"/>
              <a:ext cx="4951826" cy="13541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Incipient Stage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incipient stage or is the beginning of a fire where the temperature is low, the fire is localized in the vicinity of its origin and smoke has not yet reduced visibility in the vicinity of the fire</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7487E23-FC11-2B31-3168-DBD984248611}"/>
                </a:ext>
              </a:extLst>
            </p:cNvPr>
            <p:cNvSpPr txBox="1"/>
            <p:nvPr/>
          </p:nvSpPr>
          <p:spPr>
            <a:xfrm>
              <a:off x="-2125666" y="563329"/>
              <a:ext cx="1080881" cy="1015663"/>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STEP</a:t>
              </a:r>
            </a:p>
            <a:p>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6" name="Rectangle 5">
              <a:extLst>
                <a:ext uri="{FF2B5EF4-FFF2-40B4-BE49-F238E27FC236}">
                  <a16:creationId xmlns:a16="http://schemas.microsoft.com/office/drawing/2014/main" id="{51D48F81-AA35-F748-B9AD-3CB2672CA911}"/>
                </a:ext>
              </a:extLst>
            </p:cNvPr>
            <p:cNvSpPr/>
            <p:nvPr/>
          </p:nvSpPr>
          <p:spPr>
            <a:xfrm>
              <a:off x="-2300771" y="2187551"/>
              <a:ext cx="6622718" cy="124144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429E68-7ECB-648E-D0C0-25A1D38C8060}"/>
                </a:ext>
              </a:extLst>
            </p:cNvPr>
            <p:cNvSpPr txBox="1"/>
            <p:nvPr/>
          </p:nvSpPr>
          <p:spPr>
            <a:xfrm>
              <a:off x="3239818" y="2359290"/>
              <a:ext cx="1080881" cy="1015663"/>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STEP</a:t>
              </a:r>
            </a:p>
            <a:p>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8" name="Rectangle 7">
              <a:extLst>
                <a:ext uri="{FF2B5EF4-FFF2-40B4-BE49-F238E27FC236}">
                  <a16:creationId xmlns:a16="http://schemas.microsoft.com/office/drawing/2014/main" id="{89945064-9599-9D96-8A19-DE0CE06903A4}"/>
                </a:ext>
              </a:extLst>
            </p:cNvPr>
            <p:cNvSpPr/>
            <p:nvPr/>
          </p:nvSpPr>
          <p:spPr>
            <a:xfrm>
              <a:off x="-2277059" y="3797256"/>
              <a:ext cx="6622718" cy="15523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0A9695-7A99-9829-48AA-D22C5B77ED8F}"/>
                </a:ext>
              </a:extLst>
            </p:cNvPr>
            <p:cNvSpPr txBox="1"/>
            <p:nvPr/>
          </p:nvSpPr>
          <p:spPr>
            <a:xfrm>
              <a:off x="-2125666" y="4098210"/>
              <a:ext cx="1080881" cy="1015663"/>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STEP</a:t>
              </a:r>
            </a:p>
            <a:p>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10" name="Rectangle 9">
              <a:extLst>
                <a:ext uri="{FF2B5EF4-FFF2-40B4-BE49-F238E27FC236}">
                  <a16:creationId xmlns:a16="http://schemas.microsoft.com/office/drawing/2014/main" id="{6F501B5B-63F2-9B31-00D5-0822B296463C}"/>
                </a:ext>
              </a:extLst>
            </p:cNvPr>
            <p:cNvSpPr/>
            <p:nvPr/>
          </p:nvSpPr>
          <p:spPr>
            <a:xfrm>
              <a:off x="-2300771" y="5579749"/>
              <a:ext cx="6622718" cy="140768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DC4F1B-DADE-02A0-F889-7CC2B8C82547}"/>
                </a:ext>
              </a:extLst>
            </p:cNvPr>
            <p:cNvSpPr txBox="1"/>
            <p:nvPr/>
          </p:nvSpPr>
          <p:spPr>
            <a:xfrm>
              <a:off x="3239818" y="5875711"/>
              <a:ext cx="1080881" cy="1015663"/>
            </a:xfrm>
            <a:prstGeom prst="rect">
              <a:avLst/>
            </a:prstGeom>
            <a:noFill/>
          </p:spPr>
          <p:txBody>
            <a:bodyPr wrap="square" rtlCol="0">
              <a:spAutoFit/>
            </a:bodyPr>
            <a:lstStyle/>
            <a:p>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STEP</a:t>
              </a:r>
            </a:p>
            <a:p>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12" name="Google Shape;293;p9">
              <a:extLst>
                <a:ext uri="{FF2B5EF4-FFF2-40B4-BE49-F238E27FC236}">
                  <a16:creationId xmlns:a16="http://schemas.microsoft.com/office/drawing/2014/main" id="{39F857E7-50CA-1BF9-4B6C-6BDC4F3D28CB}"/>
                </a:ext>
              </a:extLst>
            </p:cNvPr>
            <p:cNvSpPr txBox="1"/>
            <p:nvPr/>
          </p:nvSpPr>
          <p:spPr>
            <a:xfrm>
              <a:off x="-1108346" y="2369731"/>
              <a:ext cx="434691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Growth Stage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the growth stage the fire size continues to increase in size by generating its own heat and plumes of smoke is visible. </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3" name="Google Shape;292;p9">
              <a:extLst>
                <a:ext uri="{FF2B5EF4-FFF2-40B4-BE49-F238E27FC236}">
                  <a16:creationId xmlns:a16="http://schemas.microsoft.com/office/drawing/2014/main" id="{87E6FA79-E768-70BE-48E1-243FE5CCFFC3}"/>
                </a:ext>
              </a:extLst>
            </p:cNvPr>
            <p:cNvSpPr txBox="1"/>
            <p:nvPr/>
          </p:nvSpPr>
          <p:spPr>
            <a:xfrm>
              <a:off x="-1174364" y="3895563"/>
              <a:ext cx="470111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Fully Developed</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this stage the fire is at its hottest point and all flammable materials in the space is burning. The rate of burning is also limited to the amount of oxygen present and during this stage, all persons should stay clear of the fire.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Google Shape;291;p9">
              <a:extLst>
                <a:ext uri="{FF2B5EF4-FFF2-40B4-BE49-F238E27FC236}">
                  <a16:creationId xmlns:a16="http://schemas.microsoft.com/office/drawing/2014/main" id="{0B2FD9AC-6300-DA35-43DB-D6065B03568A}"/>
                </a:ext>
              </a:extLst>
            </p:cNvPr>
            <p:cNvSpPr txBox="1"/>
            <p:nvPr/>
          </p:nvSpPr>
          <p:spPr>
            <a:xfrm>
              <a:off x="-1179082" y="5695198"/>
              <a:ext cx="4473525"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Decay Stage</a:t>
              </a:r>
              <a:r>
                <a:rPr lang="en-US" sz="12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fire has consumed all available oxygen and fuel and can no longer sustain itself. The temperature starts to decrease, and the fire becomes less intense until the combustion fully stops.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Isosceles Triangle 15">
              <a:extLst>
                <a:ext uri="{FF2B5EF4-FFF2-40B4-BE49-F238E27FC236}">
                  <a16:creationId xmlns:a16="http://schemas.microsoft.com/office/drawing/2014/main" id="{78A690A9-31E1-B299-3A1C-9E73D1778335}"/>
                </a:ext>
              </a:extLst>
            </p:cNvPr>
            <p:cNvSpPr/>
            <p:nvPr/>
          </p:nvSpPr>
          <p:spPr>
            <a:xfrm rot="10800000">
              <a:off x="-2276617" y="2145835"/>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0AB741A-F733-79FF-64E8-4A31446E2D8F}"/>
                </a:ext>
              </a:extLst>
            </p:cNvPr>
            <p:cNvSpPr/>
            <p:nvPr/>
          </p:nvSpPr>
          <p:spPr>
            <a:xfrm rot="10800000">
              <a:off x="-2159690" y="1877298"/>
              <a:ext cx="935219" cy="668526"/>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6999795C-CAB7-B19A-A808-8702B0D1A26C}"/>
                </a:ext>
              </a:extLst>
            </p:cNvPr>
            <p:cNvSpPr/>
            <p:nvPr/>
          </p:nvSpPr>
          <p:spPr>
            <a:xfrm rot="10800000">
              <a:off x="3246833" y="3761530"/>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2BC0BD01-414F-F283-F7ED-52042AD91A7D}"/>
                </a:ext>
              </a:extLst>
            </p:cNvPr>
            <p:cNvSpPr/>
            <p:nvPr/>
          </p:nvSpPr>
          <p:spPr>
            <a:xfrm rot="10800000">
              <a:off x="3194893" y="3418922"/>
              <a:ext cx="1138055" cy="923289"/>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90EBA84-8844-15E6-49D7-88B6FC4650D6}"/>
                </a:ext>
              </a:extLst>
            </p:cNvPr>
            <p:cNvSpPr/>
            <p:nvPr/>
          </p:nvSpPr>
          <p:spPr>
            <a:xfrm rot="10800000">
              <a:off x="-2231360" y="5549381"/>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8572D8F3-C9FF-0669-26FA-1C9231429092}"/>
                </a:ext>
              </a:extLst>
            </p:cNvPr>
            <p:cNvSpPr/>
            <p:nvPr/>
          </p:nvSpPr>
          <p:spPr>
            <a:xfrm rot="10800000">
              <a:off x="-2282539" y="5066869"/>
              <a:ext cx="1138055" cy="923289"/>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5" name="Google Shape;305;p10"/>
          <p:cNvSpPr txBox="1"/>
          <p:nvPr/>
        </p:nvSpPr>
        <p:spPr>
          <a:xfrm>
            <a:off x="813399" y="7881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Fires at Home</a:t>
            </a:r>
            <a:endParaRPr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6" name="Google Shape;306;p10"/>
          <p:cNvSpPr txBox="1"/>
          <p:nvPr/>
        </p:nvSpPr>
        <p:spPr>
          <a:xfrm>
            <a:off x="4800931" y="379358"/>
            <a:ext cx="6979589" cy="6093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Fact #1: Kitchen Fires are the Most Common</a:t>
            </a:r>
            <a:endPar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Safety Tips:</a:t>
            </a:r>
            <a:endParaRPr sz="16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Stay in the kitchen while cooking on stovetops.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Make sure the area near the microwave is free of clutter.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Don’t use water to stop a grease fire, use a fire extinguisher or cover the pan or pot with a lid to suffocate the fire.</a:t>
            </a:r>
          </a:p>
          <a:p>
            <a:pPr lvl="0">
              <a:lnSpc>
                <a:spcPct val="150000"/>
              </a:lnSpc>
              <a:buClr>
                <a:srgbClr val="E42D38"/>
              </a:buClr>
              <a:buSzPts val="1800"/>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50000"/>
              </a:lnSpc>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Fact #2: Faulty or Old Appliances Can Cause Fires</a:t>
            </a:r>
          </a:p>
          <a:p>
            <a:pPr marL="0" marR="0" lvl="0" indent="0" algn="l" rtl="0">
              <a:lnSpc>
                <a:spcPct val="150000"/>
              </a:lnSpc>
              <a:spcBef>
                <a:spcPts val="0"/>
              </a:spcBef>
              <a:spcAft>
                <a:spcPts val="0"/>
              </a:spcAft>
              <a:buNone/>
            </a:pPr>
            <a:r>
              <a:rPr lang="en-US" sz="2000" b="1" dirty="0">
                <a:solidFill>
                  <a:srgbClr val="E42D38"/>
                </a:solidFill>
                <a:latin typeface="Open sans" panose="020B0606030504020204" pitchFamily="34" charset="0"/>
                <a:ea typeface="Open sans" panose="020B0606030504020204" pitchFamily="34" charset="0"/>
                <a:cs typeface="Open sans" panose="020B0606030504020204" pitchFamily="34" charset="0"/>
              </a:rPr>
              <a:t>Safety Tips</a:t>
            </a:r>
            <a:endParaRPr sz="1600" dirty="0">
              <a:solidFill>
                <a:srgbClr val="E42D38"/>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Unplug appliances when not in use.</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Don’t run extension cords under rugs.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Check cords of appliances for wear and tear periodically.</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E42D38"/>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Ensure that electrical outlets are not overloaded.</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2516</Words>
  <Application>Microsoft Office PowerPoint</Application>
  <PresentationFormat>Widescreen</PresentationFormat>
  <Paragraphs>378</Paragraphs>
  <Slides>35</Slides>
  <Notes>34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Wingdings</vt:lpstr>
      <vt:lpstr>Noto Sans Symbols</vt:lpstr>
      <vt:lpstr>Arial</vt:lpstr>
      <vt:lpstr>Open sans</vt:lpstr>
      <vt:lpstr>Arial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33</cp:revision>
  <dcterms:created xsi:type="dcterms:W3CDTF">2021-09-10T07:38:40Z</dcterms:created>
  <dcterms:modified xsi:type="dcterms:W3CDTF">2024-07-02T23:52:17Z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2022-06-01T21:18:20Z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c8a60539-0660-4913-a965-f683f37bdb95</vt:lpwstr>
  </property>
  <property fmtid="{D5CDD505-2E9C-101B-9397-08002B2CF9AE}" pid="8" name="MSIP_Label_caf3f7fd-5cd4-4287-9002-aceb9af13c42_ContentBits">
    <vt:lpwstr>2</vt:lpwstr>
  </property>
</Properties>
</file>