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258" r:id="rId5"/>
    <p:sldId id="462" r:id="rId6"/>
    <p:sldId id="463" r:id="rId7"/>
    <p:sldId id="464" r:id="rId8"/>
    <p:sldId id="465" r:id="rId9"/>
    <p:sldId id="466" r:id="rId10"/>
    <p:sldId id="467" r:id="rId11"/>
    <p:sldId id="484" r:id="rId12"/>
    <p:sldId id="485" r:id="rId13"/>
    <p:sldId id="486" r:id="rId14"/>
    <p:sldId id="468" r:id="rId15"/>
    <p:sldId id="349" r:id="rId16"/>
    <p:sldId id="350" r:id="rId17"/>
    <p:sldId id="469" r:id="rId18"/>
    <p:sldId id="470" r:id="rId19"/>
    <p:sldId id="471" r:id="rId20"/>
    <p:sldId id="472" r:id="rId21"/>
    <p:sldId id="473" r:id="rId22"/>
    <p:sldId id="474" r:id="rId23"/>
    <p:sldId id="475" r:id="rId24"/>
    <p:sldId id="476" r:id="rId25"/>
    <p:sldId id="352" r:id="rId26"/>
    <p:sldId id="477" r:id="rId27"/>
    <p:sldId id="478" r:id="rId28"/>
    <p:sldId id="479" r:id="rId29"/>
    <p:sldId id="481" r:id="rId30"/>
    <p:sldId id="480" r:id="rId31"/>
    <p:sldId id="482" r:id="rId32"/>
    <p:sldId id="483"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5"/>
    <a:srgbClr val="E42D38"/>
    <a:srgbClr val="055A99"/>
    <a:srgbClr val="F99B27"/>
    <a:srgbClr val="B1D137"/>
    <a:srgbClr val="2A320C"/>
    <a:srgbClr val="4F5340"/>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0" autoAdjust="0"/>
    <p:restoredTop sz="93792" autoAdjust="0"/>
  </p:normalViewPr>
  <p:slideViewPr>
    <p:cSldViewPr snapToGrid="0">
      <p:cViewPr varScale="1">
        <p:scale>
          <a:sx n="59" d="100"/>
          <a:sy n="59"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200" dirty="0">
                <a:latin typeface="Arial" panose="020B0604020202020204" pitchFamily="34" charset="0"/>
                <a:ea typeface="Times New Roman" panose="02020603050405020304" pitchFamily="18" charset="0"/>
                <a:cs typeface="Times New Roman" panose="02020603050405020304" pitchFamily="18" charset="0"/>
              </a:rPr>
              <a:t>Avoid the “electrical octopus.”  Eliminate tangles of electrical cords.  Don’t overload electrical outlets.  Don’t plug power strips into other power strips.</a:t>
            </a:r>
          </a:p>
          <a:p>
            <a:pPr marL="342900" marR="0" lvl="0" indent="-342900">
              <a:spcBef>
                <a:spcPts val="0"/>
              </a:spcBef>
              <a:spcAft>
                <a:spcPts val="0"/>
              </a:spcAft>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200" dirty="0">
                <a:latin typeface="Arial" panose="020B0604020202020204" pitchFamily="34" charset="0"/>
                <a:ea typeface="Times New Roman" panose="02020603050405020304" pitchFamily="18" charset="0"/>
                <a:cs typeface="Times New Roman" panose="02020603050405020304" pitchFamily="18" charset="0"/>
              </a:rPr>
              <a:t>Don’t run electrical cords under carpets.</a:t>
            </a:r>
          </a:p>
          <a:p>
            <a:pPr marL="342900" marR="0" lvl="0" indent="-342900">
              <a:spcBef>
                <a:spcPts val="0"/>
              </a:spcBef>
              <a:spcAft>
                <a:spcPts val="0"/>
              </a:spcAft>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Replace broken or frayed cords immediately.</a:t>
            </a:r>
          </a:p>
          <a:p>
            <a:pPr marL="342900" marR="0" lvl="0" indent="-342900" algn="l" defTabSz="457200" rtl="0" eaLnBrk="1" fontAlgn="auto" latinLnBrk="0" hangingPunct="1">
              <a:lnSpc>
                <a:spcPct val="100000"/>
              </a:lnSpc>
              <a:spcBef>
                <a:spcPts val="0"/>
              </a:spcBef>
              <a:spcAft>
                <a:spcPts val="0"/>
              </a:spcAft>
              <a:buClrTx/>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Maintain electrical appliances properly.  Repair or replace malfunctioning appliance</a:t>
            </a:r>
          </a:p>
          <a:p>
            <a:pPr marL="342900" marR="0" lvl="0" indent="-342900" algn="l" defTabSz="457200" rtl="0" eaLnBrk="1" fontAlgn="auto" latinLnBrk="0" hangingPunct="1">
              <a:lnSpc>
                <a:spcPct val="100000"/>
              </a:lnSpc>
              <a:spcBef>
                <a:spcPts val="0"/>
              </a:spcBef>
              <a:spcAft>
                <a:spcPts val="0"/>
              </a:spcAft>
              <a:buClrTx/>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Know where the power shutoffs for electrical appliances are.</a:t>
            </a:r>
          </a:p>
          <a:p>
            <a:pPr marL="342900" marR="0" lvl="0" indent="-342900" algn="l" defTabSz="457200" rtl="0" eaLnBrk="1" fontAlgn="auto" latinLnBrk="0" hangingPunct="1">
              <a:lnSpc>
                <a:spcPct val="100000"/>
              </a:lnSpc>
              <a:spcBef>
                <a:spcPts val="0"/>
              </a:spcBef>
              <a:spcAft>
                <a:spcPts val="0"/>
              </a:spcAft>
              <a:buClrTx/>
              <a:buSzPts val="1200"/>
              <a:buFont typeface="Wingdings" pitchFamily="2"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Know where the power shutoff for circuit breakers or fuses is and how to shut off the power.</a:t>
            </a:r>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13</a:t>
            </a:fld>
            <a:endParaRPr lang="en-US"/>
          </a:p>
        </p:txBody>
      </p:sp>
    </p:spTree>
    <p:extLst>
      <p:ext uri="{BB962C8B-B14F-4D97-AF65-F5344CB8AC3E}">
        <p14:creationId xmlns:p14="http://schemas.microsoft.com/office/powerpoint/2010/main" val="108972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Portable extinguishers use either Carbon Dioxide or PKP</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0F7AB-AED6-4D2A-960F-4C05F8D8C2DF}"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830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DE5B-9E3F-D04D-8E44-E9F740CA6C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861C589-DA04-8843-BB61-4634A4F84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DDF6AE6-6886-F44D-A7ED-04E59CE72C4E}"/>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701F11F4-4AAA-2446-8B5E-1586979ED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66523-0F01-BB49-9734-EFC1C6D7EACD}"/>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3313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0FB0-ABF4-F84A-A6C4-59412474AE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B45461-F45A-7044-AF95-344DD03E4A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AC7F40-D028-8D4B-A58E-AFEB6D29AF9E}"/>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CDB4E8FA-B644-4145-A5AB-7BD03FCCB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491CB-45AB-B541-B631-D4F3B15D8E03}"/>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296952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5C4B-32C7-FF43-8C88-898F83F0C6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1816C71-5BCA-334D-AAF0-93FEF1301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5EDC9B-8482-274F-B635-B810498D30BA}"/>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B6EB420E-F2AF-9B42-B751-6143D9B4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029B7-51CE-C948-9A69-B8C51CC03979}"/>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198413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23B1-95C3-894D-9F40-5A65BFB230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3FEE0D-1F57-6844-AB42-83BA097F61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9F3EBC-5005-FD45-8D06-5E15924CBA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38EA18A-1C65-FA44-81E9-27A243810B2B}"/>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6" name="Footer Placeholder 5">
            <a:extLst>
              <a:ext uri="{FF2B5EF4-FFF2-40B4-BE49-F238E27FC236}">
                <a16:creationId xmlns:a16="http://schemas.microsoft.com/office/drawing/2014/main" id="{AF4E662F-AEAC-964A-9792-80C3E903E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CE128-B967-F444-AA0B-936698298268}"/>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106765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9BB2-0659-BC46-8578-C7E337B096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20042C-4EC0-134B-A860-2CBDD6B13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5B0832-7A15-6444-9594-AFAD7EC5FF7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2F09602-97E0-C246-9A32-5A04E8C1F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01492F-F436-0644-91DA-091A4125E3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EFA8896-8152-D948-BA4F-F8C6F55813CB}"/>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8" name="Footer Placeholder 7">
            <a:extLst>
              <a:ext uri="{FF2B5EF4-FFF2-40B4-BE49-F238E27FC236}">
                <a16:creationId xmlns:a16="http://schemas.microsoft.com/office/drawing/2014/main" id="{FCA02CF4-1532-C441-8634-1995010921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40049-6244-DA47-B885-10C625763125}"/>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306581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691A-4CD8-C64C-9BEA-118EDD9FBC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65CA1C-0AF9-BB4E-82F2-985C4791747B}"/>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4" name="Footer Placeholder 3">
            <a:extLst>
              <a:ext uri="{FF2B5EF4-FFF2-40B4-BE49-F238E27FC236}">
                <a16:creationId xmlns:a16="http://schemas.microsoft.com/office/drawing/2014/main" id="{0B046D7F-402C-5049-8E0F-32BDB7621F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A3B73-6DDC-9A4F-A44C-D87729EF83F1}"/>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26722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BC553-C8B7-9846-BAF5-32A8A3B1F038}"/>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3" name="Footer Placeholder 2">
            <a:extLst>
              <a:ext uri="{FF2B5EF4-FFF2-40B4-BE49-F238E27FC236}">
                <a16:creationId xmlns:a16="http://schemas.microsoft.com/office/drawing/2014/main" id="{FDBE46C8-E3F9-DD4C-B3D4-5E5D686DD0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A5D0B9-040E-2743-8240-C99ED0BBC936}"/>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4115145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D57C-978E-4948-B2DC-36F0362485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A83E32-249F-1447-9B23-AC0BA85A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EC22B8-4553-9C48-8B1D-EA397036A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5A7D4D-A96D-D243-8643-9C75FD9106E1}"/>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6" name="Footer Placeholder 5">
            <a:extLst>
              <a:ext uri="{FF2B5EF4-FFF2-40B4-BE49-F238E27FC236}">
                <a16:creationId xmlns:a16="http://schemas.microsoft.com/office/drawing/2014/main" id="{E6F0F332-5E01-6846-92C3-53A131846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0EAC-A874-E24D-BF42-63F14B52BCEB}"/>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9644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783E-8C64-2A4E-B441-9B9CE77FA5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B1C69C-8B17-6E40-9DE8-7F16AF29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6151EB-AD66-CA43-B755-559ED80B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193105-E663-324A-BB4F-BCDBB4AA6768}"/>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6" name="Footer Placeholder 5">
            <a:extLst>
              <a:ext uri="{FF2B5EF4-FFF2-40B4-BE49-F238E27FC236}">
                <a16:creationId xmlns:a16="http://schemas.microsoft.com/office/drawing/2014/main" id="{4210EB3F-AC6A-F842-941C-0A8F77B28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D345B-0558-1046-AB76-D2B3FD798AD1}"/>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2076661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EB44-3B06-D649-8336-F94A66186B0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EA530F-437D-584A-B08B-387A62A62E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2F35EE-134D-BF42-97D0-AE1276BFE989}"/>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AF6EBC0C-57DB-8F49-AFD8-51E8290B4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222BE-1D7F-264C-9DDA-B388AB06F3C2}"/>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3020374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C3907-E693-FE4E-B9E7-520E612C1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2EBF5F-61CA-1342-80F7-65219C9E9C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4CE103-21C8-2B45-B506-5B91F7EB2F5B}"/>
              </a:ext>
            </a:extLst>
          </p:cNvPr>
          <p:cNvSpPr>
            <a:spLocks noGrp="1"/>
          </p:cNvSpPr>
          <p:nvPr>
            <p:ph type="dt" sz="half" idx="10"/>
          </p:nvPr>
        </p:nvSpPr>
        <p:spPr/>
        <p:txBody>
          <a:body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4A7DE28A-00D9-5847-BF81-B9B54FB16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AF1CF-7274-DF44-B566-BC0BAB0050BD}"/>
              </a:ext>
            </a:extLst>
          </p:cNvPr>
          <p:cNvSpPr>
            <a:spLocks noGrp="1"/>
          </p:cNvSpPr>
          <p:nvPr>
            <p:ph type="sldNum" sz="quarter" idx="12"/>
          </p:nvPr>
        </p:nvSpPr>
        <p:spPr/>
        <p:txBody>
          <a:bodyPr/>
          <a:lstStyle/>
          <a:p>
            <a:fld id="{E4905D25-B36C-5840-B7A4-17BAE74D5740}" type="slidenum">
              <a:rPr lang="en-US" smtClean="0"/>
              <a:t>‹#›</a:t>
            </a:fld>
            <a:endParaRPr lang="en-US"/>
          </a:p>
        </p:txBody>
      </p:sp>
    </p:spTree>
    <p:extLst>
      <p:ext uri="{BB962C8B-B14F-4D97-AF65-F5344CB8AC3E}">
        <p14:creationId xmlns:p14="http://schemas.microsoft.com/office/powerpoint/2010/main" val="197338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BCE500AD-0592-41FC-8F2F-707C71F06381}"/>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5E9CD-1B82-DE41-9554-0CDE61633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7A1B00-16EF-8B46-8429-80395ECF9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548DEB-7286-8D4E-B582-23F9129CF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CB1A7-F104-F545-B754-19A4B7B6EE80}" type="datetimeFigureOut">
              <a:rPr lang="en-US" smtClean="0"/>
              <a:t>6/1/2022</a:t>
            </a:fld>
            <a:endParaRPr lang="en-US"/>
          </a:p>
        </p:txBody>
      </p:sp>
      <p:sp>
        <p:nvSpPr>
          <p:cNvPr id="5" name="Footer Placeholder 4">
            <a:extLst>
              <a:ext uri="{FF2B5EF4-FFF2-40B4-BE49-F238E27FC236}">
                <a16:creationId xmlns:a16="http://schemas.microsoft.com/office/drawing/2014/main" id="{C6B80517-E1ED-8A4C-BC30-A0A8A6D2A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E3FA1-9F27-B444-A221-0230A8B69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5D25-B36C-5840-B7A4-17BAE74D5740}" type="slidenum">
              <a:rPr lang="en-US" smtClean="0"/>
              <a:t>‹#›</a:t>
            </a:fld>
            <a:endParaRPr lang="en-US"/>
          </a:p>
        </p:txBody>
      </p:sp>
      <p:sp>
        <p:nvSpPr>
          <p:cNvPr id="8" name="MSIPCMContentMarking" descr="{&quot;HashCode&quot;:-45436510,&quot;Placement&quot;:&quot;Footer&quot;,&quot;Top&quot;:519.343,&quot;Left&quot;:0.0,&quot;SlideWidth&quot;:960,&quot;SlideHeight&quot;:540}">
            <a:extLst>
              <a:ext uri="{FF2B5EF4-FFF2-40B4-BE49-F238E27FC236}">
                <a16:creationId xmlns:a16="http://schemas.microsoft.com/office/drawing/2014/main" id="{CFBA3837-D688-4942-9028-1B7018B67F8A}"/>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1633566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3.png"/><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8;p1">
            <a:extLst>
              <a:ext uri="{FF2B5EF4-FFF2-40B4-BE49-F238E27FC236}">
                <a16:creationId xmlns:a16="http://schemas.microsoft.com/office/drawing/2014/main" id="{108ED90A-D088-4DB6-81F2-A8EA9DE3F9D6}"/>
              </a:ext>
            </a:extLst>
          </p:cNvPr>
          <p:cNvSpPr/>
          <p:nvPr/>
        </p:nvSpPr>
        <p:spPr>
          <a:xfrm>
            <a:off x="6517488" y="0"/>
            <a:ext cx="5674512" cy="5671457"/>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B1D137"/>
              </a:solidFill>
              <a:latin typeface="Calibri"/>
              <a:ea typeface="Calibri"/>
              <a:cs typeface="Calibri"/>
              <a:sym typeface="Calibri"/>
            </a:endParaRPr>
          </a:p>
        </p:txBody>
      </p:sp>
      <p:sp>
        <p:nvSpPr>
          <p:cNvPr id="9" name="Google Shape;109;p1">
            <a:extLst>
              <a:ext uri="{FF2B5EF4-FFF2-40B4-BE49-F238E27FC236}">
                <a16:creationId xmlns:a16="http://schemas.microsoft.com/office/drawing/2014/main" id="{4018DEE2-1F82-4957-9F0B-1D6FD498C6BA}"/>
              </a:ext>
            </a:extLst>
          </p:cNvPr>
          <p:cNvSpPr/>
          <p:nvPr/>
        </p:nvSpPr>
        <p:spPr>
          <a:xfrm>
            <a:off x="7408209" y="931913"/>
            <a:ext cx="478379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dirty="0">
                <a:solidFill>
                  <a:schemeClr val="lt1"/>
                </a:solidFill>
                <a:latin typeface="Arial"/>
                <a:ea typeface="Arial"/>
                <a:cs typeface="Arial"/>
                <a:sym typeface="Arial"/>
              </a:rPr>
              <a:t>CDRTs &amp; </a:t>
            </a:r>
          </a:p>
          <a:p>
            <a:pPr marL="0" marR="0" lvl="0" indent="0" algn="l" rtl="0">
              <a:spcBef>
                <a:spcPts val="0"/>
              </a:spcBef>
              <a:spcAft>
                <a:spcPts val="0"/>
              </a:spcAft>
              <a:buNone/>
            </a:pPr>
            <a:r>
              <a:rPr lang="en-US" sz="5400" b="1" i="0" u="none" strike="noStrike" cap="none" dirty="0">
                <a:solidFill>
                  <a:schemeClr val="lt1"/>
                </a:solidFill>
                <a:latin typeface="Arial"/>
                <a:ea typeface="Arial"/>
                <a:cs typeface="Arial"/>
                <a:sym typeface="Arial"/>
              </a:rPr>
              <a:t>Fire Safety</a:t>
            </a:r>
            <a:endParaRPr dirty="0"/>
          </a:p>
        </p:txBody>
      </p:sp>
      <p:sp>
        <p:nvSpPr>
          <p:cNvPr id="10" name="Google Shape;110;p1">
            <a:extLst>
              <a:ext uri="{FF2B5EF4-FFF2-40B4-BE49-F238E27FC236}">
                <a16:creationId xmlns:a16="http://schemas.microsoft.com/office/drawing/2014/main" id="{A22E6206-6A96-43AA-846A-64025C454637}"/>
              </a:ext>
            </a:extLst>
          </p:cNvPr>
          <p:cNvSpPr/>
          <p:nvPr/>
        </p:nvSpPr>
        <p:spPr>
          <a:xfrm>
            <a:off x="7408209" y="3150025"/>
            <a:ext cx="4519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For Community Response Teams</a:t>
            </a:r>
            <a:endParaRPr sz="2000" b="0" i="0" u="none" strike="noStrike" cap="none" dirty="0">
              <a:solidFill>
                <a:schemeClr val="lt1"/>
              </a:solidFill>
              <a:latin typeface="Arial"/>
              <a:ea typeface="Arial"/>
              <a:cs typeface="Arial"/>
              <a:sym typeface="Arial"/>
            </a:endParaRPr>
          </a:p>
        </p:txBody>
      </p:sp>
      <p:pic>
        <p:nvPicPr>
          <p:cNvPr id="3" name="Picture 2" descr="A firefighter using a hose to water a fire hydrant&#10;&#10;Description automatically generated with low confidence">
            <a:extLst>
              <a:ext uri="{FF2B5EF4-FFF2-40B4-BE49-F238E27FC236}">
                <a16:creationId xmlns:a16="http://schemas.microsoft.com/office/drawing/2014/main" id="{714003FF-5A0D-434B-8664-98944672A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 y="0"/>
            <a:ext cx="6789420" cy="6858000"/>
          </a:xfrm>
          <a:prstGeom prst="rect">
            <a:avLst/>
          </a:prstGeom>
        </p:spPr>
      </p:pic>
      <p:grpSp>
        <p:nvGrpSpPr>
          <p:cNvPr id="6" name="Group 5">
            <a:extLst>
              <a:ext uri="{FF2B5EF4-FFF2-40B4-BE49-F238E27FC236}">
                <a16:creationId xmlns:a16="http://schemas.microsoft.com/office/drawing/2014/main" id="{9BFC794F-ABD0-4477-9D43-4AD7EAA571E4}"/>
              </a:ext>
            </a:extLst>
          </p:cNvPr>
          <p:cNvGrpSpPr/>
          <p:nvPr/>
        </p:nvGrpSpPr>
        <p:grpSpPr>
          <a:xfrm>
            <a:off x="7228821" y="5646969"/>
            <a:ext cx="4251846" cy="1132259"/>
            <a:chOff x="-3942" y="5736777"/>
            <a:chExt cx="4251846" cy="1132259"/>
          </a:xfrm>
        </p:grpSpPr>
        <p:grpSp>
          <p:nvGrpSpPr>
            <p:cNvPr id="7" name="Group 6">
              <a:extLst>
                <a:ext uri="{FF2B5EF4-FFF2-40B4-BE49-F238E27FC236}">
                  <a16:creationId xmlns:a16="http://schemas.microsoft.com/office/drawing/2014/main" id="{714C66A7-C47F-4AFA-B026-5663D4D9177A}"/>
                </a:ext>
              </a:extLst>
            </p:cNvPr>
            <p:cNvGrpSpPr/>
            <p:nvPr/>
          </p:nvGrpSpPr>
          <p:grpSpPr>
            <a:xfrm>
              <a:off x="-3942" y="5736777"/>
              <a:ext cx="4251846" cy="1132259"/>
              <a:chOff x="-3942" y="5736777"/>
              <a:chExt cx="4251846" cy="1132259"/>
            </a:xfrm>
          </p:grpSpPr>
          <p:pic>
            <p:nvPicPr>
              <p:cNvPr id="12" name="Picture 11" descr="Logo&#10;&#10;Description automatically generated">
                <a:extLst>
                  <a:ext uri="{FF2B5EF4-FFF2-40B4-BE49-F238E27FC236}">
                    <a16:creationId xmlns:a16="http://schemas.microsoft.com/office/drawing/2014/main" id="{F5194739-61A4-402D-8A5E-D0D27396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3" name="Picture 12" descr="Logo&#10;&#10;Description automatically generated">
                <a:extLst>
                  <a:ext uri="{FF2B5EF4-FFF2-40B4-BE49-F238E27FC236}">
                    <a16:creationId xmlns:a16="http://schemas.microsoft.com/office/drawing/2014/main" id="{F3BAC1D6-B393-46D6-9D75-FE72626A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1" name="Straight Connector 10">
              <a:extLst>
                <a:ext uri="{FF2B5EF4-FFF2-40B4-BE49-F238E27FC236}">
                  <a16:creationId xmlns:a16="http://schemas.microsoft.com/office/drawing/2014/main" id="{AFB1EAA5-EECF-4763-AE95-5D9F7718F1B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3158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Fires at Home</a:t>
            </a:r>
          </a:p>
        </p:txBody>
      </p:sp>
      <p:sp>
        <p:nvSpPr>
          <p:cNvPr id="17" name="TextBox 16">
            <a:extLst>
              <a:ext uri="{FF2B5EF4-FFF2-40B4-BE49-F238E27FC236}">
                <a16:creationId xmlns:a16="http://schemas.microsoft.com/office/drawing/2014/main" id="{E23539EA-79DF-498E-9AA6-8BEB0C5DE9F6}"/>
              </a:ext>
            </a:extLst>
          </p:cNvPr>
          <p:cNvSpPr txBox="1"/>
          <p:nvPr/>
        </p:nvSpPr>
        <p:spPr>
          <a:xfrm>
            <a:off x="4831411" y="810186"/>
            <a:ext cx="5767753" cy="4247317"/>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Kitchen Fires are the Most Common</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Stay in the kitchen while cooking on stovetops.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Make sur</a:t>
            </a:r>
            <a:r>
              <a:rPr lang="en-US" sz="1800" dirty="0">
                <a:latin typeface="Arial" panose="020B0604020202020204" pitchFamily="34" charset="0"/>
                <a:cs typeface="Arial" panose="020B0604020202020204" pitchFamily="34" charset="0"/>
              </a:rPr>
              <a:t>e the area near the microwave is free of clutter.</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Don’t use water to stop a grease fire, use a fire extinguisher or cover the pan or pot with a lid to </a:t>
            </a:r>
            <a:r>
              <a:rPr kumimoji="0" lang="en-US" sz="1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suff</a:t>
            </a:r>
            <a:r>
              <a:rPr lang="en-US" sz="1800" dirty="0" err="1">
                <a:latin typeface="Arial" panose="020B0604020202020204" pitchFamily="34" charset="0"/>
                <a:cs typeface="Arial" panose="020B0604020202020204" pitchFamily="34" charset="0"/>
              </a:rPr>
              <a:t>ocate</a:t>
            </a:r>
            <a:r>
              <a:rPr lang="en-US" sz="1800" dirty="0">
                <a:latin typeface="Arial" panose="020B0604020202020204" pitchFamily="34" charset="0"/>
                <a:cs typeface="Arial" panose="020B0604020202020204" pitchFamily="34" charset="0"/>
              </a:rPr>
              <a:t> the fire.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Faulty or Old Appliances Can Cause Fires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Unplug appliances when not in use.</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Don’t run extension cords under rugs.</a:t>
            </a:r>
          </a:p>
          <a:p>
            <a:pPr marL="342900" lvl="0" indent="-342900" defTabSz="457200" fontAlgn="auto">
              <a:spcBef>
                <a:spcPts val="0"/>
              </a:spcBef>
              <a:spcAft>
                <a:spcPts val="0"/>
              </a:spcAft>
              <a:buFontTx/>
              <a:buChar char="-"/>
              <a:defRPr/>
            </a:pPr>
            <a:r>
              <a:rPr lang="en-US" sz="1800" dirty="0">
                <a:latin typeface="Arial" panose="020B0604020202020204" pitchFamily="34" charset="0"/>
                <a:cs typeface="Arial" panose="020B0604020202020204" pitchFamily="34" charset="0"/>
              </a:rPr>
              <a:t>Check cords of appliances for wear and tear periodically.</a:t>
            </a:r>
          </a:p>
          <a:p>
            <a:pPr marL="342900" lvl="0" indent="-342900" defTabSz="457200" fontAlgn="auto">
              <a:spcBef>
                <a:spcPts val="0"/>
              </a:spcBef>
              <a:spcAft>
                <a:spcPts val="0"/>
              </a:spcAft>
              <a:buFontTx/>
              <a:buChar char="-"/>
              <a:defRPr/>
            </a:pPr>
            <a:r>
              <a:rPr lang="en-US" sz="1800" dirty="0">
                <a:latin typeface="Arial" panose="020B0604020202020204" pitchFamily="34" charset="0"/>
                <a:cs typeface="Arial" panose="020B0604020202020204" pitchFamily="34" charset="0"/>
              </a:rPr>
              <a:t>Ensure that electrical outlets are not overloaded.</a:t>
            </a:r>
          </a:p>
        </p:txBody>
      </p:sp>
      <p:grpSp>
        <p:nvGrpSpPr>
          <p:cNvPr id="8" name="Group 7">
            <a:extLst>
              <a:ext uri="{FF2B5EF4-FFF2-40B4-BE49-F238E27FC236}">
                <a16:creationId xmlns:a16="http://schemas.microsoft.com/office/drawing/2014/main" id="{81F5B91B-B20A-4948-BA13-3FEC68E4CA44}"/>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4E2DA0EA-2F96-41E7-BCF6-4D2C90B70169}"/>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5165F4A0-764F-4600-8A9A-F8208C6B8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B45CCBD7-F79C-4251-AA92-7630F18C0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888F2BB4-9256-4FFA-9FCC-15AA16FDF22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473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Prevent Fires at Home</a:t>
            </a:r>
          </a:p>
        </p:txBody>
      </p:sp>
      <p:sp>
        <p:nvSpPr>
          <p:cNvPr id="17" name="TextBox 16">
            <a:extLst>
              <a:ext uri="{FF2B5EF4-FFF2-40B4-BE49-F238E27FC236}">
                <a16:creationId xmlns:a16="http://schemas.microsoft.com/office/drawing/2014/main" id="{E23539EA-79DF-498E-9AA6-8BEB0C5DE9F6}"/>
              </a:ext>
            </a:extLst>
          </p:cNvPr>
          <p:cNvSpPr txBox="1"/>
          <p:nvPr/>
        </p:nvSpPr>
        <p:spPr>
          <a:xfrm>
            <a:off x="4831411" y="1568943"/>
            <a:ext cx="5767753" cy="3139321"/>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Install Fire Alarms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Test them once a month</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Ensure all household members including children, know what to do when they hear the alarm.</a:t>
            </a: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Develop an Evacuation Plan</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Ensure all household members know of two ways to escape from every room.</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1800" dirty="0">
                <a:latin typeface="Arial" panose="020B0604020202020204" pitchFamily="34" charset="0"/>
                <a:cs typeface="Arial" panose="020B0604020202020204" pitchFamily="34" charset="0"/>
              </a:rPr>
              <a:t>Keep keys for burglar proof windows in a safe place that is easily accessible.</a:t>
            </a:r>
          </a:p>
          <a:p>
            <a:endParaRPr lang="en-US" b="1" dirty="0">
              <a:solidFill>
                <a:srgbClr val="FFA025"/>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65D24F9-DEC6-4777-A81E-38A38DEB0853}"/>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6472DC36-AAE7-41CC-8960-87BDFDB4CE92}"/>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527AA6F8-DA9F-4F1B-9061-85B967DB4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37DBC044-CEE4-4CCE-8D1B-CD5AB62C6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F8F9D6A6-07F4-40AA-8ACD-CC9924EA0923}"/>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0734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Prevent Fires at Home</a:t>
            </a:r>
          </a:p>
        </p:txBody>
      </p:sp>
      <p:sp>
        <p:nvSpPr>
          <p:cNvPr id="17" name="TextBox 16">
            <a:extLst>
              <a:ext uri="{FF2B5EF4-FFF2-40B4-BE49-F238E27FC236}">
                <a16:creationId xmlns:a16="http://schemas.microsoft.com/office/drawing/2014/main" id="{E23539EA-79DF-498E-9AA6-8BEB0C5DE9F6}"/>
              </a:ext>
            </a:extLst>
          </p:cNvPr>
          <p:cNvSpPr txBox="1"/>
          <p:nvPr/>
        </p:nvSpPr>
        <p:spPr>
          <a:xfrm>
            <a:off x="4405754" y="1744041"/>
            <a:ext cx="6880691" cy="2862322"/>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Other Tips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matches and lighters out of the reach of children.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-Store all flammable liquids or hazardous chemicals in a safe place away from heat releasing objects or appliances.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all household members know the number for the fire department.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 clutter or pile up of old newspapers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 how to switch off circuit box/fuse box. </a:t>
            </a:r>
          </a:p>
          <a:p>
            <a:endParaRPr lang="en-US" b="1" dirty="0">
              <a:solidFill>
                <a:srgbClr val="FFA025"/>
              </a:solidFill>
              <a:latin typeface="Arial" panose="020B0604020202020204" pitchFamily="34" charset="0"/>
              <a:cs typeface="Arial" panose="020B0604020202020204" pitchFamily="34" charset="0"/>
            </a:endParaRPr>
          </a:p>
          <a:p>
            <a:endParaRPr lang="en-US" b="1" dirty="0">
              <a:solidFill>
                <a:srgbClr val="FFA025"/>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6C95606-1616-4033-8954-5D810C0A6467}"/>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B8848CCB-A757-433C-B34D-02DAA99DB05B}"/>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A15EAB02-DCBB-4223-9E23-D0CAD1D15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7C4F1737-9F7E-4062-9020-FC09FAFAB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CD7FD269-7685-4C82-87DF-B80D9C88F1F1}"/>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983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848108" y="686531"/>
            <a:ext cx="261423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Turning Off Circuit Boxes and Fuse Boxes</a:t>
            </a:r>
          </a:p>
        </p:txBody>
      </p:sp>
      <p:grpSp>
        <p:nvGrpSpPr>
          <p:cNvPr id="17" name="Group 16">
            <a:extLst>
              <a:ext uri="{FF2B5EF4-FFF2-40B4-BE49-F238E27FC236}">
                <a16:creationId xmlns:a16="http://schemas.microsoft.com/office/drawing/2014/main" id="{A9F22FD9-8B12-4815-B3B0-4D83BF0C5130}"/>
              </a:ext>
            </a:extLst>
          </p:cNvPr>
          <p:cNvGrpSpPr/>
          <p:nvPr/>
        </p:nvGrpSpPr>
        <p:grpSpPr>
          <a:xfrm>
            <a:off x="4610893" y="686531"/>
            <a:ext cx="7269455" cy="4494629"/>
            <a:chOff x="453708" y="1676853"/>
            <a:chExt cx="7269455" cy="4494629"/>
          </a:xfrm>
        </p:grpSpPr>
        <p:pic>
          <p:nvPicPr>
            <p:cNvPr id="20" name="Picture 19" descr="A picture containing drawing, clock&#10;&#10;Description automatically generated">
              <a:extLst>
                <a:ext uri="{FF2B5EF4-FFF2-40B4-BE49-F238E27FC236}">
                  <a16:creationId xmlns:a16="http://schemas.microsoft.com/office/drawing/2014/main" id="{4311195E-48D1-4290-B9BE-1B9671F0B462}"/>
                </a:ext>
              </a:extLst>
            </p:cNvPr>
            <p:cNvPicPr>
              <a:picLocks noChangeAspect="1"/>
            </p:cNvPicPr>
            <p:nvPr/>
          </p:nvPicPr>
          <p:blipFill rotWithShape="1">
            <a:blip r:embed="rId3">
              <a:extLst>
                <a:ext uri="{28A0092B-C50C-407E-A947-70E740481C1C}">
                  <a14:useLocalDpi xmlns:a14="http://schemas.microsoft.com/office/drawing/2010/main" val="0"/>
                </a:ext>
              </a:extLst>
            </a:blip>
            <a:srcRect b="28797"/>
            <a:stretch/>
          </p:blipFill>
          <p:spPr>
            <a:xfrm>
              <a:off x="453708" y="1676853"/>
              <a:ext cx="6798654" cy="2229922"/>
            </a:xfrm>
            <a:prstGeom prst="rect">
              <a:avLst/>
            </a:prstGeom>
          </p:spPr>
        </p:pic>
        <p:sp>
          <p:nvSpPr>
            <p:cNvPr id="21" name="Rectangle 20">
              <a:extLst>
                <a:ext uri="{FF2B5EF4-FFF2-40B4-BE49-F238E27FC236}">
                  <a16:creationId xmlns:a16="http://schemas.microsoft.com/office/drawing/2014/main" id="{65AD9AA9-EF8F-41D5-BEBC-E79A0052BF21}"/>
                </a:ext>
              </a:extLst>
            </p:cNvPr>
            <p:cNvSpPr/>
            <p:nvPr/>
          </p:nvSpPr>
          <p:spPr>
            <a:xfrm>
              <a:off x="668536" y="4437823"/>
              <a:ext cx="2209259" cy="261610"/>
            </a:xfrm>
            <a:prstGeom prst="rect">
              <a:avLst/>
            </a:prstGeom>
            <a:solidFill>
              <a:srgbClr val="FFA025"/>
            </a:solidFill>
          </p:spPr>
          <p:txBody>
            <a:bodyPr wrap="none">
              <a:spAutoFit/>
            </a:bodyPr>
            <a:lstStyle/>
            <a:p>
              <a:pPr marL="4514850" marR="0" indent="-4514850">
                <a:spcBef>
                  <a:spcPts val="0"/>
                </a:spcBef>
                <a:spcAft>
                  <a:spcPts val="0"/>
                </a:spcAft>
                <a:tabLst>
                  <a:tab pos="114300" algn="l"/>
                  <a:tab pos="4000500" algn="l"/>
                </a:tabLst>
              </a:pPr>
              <a:r>
                <a:rPr lang="en-US" sz="1100" b="1" dirty="0">
                  <a:solidFill>
                    <a:schemeClr val="bg1"/>
                  </a:solidFill>
                  <a:latin typeface="Arial" panose="020B0604020202020204" pitchFamily="34" charset="0"/>
                  <a:cs typeface="Times New Roman" panose="02020603050405020304" pitchFamily="18" charset="0"/>
                </a:rPr>
                <a:t>CIRCUIT BOX WITH SHUTOFF</a:t>
              </a:r>
            </a:p>
          </p:txBody>
        </p:sp>
        <p:sp>
          <p:nvSpPr>
            <p:cNvPr id="22" name="Text Box 146">
              <a:extLst>
                <a:ext uri="{FF2B5EF4-FFF2-40B4-BE49-F238E27FC236}">
                  <a16:creationId xmlns:a16="http://schemas.microsoft.com/office/drawing/2014/main" id="{51A71725-9890-4DAB-BF96-09BC9B511AE1}"/>
                </a:ext>
              </a:extLst>
            </p:cNvPr>
            <p:cNvSpPr txBox="1">
              <a:spLocks/>
            </p:cNvSpPr>
            <p:nvPr/>
          </p:nvSpPr>
          <p:spPr bwMode="auto">
            <a:xfrm>
              <a:off x="668536" y="5016336"/>
              <a:ext cx="3242282" cy="115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Circuit box showing shutoff steps. </a:t>
              </a:r>
            </a:p>
            <a:p>
              <a:pPr marL="0" marR="0">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Step 1:  Shut off individual breakers.  Step 2:  Shut off main breaker.</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a16="http://schemas.microsoft.com/office/drawing/2014/main" id="{679753F2-9D0E-4C6C-BA1E-4B96D62B2522}"/>
                </a:ext>
              </a:extLst>
            </p:cNvPr>
            <p:cNvSpPr/>
            <p:nvPr/>
          </p:nvSpPr>
          <p:spPr>
            <a:xfrm>
              <a:off x="4848795" y="4437823"/>
              <a:ext cx="2013693" cy="261610"/>
            </a:xfrm>
            <a:prstGeom prst="rect">
              <a:avLst/>
            </a:prstGeom>
            <a:solidFill>
              <a:srgbClr val="FFA025"/>
            </a:solidFill>
          </p:spPr>
          <p:txBody>
            <a:bodyPr wrap="none">
              <a:spAutoFit/>
            </a:bodyPr>
            <a:lstStyle/>
            <a:p>
              <a:pPr marL="4514850" marR="0" indent="-4514850">
                <a:spcBef>
                  <a:spcPts val="0"/>
                </a:spcBef>
                <a:spcAft>
                  <a:spcPts val="0"/>
                </a:spcAft>
                <a:tabLst>
                  <a:tab pos="114300" algn="l"/>
                  <a:tab pos="4000500" algn="l"/>
                </a:tabLst>
              </a:pPr>
              <a:r>
                <a:rPr lang="en-US" sz="1100" b="1" dirty="0">
                  <a:solidFill>
                    <a:schemeClr val="bg1"/>
                  </a:solidFill>
                  <a:latin typeface="Arial" panose="020B0604020202020204" pitchFamily="34" charset="0"/>
                  <a:cs typeface="Times New Roman" panose="02020603050405020304" pitchFamily="18" charset="0"/>
                </a:rPr>
                <a:t>FUSE BOX WITH SHUTOFF</a:t>
              </a:r>
            </a:p>
          </p:txBody>
        </p:sp>
        <p:sp>
          <p:nvSpPr>
            <p:cNvPr id="24" name="Text Box 147">
              <a:extLst>
                <a:ext uri="{FF2B5EF4-FFF2-40B4-BE49-F238E27FC236}">
                  <a16:creationId xmlns:a16="http://schemas.microsoft.com/office/drawing/2014/main" id="{AFF717F1-6BBB-41DB-A81E-7DCEFA1F96B1}"/>
                </a:ext>
              </a:extLst>
            </p:cNvPr>
            <p:cNvSpPr txBox="1">
              <a:spLocks/>
            </p:cNvSpPr>
            <p:nvPr/>
          </p:nvSpPr>
          <p:spPr bwMode="auto">
            <a:xfrm>
              <a:off x="4848795" y="5016335"/>
              <a:ext cx="2874368" cy="89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50000"/>
                </a:lnSpc>
                <a:spcBef>
                  <a:spcPts val="0"/>
                </a:spcBef>
                <a:spcAft>
                  <a:spcPts val="0"/>
                </a:spcAft>
                <a:tabLst>
                  <a:tab pos="3657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Fuse box showing shutoff steps.  </a:t>
              </a:r>
            </a:p>
            <a:p>
              <a:pPr marL="0" marR="0">
                <a:lnSpc>
                  <a:spcPct val="150000"/>
                </a:lnSpc>
                <a:spcBef>
                  <a:spcPts val="0"/>
                </a:spcBef>
                <a:spcAft>
                  <a:spcPts val="0"/>
                </a:spcAft>
                <a:tabLst>
                  <a:tab pos="3657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Step 1:  Pull out individual fuses.  </a:t>
              </a:r>
            </a:p>
            <a:p>
              <a:pPr marL="0" marR="0">
                <a:lnSpc>
                  <a:spcPct val="150000"/>
                </a:lnSpc>
                <a:spcBef>
                  <a:spcPts val="0"/>
                </a:spcBef>
                <a:spcAft>
                  <a:spcPts val="0"/>
                </a:spcAft>
                <a:tabLst>
                  <a:tab pos="3657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Step 2:  Pull out main fuse.</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p:txBody>
        </p:sp>
      </p:grpSp>
      <p:grpSp>
        <p:nvGrpSpPr>
          <p:cNvPr id="14" name="Group 13">
            <a:extLst>
              <a:ext uri="{FF2B5EF4-FFF2-40B4-BE49-F238E27FC236}">
                <a16:creationId xmlns:a16="http://schemas.microsoft.com/office/drawing/2014/main" id="{409683B1-408B-4E10-A4D3-847B36A810DB}"/>
              </a:ext>
            </a:extLst>
          </p:cNvPr>
          <p:cNvGrpSpPr/>
          <p:nvPr/>
        </p:nvGrpSpPr>
        <p:grpSpPr>
          <a:xfrm>
            <a:off x="-177380" y="5735192"/>
            <a:ext cx="4251846" cy="1132259"/>
            <a:chOff x="-3942" y="5736777"/>
            <a:chExt cx="4251846" cy="1132259"/>
          </a:xfrm>
        </p:grpSpPr>
        <p:grpSp>
          <p:nvGrpSpPr>
            <p:cNvPr id="15" name="Group 14">
              <a:extLst>
                <a:ext uri="{FF2B5EF4-FFF2-40B4-BE49-F238E27FC236}">
                  <a16:creationId xmlns:a16="http://schemas.microsoft.com/office/drawing/2014/main" id="{7BF9F873-7462-4863-B811-CA9DF204CF6E}"/>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26D02923-1EC5-4F37-9560-7711D7D8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5" name="Picture 24" descr="Logo&#10;&#10;Description automatically generated">
                <a:extLst>
                  <a:ext uri="{FF2B5EF4-FFF2-40B4-BE49-F238E27FC236}">
                    <a16:creationId xmlns:a16="http://schemas.microsoft.com/office/drawing/2014/main" id="{E853FBBD-6C27-4468-873C-4FBA67AB8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48403CF4-74A4-4220-A205-8ECFB96715E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7104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89651-6080-4693-A48A-F91CB185ACC2}"/>
              </a:ext>
            </a:extLst>
          </p:cNvPr>
          <p:cNvSpPr/>
          <p:nvPr/>
        </p:nvSpPr>
        <p:spPr>
          <a:xfrm>
            <a:off x="-26167" y="0"/>
            <a:ext cx="4199237" cy="5781843"/>
          </a:xfrm>
          <a:prstGeom prst="rect">
            <a:avLst/>
          </a:prstGeom>
          <a:solidFill>
            <a:srgbClr val="EA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DAF2D2B8-B1A3-4FBA-BED7-9305EC45E57A}"/>
              </a:ext>
            </a:extLst>
          </p:cNvPr>
          <p:cNvSpPr txBox="1">
            <a:spLocks noChangeArrowheads="1"/>
          </p:cNvSpPr>
          <p:nvPr/>
        </p:nvSpPr>
        <p:spPr bwMode="auto">
          <a:xfrm>
            <a:off x="533400" y="2133600"/>
            <a:ext cx="3276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bg1"/>
                </a:solidFill>
                <a:latin typeface="Arial" panose="020B0604020202020204" pitchFamily="34" charset="0"/>
                <a:cs typeface="Arial" panose="020B0604020202020204" pitchFamily="34" charset="0"/>
              </a:rPr>
              <a:t>Fires At The Workplace</a:t>
            </a:r>
          </a:p>
          <a:p>
            <a:pPr eaLnBrk="1" hangingPunct="1"/>
            <a:endParaRPr lang="en-US" altLang="en-US" sz="2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DE65C9-C417-4712-B880-07790D9D2A67}"/>
              </a:ext>
            </a:extLst>
          </p:cNvPr>
          <p:cNvSpPr/>
          <p:nvPr/>
        </p:nvSpPr>
        <p:spPr>
          <a:xfrm>
            <a:off x="4438671" y="1120302"/>
            <a:ext cx="7160521" cy="40934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Main Causes of Workplace Fires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000" dirty="0">
                <a:latin typeface="Arial" panose="020B0604020202020204" pitchFamily="34" charset="0"/>
                <a:cs typeface="Arial" panose="020B0604020202020204" pitchFamily="34" charset="0"/>
              </a:rPr>
              <a:t>Neglect and overloading of electrical outlets.</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lang="en-US" sz="20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000" dirty="0">
                <a:latin typeface="Arial" panose="020B0604020202020204" pitchFamily="34" charset="0"/>
                <a:cs typeface="Arial" panose="020B0604020202020204" pitchFamily="34" charset="0"/>
              </a:rPr>
              <a:t>Smoking and not discarding of cigarette butts or lit matches appropriately.</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lang="en-US" sz="20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000" dirty="0">
                <a:latin typeface="Arial" panose="020B0604020202020204" pitchFamily="34" charset="0"/>
                <a:cs typeface="Arial" panose="020B0604020202020204" pitchFamily="34" charset="0"/>
              </a:rPr>
              <a:t>Improper storage of flammable liquids and hazardous chemicals.</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lang="en-US" sz="20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000" dirty="0">
                <a:latin typeface="Arial" panose="020B0604020202020204" pitchFamily="34" charset="0"/>
                <a:cs typeface="Arial" panose="020B0604020202020204" pitchFamily="34" charset="0"/>
              </a:rPr>
              <a:t>Clutter and pile up of shredded paper or old newspapers.</a:t>
            </a:r>
          </a:p>
          <a:p>
            <a:pPr lvl="0" defTabSz="457200" fontAlgn="auto">
              <a:spcBef>
                <a:spcPts val="0"/>
              </a:spcBef>
              <a:spcAft>
                <a:spcPts val="0"/>
              </a:spcAft>
              <a:defRPr/>
            </a:pPr>
            <a:endParaRPr kumimoji="0" 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F46FE547-913D-43BC-A8EC-276C8F4A9F6E}"/>
              </a:ext>
            </a:extLst>
          </p:cNvPr>
          <p:cNvGrpSpPr/>
          <p:nvPr/>
        </p:nvGrpSpPr>
        <p:grpSpPr>
          <a:xfrm>
            <a:off x="-177380" y="5735192"/>
            <a:ext cx="4251846" cy="1132259"/>
            <a:chOff x="-3942" y="5736777"/>
            <a:chExt cx="4251846" cy="1132259"/>
          </a:xfrm>
        </p:grpSpPr>
        <p:grpSp>
          <p:nvGrpSpPr>
            <p:cNvPr id="6" name="Group 5">
              <a:extLst>
                <a:ext uri="{FF2B5EF4-FFF2-40B4-BE49-F238E27FC236}">
                  <a16:creationId xmlns:a16="http://schemas.microsoft.com/office/drawing/2014/main" id="{F3AEE8B2-B96E-4E95-A7BF-6BBDE7613E7C}"/>
                </a:ext>
              </a:extLst>
            </p:cNvPr>
            <p:cNvGrpSpPr/>
            <p:nvPr/>
          </p:nvGrpSpPr>
          <p:grpSpPr>
            <a:xfrm>
              <a:off x="-3942" y="5736777"/>
              <a:ext cx="4251846" cy="1132259"/>
              <a:chOff x="-3942" y="5736777"/>
              <a:chExt cx="4251846" cy="1132259"/>
            </a:xfrm>
          </p:grpSpPr>
          <p:pic>
            <p:nvPicPr>
              <p:cNvPr id="8" name="Picture 7" descr="Logo&#10;&#10;Description automatically generated">
                <a:extLst>
                  <a:ext uri="{FF2B5EF4-FFF2-40B4-BE49-F238E27FC236}">
                    <a16:creationId xmlns:a16="http://schemas.microsoft.com/office/drawing/2014/main" id="{2C91834F-8E4E-4EB5-91AB-6C2A30123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9" name="Picture 8" descr="Logo&#10;&#10;Description automatically generated">
                <a:extLst>
                  <a:ext uri="{FF2B5EF4-FFF2-40B4-BE49-F238E27FC236}">
                    <a16:creationId xmlns:a16="http://schemas.microsoft.com/office/drawing/2014/main" id="{0B2C75AF-2C18-4E24-B103-50125C30A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7" name="Straight Connector 6">
              <a:extLst>
                <a:ext uri="{FF2B5EF4-FFF2-40B4-BE49-F238E27FC236}">
                  <a16:creationId xmlns:a16="http://schemas.microsoft.com/office/drawing/2014/main" id="{F7DD50F6-69B2-490D-BEDE-11A068060AA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1140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89651-6080-4693-A48A-F91CB185ACC2}"/>
              </a:ext>
            </a:extLst>
          </p:cNvPr>
          <p:cNvSpPr/>
          <p:nvPr/>
        </p:nvSpPr>
        <p:spPr>
          <a:xfrm>
            <a:off x="-26167" y="0"/>
            <a:ext cx="4199237" cy="5781843"/>
          </a:xfrm>
          <a:prstGeom prst="rect">
            <a:avLst/>
          </a:prstGeom>
          <a:solidFill>
            <a:srgbClr val="EA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DAF2D2B8-B1A3-4FBA-BED7-9305EC45E57A}"/>
              </a:ext>
            </a:extLst>
          </p:cNvPr>
          <p:cNvSpPr txBox="1">
            <a:spLocks noChangeArrowheads="1"/>
          </p:cNvSpPr>
          <p:nvPr/>
        </p:nvSpPr>
        <p:spPr bwMode="auto">
          <a:xfrm>
            <a:off x="533400" y="2133600"/>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bg1"/>
                </a:solidFill>
                <a:latin typeface="Arial" panose="020B0604020202020204" pitchFamily="34" charset="0"/>
                <a:cs typeface="Arial" panose="020B0604020202020204" pitchFamily="34" charset="0"/>
              </a:rPr>
              <a:t>Prevent Fires At The Workplace</a:t>
            </a:r>
          </a:p>
          <a:p>
            <a:pPr eaLnBrk="1" hangingPunct="1"/>
            <a:endParaRPr lang="en-US" altLang="en-US" sz="2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DE65C9-C417-4712-B880-07790D9D2A67}"/>
              </a:ext>
            </a:extLst>
          </p:cNvPr>
          <p:cNvSpPr/>
          <p:nvPr/>
        </p:nvSpPr>
        <p:spPr>
          <a:xfrm>
            <a:off x="4438671" y="543594"/>
            <a:ext cx="7160521" cy="57708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Install Fire Alarms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Test them once a month</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Ensure all employees know what to do when they hear the alarm.</a:t>
            </a:r>
          </a:p>
          <a:p>
            <a:pPr marR="0" lvl="0" algn="l" defTabSz="457200" rtl="0" eaLnBrk="1" fontAlgn="auto" latinLnBrk="0" hangingPunct="1">
              <a:lnSpc>
                <a:spcPct val="100000"/>
              </a:lnSpc>
              <a:spcBef>
                <a:spcPts val="0"/>
              </a:spcBef>
              <a:spcAft>
                <a:spcPts val="0"/>
              </a:spcAft>
              <a:buClrTx/>
              <a:buSzTx/>
              <a:tabLst/>
              <a:defRPr/>
            </a:pPr>
            <a:endParaRPr lang="en-US" sz="2300" dirty="0">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lang="en-US" sz="2300" b="1" dirty="0">
                <a:solidFill>
                  <a:srgbClr val="FFA025"/>
                </a:solidFill>
                <a:latin typeface="Arial" panose="020B0604020202020204" pitchFamily="34" charset="0"/>
                <a:cs typeface="Arial" panose="020B0604020202020204" pitchFamily="34" charset="0"/>
              </a:rPr>
              <a:t>Develop An Evacuation Plan</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Post fire escape plans on every level of the building.</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Assign and train safety wardens on every level of the building.</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Teach employees about exit locations, escape routes and where the fire extinguishers are located.</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Practice drills regularly.</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sz="2300" dirty="0">
                <a:latin typeface="Arial" panose="020B0604020202020204" pitchFamily="34" charset="0"/>
                <a:cs typeface="Arial" panose="020B0604020202020204" pitchFamily="34" charset="0"/>
              </a:rPr>
              <a:t>Keep emergency exits free of clutter.</a:t>
            </a:r>
          </a:p>
          <a:p>
            <a:pPr marR="0" lvl="0" algn="l" defTabSz="457200" rtl="0" eaLnBrk="1" fontAlgn="auto" latinLnBrk="0" hangingPunct="1">
              <a:lnSpc>
                <a:spcPct val="100000"/>
              </a:lnSpc>
              <a:spcBef>
                <a:spcPts val="0"/>
              </a:spcBef>
              <a:spcAft>
                <a:spcPts val="0"/>
              </a:spcAft>
              <a:buClrTx/>
              <a:buSzTx/>
              <a:tabLst/>
              <a:defRPr/>
            </a:pPr>
            <a:endParaRPr lang="en-US" sz="2300" dirty="0">
              <a:latin typeface="Arial" panose="020B0604020202020204" pitchFamily="34" charset="0"/>
              <a:cs typeface="Arial" panose="020B0604020202020204" pitchFamily="34" charset="0"/>
            </a:endParaRPr>
          </a:p>
          <a:p>
            <a:pPr lvl="0" defTabSz="457200" fontAlgn="auto">
              <a:spcBef>
                <a:spcPts val="0"/>
              </a:spcBef>
              <a:spcAft>
                <a:spcPts val="0"/>
              </a:spcAft>
              <a:defRPr/>
            </a:pPr>
            <a:endParaRPr kumimoji="0" 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EC225621-DDC0-4EDA-B035-1C06B55E0FDD}"/>
              </a:ext>
            </a:extLst>
          </p:cNvPr>
          <p:cNvGrpSpPr/>
          <p:nvPr/>
        </p:nvGrpSpPr>
        <p:grpSpPr>
          <a:xfrm>
            <a:off x="-177380" y="5735192"/>
            <a:ext cx="4251846" cy="1132259"/>
            <a:chOff x="-3942" y="5736777"/>
            <a:chExt cx="4251846" cy="1132259"/>
          </a:xfrm>
        </p:grpSpPr>
        <p:grpSp>
          <p:nvGrpSpPr>
            <p:cNvPr id="6" name="Group 5">
              <a:extLst>
                <a:ext uri="{FF2B5EF4-FFF2-40B4-BE49-F238E27FC236}">
                  <a16:creationId xmlns:a16="http://schemas.microsoft.com/office/drawing/2014/main" id="{F18D51C4-BDA9-4C66-BDF5-9077C828D94C}"/>
                </a:ext>
              </a:extLst>
            </p:cNvPr>
            <p:cNvGrpSpPr/>
            <p:nvPr/>
          </p:nvGrpSpPr>
          <p:grpSpPr>
            <a:xfrm>
              <a:off x="-3942" y="5736777"/>
              <a:ext cx="4251846" cy="1132259"/>
              <a:chOff x="-3942" y="5736777"/>
              <a:chExt cx="4251846" cy="1132259"/>
            </a:xfrm>
          </p:grpSpPr>
          <p:pic>
            <p:nvPicPr>
              <p:cNvPr id="8" name="Picture 7" descr="Logo&#10;&#10;Description automatically generated">
                <a:extLst>
                  <a:ext uri="{FF2B5EF4-FFF2-40B4-BE49-F238E27FC236}">
                    <a16:creationId xmlns:a16="http://schemas.microsoft.com/office/drawing/2014/main" id="{8B284507-33DD-4951-A77B-A507DFCD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9" name="Picture 8" descr="Logo&#10;&#10;Description automatically generated">
                <a:extLst>
                  <a:ext uri="{FF2B5EF4-FFF2-40B4-BE49-F238E27FC236}">
                    <a16:creationId xmlns:a16="http://schemas.microsoft.com/office/drawing/2014/main" id="{98F34194-C055-4C20-BE64-D78158B3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7" name="Straight Connector 6">
              <a:extLst>
                <a:ext uri="{FF2B5EF4-FFF2-40B4-BE49-F238E27FC236}">
                  <a16:creationId xmlns:a16="http://schemas.microsoft.com/office/drawing/2014/main" id="{F3DAA016-0313-4446-A610-13C01DAE0D6B}"/>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6442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408420" y="686531"/>
            <a:ext cx="336126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Classification</a:t>
            </a:r>
          </a:p>
        </p:txBody>
      </p:sp>
      <p:sp>
        <p:nvSpPr>
          <p:cNvPr id="14" name="Content Placeholder 2">
            <a:extLst>
              <a:ext uri="{FF2B5EF4-FFF2-40B4-BE49-F238E27FC236}">
                <a16:creationId xmlns:a16="http://schemas.microsoft.com/office/drawing/2014/main" id="{49C6F4BB-DFE4-41EA-9D44-AE291E13BE69}"/>
              </a:ext>
            </a:extLst>
          </p:cNvPr>
          <p:cNvSpPr txBox="1">
            <a:spLocks/>
          </p:cNvSpPr>
          <p:nvPr/>
        </p:nvSpPr>
        <p:spPr>
          <a:xfrm>
            <a:off x="5717342" y="900902"/>
            <a:ext cx="6066238" cy="4175182"/>
          </a:xfrm>
          <a:prstGeom prst="rect">
            <a:avLst/>
          </a:prstGeom>
        </p:spPr>
        <p:txBody>
          <a:bodyPr>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800" b="1" dirty="0">
                <a:solidFill>
                  <a:srgbClr val="FFA025"/>
                </a:solidFill>
                <a:latin typeface="Arial" panose="020B0604020202020204" pitchFamily="34" charset="0"/>
                <a:ea typeface="Times New Roman" panose="02020603050405020304" pitchFamily="18" charset="0"/>
                <a:cs typeface="Times New Roman" panose="02020603050405020304" pitchFamily="18" charset="0"/>
              </a:rPr>
              <a:t>Class A Fires</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Ordinary combustibles such as paper, cloth, wood, rubber, and many plastics.</a:t>
            </a:r>
            <a:endParaRPr lang="en-US" sz="1600" b="1"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800" b="1" dirty="0">
                <a:solidFill>
                  <a:srgbClr val="FFA025"/>
                </a:solidFill>
                <a:latin typeface="Arial" panose="020B0604020202020204" pitchFamily="34" charset="0"/>
                <a:ea typeface="Times New Roman" panose="02020603050405020304" pitchFamily="18" charset="0"/>
                <a:cs typeface="Times New Roman" panose="02020603050405020304" pitchFamily="18" charset="0"/>
              </a:rPr>
              <a:t>Class B Fires</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Flammable liquids (e.g., oils, gasoline) and combustible liquids (e.g., charcoal lighter fluid, kerosene).  These fuels burn only at the surface because oxygen cannot penetrate the depth of the fluid.  Only the vapor burns when ignited.</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800" b="1" dirty="0">
                <a:solidFill>
                  <a:srgbClr val="FFA025"/>
                </a:solidFill>
                <a:latin typeface="Arial" panose="020B0604020202020204" pitchFamily="34" charset="0"/>
                <a:ea typeface="Times New Roman" panose="02020603050405020304" pitchFamily="18" charset="0"/>
                <a:cs typeface="Times New Roman" panose="02020603050405020304" pitchFamily="18" charset="0"/>
              </a:rPr>
              <a:t>Class C Fires</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Energized electrical equipment (e.g., wiring, motors).  (When the electricity is turned off, the fire becomes a class A fire.)</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800" b="1" dirty="0">
                <a:solidFill>
                  <a:srgbClr val="FFA025"/>
                </a:solidFill>
                <a:latin typeface="Arial" panose="020B0604020202020204" pitchFamily="34" charset="0"/>
                <a:ea typeface="Times New Roman" panose="02020603050405020304" pitchFamily="18" charset="0"/>
                <a:cs typeface="Times New Roman" panose="02020603050405020304" pitchFamily="18" charset="0"/>
              </a:rPr>
              <a:t>Class D Fires</a:t>
            </a:r>
          </a:p>
          <a:p>
            <a:pPr marL="0" marR="0" lvl="0" indent="0">
              <a:lnSpc>
                <a:spcPct val="95000"/>
              </a:lnSpc>
              <a:spcBef>
                <a:spcPts val="0"/>
              </a:spcBef>
              <a:spcAft>
                <a:spcPts val="0"/>
              </a:spcAft>
              <a:buSzPts val="120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Combustible metals (e.g., aluminum, magnesium, titanium).</a:t>
            </a:r>
          </a:p>
        </p:txBody>
      </p:sp>
      <p:pic>
        <p:nvPicPr>
          <p:cNvPr id="15" name="Picture 14">
            <a:extLst>
              <a:ext uri="{FF2B5EF4-FFF2-40B4-BE49-F238E27FC236}">
                <a16:creationId xmlns:a16="http://schemas.microsoft.com/office/drawing/2014/main" id="{451BAB90-97B2-493C-8AD9-E9842B95187C}"/>
              </a:ext>
            </a:extLst>
          </p:cNvPr>
          <p:cNvPicPr>
            <a:picLocks noChangeAspect="1"/>
          </p:cNvPicPr>
          <p:nvPr/>
        </p:nvPicPr>
        <p:blipFill>
          <a:blip r:embed="rId2"/>
          <a:stretch>
            <a:fillRect/>
          </a:stretch>
        </p:blipFill>
        <p:spPr>
          <a:xfrm>
            <a:off x="4859976" y="1045097"/>
            <a:ext cx="598311" cy="519289"/>
          </a:xfrm>
          <a:prstGeom prst="rect">
            <a:avLst/>
          </a:prstGeom>
        </p:spPr>
      </p:pic>
      <p:pic>
        <p:nvPicPr>
          <p:cNvPr id="18" name="Picture 17">
            <a:extLst>
              <a:ext uri="{FF2B5EF4-FFF2-40B4-BE49-F238E27FC236}">
                <a16:creationId xmlns:a16="http://schemas.microsoft.com/office/drawing/2014/main" id="{8600FDFD-B333-49F2-9B1C-26731062DF9B}"/>
              </a:ext>
            </a:extLst>
          </p:cNvPr>
          <p:cNvPicPr>
            <a:picLocks noChangeAspect="1"/>
          </p:cNvPicPr>
          <p:nvPr/>
        </p:nvPicPr>
        <p:blipFill>
          <a:blip r:embed="rId3"/>
          <a:stretch>
            <a:fillRect/>
          </a:stretch>
        </p:blipFill>
        <p:spPr>
          <a:xfrm>
            <a:off x="4859976" y="2168962"/>
            <a:ext cx="598311" cy="598311"/>
          </a:xfrm>
          <a:prstGeom prst="rect">
            <a:avLst/>
          </a:prstGeom>
        </p:spPr>
      </p:pic>
      <p:pic>
        <p:nvPicPr>
          <p:cNvPr id="19" name="Picture 18">
            <a:extLst>
              <a:ext uri="{FF2B5EF4-FFF2-40B4-BE49-F238E27FC236}">
                <a16:creationId xmlns:a16="http://schemas.microsoft.com/office/drawing/2014/main" id="{2350F40F-E5C5-4535-B9D9-895155C9069A}"/>
              </a:ext>
            </a:extLst>
          </p:cNvPr>
          <p:cNvPicPr>
            <a:picLocks noChangeAspect="1"/>
          </p:cNvPicPr>
          <p:nvPr/>
        </p:nvPicPr>
        <p:blipFill>
          <a:blip r:embed="rId4"/>
          <a:stretch>
            <a:fillRect/>
          </a:stretch>
        </p:blipFill>
        <p:spPr>
          <a:xfrm>
            <a:off x="4859976" y="3371850"/>
            <a:ext cx="598311" cy="598311"/>
          </a:xfrm>
          <a:prstGeom prst="rect">
            <a:avLst/>
          </a:prstGeom>
        </p:spPr>
      </p:pic>
      <p:pic>
        <p:nvPicPr>
          <p:cNvPr id="25" name="Picture 24">
            <a:extLst>
              <a:ext uri="{FF2B5EF4-FFF2-40B4-BE49-F238E27FC236}">
                <a16:creationId xmlns:a16="http://schemas.microsoft.com/office/drawing/2014/main" id="{325A2A9B-32F8-4D88-B4C1-DADB09061A6B}"/>
              </a:ext>
            </a:extLst>
          </p:cNvPr>
          <p:cNvPicPr>
            <a:picLocks noChangeAspect="1"/>
          </p:cNvPicPr>
          <p:nvPr/>
        </p:nvPicPr>
        <p:blipFill>
          <a:blip r:embed="rId5"/>
          <a:stretch>
            <a:fillRect/>
          </a:stretch>
        </p:blipFill>
        <p:spPr>
          <a:xfrm>
            <a:off x="4814820" y="4264097"/>
            <a:ext cx="688622" cy="643467"/>
          </a:xfrm>
          <a:prstGeom prst="rect">
            <a:avLst/>
          </a:prstGeom>
        </p:spPr>
      </p:pic>
      <p:grpSp>
        <p:nvGrpSpPr>
          <p:cNvPr id="17" name="Group 16">
            <a:extLst>
              <a:ext uri="{FF2B5EF4-FFF2-40B4-BE49-F238E27FC236}">
                <a16:creationId xmlns:a16="http://schemas.microsoft.com/office/drawing/2014/main" id="{8917EB8D-4584-4B0E-ACA0-BFAD078D907E}"/>
              </a:ext>
            </a:extLst>
          </p:cNvPr>
          <p:cNvGrpSpPr/>
          <p:nvPr/>
        </p:nvGrpSpPr>
        <p:grpSpPr>
          <a:xfrm>
            <a:off x="-177380" y="5735192"/>
            <a:ext cx="4251846" cy="1132259"/>
            <a:chOff x="-3942" y="5736777"/>
            <a:chExt cx="4251846" cy="1132259"/>
          </a:xfrm>
        </p:grpSpPr>
        <p:grpSp>
          <p:nvGrpSpPr>
            <p:cNvPr id="20" name="Group 19">
              <a:extLst>
                <a:ext uri="{FF2B5EF4-FFF2-40B4-BE49-F238E27FC236}">
                  <a16:creationId xmlns:a16="http://schemas.microsoft.com/office/drawing/2014/main" id="{751081AD-C9A7-4CAC-8BA4-69F3E0DB14F6}"/>
                </a:ext>
              </a:extLst>
            </p:cNvPr>
            <p:cNvGrpSpPr/>
            <p:nvPr/>
          </p:nvGrpSpPr>
          <p:grpSpPr>
            <a:xfrm>
              <a:off x="-3942" y="5736777"/>
              <a:ext cx="4251846" cy="1132259"/>
              <a:chOff x="-3942" y="5736777"/>
              <a:chExt cx="4251846" cy="1132259"/>
            </a:xfrm>
          </p:grpSpPr>
          <p:pic>
            <p:nvPicPr>
              <p:cNvPr id="22" name="Picture 21" descr="Logo&#10;&#10;Description automatically generated">
                <a:extLst>
                  <a:ext uri="{FF2B5EF4-FFF2-40B4-BE49-F238E27FC236}">
                    <a16:creationId xmlns:a16="http://schemas.microsoft.com/office/drawing/2014/main" id="{152634B2-9FE6-4B83-8F6B-643F98024E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3" name="Picture 22" descr="Logo&#10;&#10;Description automatically generated">
                <a:extLst>
                  <a:ext uri="{FF2B5EF4-FFF2-40B4-BE49-F238E27FC236}">
                    <a16:creationId xmlns:a16="http://schemas.microsoft.com/office/drawing/2014/main" id="{550102D8-837B-436D-AB20-A5052CD13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1" name="Straight Connector 20">
              <a:extLst>
                <a:ext uri="{FF2B5EF4-FFF2-40B4-BE49-F238E27FC236}">
                  <a16:creationId xmlns:a16="http://schemas.microsoft.com/office/drawing/2014/main" id="{80049938-CEC7-4F52-ACB5-4B88128FFC8E}"/>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0070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788019" y="686531"/>
            <a:ext cx="260206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How To Extinguish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 Fire</a:t>
            </a:r>
          </a:p>
        </p:txBody>
      </p:sp>
      <p:sp>
        <p:nvSpPr>
          <p:cNvPr id="17" name="TextBox 16">
            <a:extLst>
              <a:ext uri="{FF2B5EF4-FFF2-40B4-BE49-F238E27FC236}">
                <a16:creationId xmlns:a16="http://schemas.microsoft.com/office/drawing/2014/main" id="{A6B74B68-7F0E-4842-B884-A76EF551A0FA}"/>
              </a:ext>
            </a:extLst>
          </p:cNvPr>
          <p:cNvSpPr txBox="1"/>
          <p:nvPr/>
        </p:nvSpPr>
        <p:spPr>
          <a:xfrm>
            <a:off x="4797083" y="761915"/>
            <a:ext cx="6986497"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Cooling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Cooling occurs when heat is either eliminated or reduced below the temperature needed for ignition. A common method of cooling is by using water.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Starving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Starving is the removal of the fuel needed to sustain a fire as a fire will keep burning once there is combustible material present. Starving can be done by turning off the gas supply.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Smothering</a:t>
            </a:r>
            <a:endParaRPr lang="en-US" dirty="0">
              <a:solidFill>
                <a:srgbClr val="FFA025"/>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Smothering is the removal of oxygen and is most applicable to solid fuel fires. Smothering can be achieved by using a fire blanket.</a:t>
            </a:r>
          </a:p>
        </p:txBody>
      </p:sp>
      <p:grpSp>
        <p:nvGrpSpPr>
          <p:cNvPr id="8" name="Group 7">
            <a:extLst>
              <a:ext uri="{FF2B5EF4-FFF2-40B4-BE49-F238E27FC236}">
                <a16:creationId xmlns:a16="http://schemas.microsoft.com/office/drawing/2014/main" id="{2352A895-B3E1-481B-8675-04B895EE8B62}"/>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6CFA7D92-92BB-4C65-ACA8-2351A6BDA8E8}"/>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533BA8EC-80F7-435E-9263-9FBBE6D4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7108DDD1-8D63-49D0-869C-D86E37BFA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8DD7EDCC-F966-44A8-B72F-938CCF91DC9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6665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1083326" y="638258"/>
            <a:ext cx="201145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Fighting Agents</a:t>
            </a:r>
          </a:p>
        </p:txBody>
      </p:sp>
      <p:sp>
        <p:nvSpPr>
          <p:cNvPr id="17" name="TextBox 16">
            <a:extLst>
              <a:ext uri="{FF2B5EF4-FFF2-40B4-BE49-F238E27FC236}">
                <a16:creationId xmlns:a16="http://schemas.microsoft.com/office/drawing/2014/main" id="{A6B74B68-7F0E-4842-B884-A76EF551A0FA}"/>
              </a:ext>
            </a:extLst>
          </p:cNvPr>
          <p:cNvSpPr txBox="1"/>
          <p:nvPr/>
        </p:nvSpPr>
        <p:spPr>
          <a:xfrm>
            <a:off x="4797083" y="1038912"/>
            <a:ext cx="6986497" cy="36933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Many elements </a:t>
            </a: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(liquids, gases and solids)</a:t>
            </a: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can be used as firefighting agents. The proper agents to use in a given situation will depend 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Class Of Fire</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Location Of Fire</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Extent Of The Fire</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Availability Of Fire Fighting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6AB04D6B-7689-48D5-A7D4-4FDB96A4AA14}"/>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0660A0F5-6BBC-4EB4-B9EC-25769A41072A}"/>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46C820D0-B300-4507-917D-7195B994E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5C18BE82-5C2D-440D-A5D1-7A22E3813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6C0031C8-247C-4B9D-966E-A4D45865A14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966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727412" y="638258"/>
            <a:ext cx="285562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The Primary Agents Are:</a:t>
            </a:r>
          </a:p>
        </p:txBody>
      </p:sp>
      <p:sp>
        <p:nvSpPr>
          <p:cNvPr id="17" name="TextBox 16">
            <a:extLst>
              <a:ext uri="{FF2B5EF4-FFF2-40B4-BE49-F238E27FC236}">
                <a16:creationId xmlns:a16="http://schemas.microsoft.com/office/drawing/2014/main" id="{A6B74B68-7F0E-4842-B884-A76EF551A0FA}"/>
              </a:ext>
            </a:extLst>
          </p:cNvPr>
          <p:cNvSpPr txBox="1"/>
          <p:nvPr/>
        </p:nvSpPr>
        <p:spPr>
          <a:xfrm>
            <a:off x="4579371" y="1267341"/>
            <a:ext cx="6986497" cy="313932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Water</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Aqueous potassium carbonate (APC)</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Aqueous Firm Forming Foam (AFFF)</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Carbon Dioxide</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Purple Potassium Powder (</a:t>
            </a:r>
            <a:r>
              <a:rPr kumimoji="0" lang="en-US"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pkp</a:t>
            </a: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FFA025"/>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Halon 1301</a:t>
            </a:r>
          </a:p>
        </p:txBody>
      </p:sp>
      <p:pic>
        <p:nvPicPr>
          <p:cNvPr id="8" name="Picture 2" descr="C:\Users\B.T. Marksman\AppData\Local\Microsoft\Windows\Temporary Internet Files\Content.IE5\LTC0U68J\MC900340286[1].wmf">
            <a:extLst>
              <a:ext uri="{FF2B5EF4-FFF2-40B4-BE49-F238E27FC236}">
                <a16:creationId xmlns:a16="http://schemas.microsoft.com/office/drawing/2014/main" id="{0EF3C4D3-3BF5-4E5F-8538-7CCD39A37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8080" y="1243056"/>
            <a:ext cx="3357094" cy="398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372C0F86-BB66-46C3-B006-0E50613E2508}"/>
              </a:ext>
            </a:extLst>
          </p:cNvPr>
          <p:cNvGrpSpPr/>
          <p:nvPr/>
        </p:nvGrpSpPr>
        <p:grpSpPr>
          <a:xfrm>
            <a:off x="-177380" y="5735192"/>
            <a:ext cx="4251846" cy="1132259"/>
            <a:chOff x="-3942" y="5736777"/>
            <a:chExt cx="4251846" cy="1132259"/>
          </a:xfrm>
        </p:grpSpPr>
        <p:grpSp>
          <p:nvGrpSpPr>
            <p:cNvPr id="14" name="Group 13">
              <a:extLst>
                <a:ext uri="{FF2B5EF4-FFF2-40B4-BE49-F238E27FC236}">
                  <a16:creationId xmlns:a16="http://schemas.microsoft.com/office/drawing/2014/main" id="{9A17AC22-181B-4564-9C83-716D3F9E73E6}"/>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76B4220C-45A8-4687-B46E-DF73D6020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9" name="Picture 18" descr="Logo&#10;&#10;Description automatically generated">
                <a:extLst>
                  <a:ext uri="{FF2B5EF4-FFF2-40B4-BE49-F238E27FC236}">
                    <a16:creationId xmlns:a16="http://schemas.microsoft.com/office/drawing/2014/main" id="{11BE1480-AC4C-403B-9AA3-D118A09E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F15ACDFC-6930-4BE3-A5BA-8FE4CFA46D63}"/>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4914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08333E-7 2.22222E-6 L -2.08333E-7 -0.33287 " pathEditMode="relative" rAng="0" ptsTypes="AA">
                                      <p:cBhvr>
                                        <p:cTn id="6" dur="2000" fill="hold"/>
                                        <p:tgtEl>
                                          <p:spTgt spid="8"/>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1288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Arial"/>
                <a:ea typeface="Arial"/>
                <a:cs typeface="Arial"/>
                <a:sym typeface="Arial"/>
              </a:rPr>
              <a:t>Objectives</a:t>
            </a:r>
            <a:endParaRPr sz="4000" dirty="0"/>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275444"/>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Understand Fire Basics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Understand Fire Chemistry</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Understand Fire Hazards in the Home and Workplace- add content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Learn Fire Classifications and How to extinguish a fire.</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Fire Prevention- add content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Learn About Fire Fighting Agents and Portable Fire Extinguishers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Understand Fire Safety: Assess  the Situation and Determine a Course of Action</a:t>
            </a: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grpSp>
        <p:nvGrpSpPr>
          <p:cNvPr id="10" name="Group 9">
            <a:extLst>
              <a:ext uri="{FF2B5EF4-FFF2-40B4-BE49-F238E27FC236}">
                <a16:creationId xmlns:a16="http://schemas.microsoft.com/office/drawing/2014/main" id="{9BFC794F-ABD0-4477-9D43-4AD7EAA571E4}"/>
              </a:ext>
            </a:extLst>
          </p:cNvPr>
          <p:cNvGrpSpPr/>
          <p:nvPr/>
        </p:nvGrpSpPr>
        <p:grpSpPr>
          <a:xfrm>
            <a:off x="-177380" y="5735192"/>
            <a:ext cx="4251846" cy="1132259"/>
            <a:chOff x="-3942" y="5736777"/>
            <a:chExt cx="4251846" cy="1132259"/>
          </a:xfrm>
        </p:grpSpPr>
        <p:grpSp>
          <p:nvGrpSpPr>
            <p:cNvPr id="11" name="Group 10">
              <a:extLst>
                <a:ext uri="{FF2B5EF4-FFF2-40B4-BE49-F238E27FC236}">
                  <a16:creationId xmlns:a16="http://schemas.microsoft.com/office/drawing/2014/main" id="{714C66A7-C47F-4AFA-B026-5663D4D9177A}"/>
                </a:ext>
              </a:extLst>
            </p:cNvPr>
            <p:cNvGrpSpPr/>
            <p:nvPr/>
          </p:nvGrpSpPr>
          <p:grpSpPr>
            <a:xfrm>
              <a:off x="-3942" y="5736777"/>
              <a:ext cx="4251846" cy="1132259"/>
              <a:chOff x="-3942" y="5736777"/>
              <a:chExt cx="4251846" cy="1132259"/>
            </a:xfrm>
          </p:grpSpPr>
          <p:pic>
            <p:nvPicPr>
              <p:cNvPr id="13" name="Picture 12" descr="Logo&#10;&#10;Description automatically generated">
                <a:extLst>
                  <a:ext uri="{FF2B5EF4-FFF2-40B4-BE49-F238E27FC236}">
                    <a16:creationId xmlns:a16="http://schemas.microsoft.com/office/drawing/2014/main" id="{F5194739-61A4-402D-8A5E-D0D27396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4" name="Picture 13" descr="Logo&#10;&#10;Description automatically generated">
                <a:extLst>
                  <a:ext uri="{FF2B5EF4-FFF2-40B4-BE49-F238E27FC236}">
                    <a16:creationId xmlns:a16="http://schemas.microsoft.com/office/drawing/2014/main" id="{F3BAC1D6-B393-46D6-9D75-FE72626A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2" name="Straight Connector 11">
              <a:extLst>
                <a:ext uri="{FF2B5EF4-FFF2-40B4-BE49-F238E27FC236}">
                  <a16:creationId xmlns:a16="http://schemas.microsoft.com/office/drawing/2014/main" id="{AFB1EAA5-EECF-4763-AE95-5D9F7718F1B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5101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Primary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Fighting  Agents Are:</a:t>
            </a:r>
          </a:p>
        </p:txBody>
      </p:sp>
      <p:sp>
        <p:nvSpPr>
          <p:cNvPr id="17" name="TextBox 16">
            <a:extLst>
              <a:ext uri="{FF2B5EF4-FFF2-40B4-BE49-F238E27FC236}">
                <a16:creationId xmlns:a16="http://schemas.microsoft.com/office/drawing/2014/main" id="{A6B74B68-7F0E-4842-B884-A76EF551A0FA}"/>
              </a:ext>
            </a:extLst>
          </p:cNvPr>
          <p:cNvSpPr txBox="1"/>
          <p:nvPr/>
        </p:nvSpPr>
        <p:spPr>
          <a:xfrm>
            <a:off x="5848667" y="1064141"/>
            <a:ext cx="5711258" cy="1200329"/>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A025"/>
              </a:buClr>
              <a:buSzTx/>
              <a:tabLst/>
              <a:defRPr/>
            </a:pP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Water</a:t>
            </a:r>
          </a:p>
          <a:p>
            <a:pPr marR="0" lvl="0" algn="l" defTabSz="457200" rtl="0" eaLnBrk="1" fontAlgn="auto" latinLnBrk="0" hangingPunct="1">
              <a:lnSpc>
                <a:spcPct val="100000"/>
              </a:lnSpc>
              <a:spcBef>
                <a:spcPts val="0"/>
              </a:spcBef>
              <a:spcAft>
                <a:spcPts val="0"/>
              </a:spcAft>
              <a:buClr>
                <a:srgbClr val="FFA025"/>
              </a:buClr>
              <a:buSzTx/>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This is the most common agent used with the removal of heat by cooling. It is the most effective method used to put out a class A fire.</a:t>
            </a:r>
          </a:p>
        </p:txBody>
      </p:sp>
      <p:sp>
        <p:nvSpPr>
          <p:cNvPr id="14" name="TextBox 13">
            <a:extLst>
              <a:ext uri="{FF2B5EF4-FFF2-40B4-BE49-F238E27FC236}">
                <a16:creationId xmlns:a16="http://schemas.microsoft.com/office/drawing/2014/main" id="{CFB3B0EB-EAD2-4399-A58E-C966CA348140}"/>
              </a:ext>
            </a:extLst>
          </p:cNvPr>
          <p:cNvSpPr txBox="1"/>
          <p:nvPr/>
        </p:nvSpPr>
        <p:spPr>
          <a:xfrm>
            <a:off x="5848667" y="3278409"/>
            <a:ext cx="5711258" cy="1600438"/>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Aqueous Potassium Carbonate</a:t>
            </a:r>
          </a:p>
          <a:p>
            <a:r>
              <a:rPr lang="en-US" sz="1600" dirty="0">
                <a:latin typeface="Arial" panose="020B0604020202020204" pitchFamily="34" charset="0"/>
                <a:cs typeface="Arial" panose="020B0604020202020204" pitchFamily="34" charset="0"/>
              </a:rPr>
              <a:t>It is used for Class B fires. It extinguishes burning cooking oil and grease in deep fat fryers in kitchens. Upon contact with the burning surface the (APC) releases a soapy foam. This foam releases carbon dioxide glycerin bubbles that float on top of the grease, preventing air from reaching the fire.</a:t>
            </a:r>
          </a:p>
        </p:txBody>
      </p:sp>
      <p:pic>
        <p:nvPicPr>
          <p:cNvPr id="15" name="Picture 14" descr="A picture containing chart&#10;&#10;Description automatically generated">
            <a:extLst>
              <a:ext uri="{FF2B5EF4-FFF2-40B4-BE49-F238E27FC236}">
                <a16:creationId xmlns:a16="http://schemas.microsoft.com/office/drawing/2014/main" id="{BFB59C6B-3FC1-4C51-8918-32B6C2B9D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127" y="943524"/>
            <a:ext cx="604598" cy="1320946"/>
          </a:xfrm>
          <a:prstGeom prst="rect">
            <a:avLst/>
          </a:prstGeom>
        </p:spPr>
      </p:pic>
      <p:pic>
        <p:nvPicPr>
          <p:cNvPr id="18" name="Picture 17" descr="A picture containing fire extinguisher, kitchen appliance&#10;&#10;Description automatically generated">
            <a:extLst>
              <a:ext uri="{FF2B5EF4-FFF2-40B4-BE49-F238E27FC236}">
                <a16:creationId xmlns:a16="http://schemas.microsoft.com/office/drawing/2014/main" id="{A884044E-1B7A-4391-AB23-4E8CC71DA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7" y="3278409"/>
            <a:ext cx="644713" cy="1170512"/>
          </a:xfrm>
          <a:prstGeom prst="rect">
            <a:avLst/>
          </a:prstGeom>
        </p:spPr>
      </p:pic>
      <p:grpSp>
        <p:nvGrpSpPr>
          <p:cNvPr id="19" name="Group 18">
            <a:extLst>
              <a:ext uri="{FF2B5EF4-FFF2-40B4-BE49-F238E27FC236}">
                <a16:creationId xmlns:a16="http://schemas.microsoft.com/office/drawing/2014/main" id="{D807EDEE-80F9-48F8-8713-557F09650F73}"/>
              </a:ext>
            </a:extLst>
          </p:cNvPr>
          <p:cNvGrpSpPr/>
          <p:nvPr/>
        </p:nvGrpSpPr>
        <p:grpSpPr>
          <a:xfrm>
            <a:off x="-177380" y="5735192"/>
            <a:ext cx="4251846" cy="1132259"/>
            <a:chOff x="-3942" y="5736777"/>
            <a:chExt cx="4251846" cy="1132259"/>
          </a:xfrm>
        </p:grpSpPr>
        <p:grpSp>
          <p:nvGrpSpPr>
            <p:cNvPr id="20" name="Group 19">
              <a:extLst>
                <a:ext uri="{FF2B5EF4-FFF2-40B4-BE49-F238E27FC236}">
                  <a16:creationId xmlns:a16="http://schemas.microsoft.com/office/drawing/2014/main" id="{A4309DD2-7E2E-4E8A-97AA-3AD39B3605A1}"/>
                </a:ext>
              </a:extLst>
            </p:cNvPr>
            <p:cNvGrpSpPr/>
            <p:nvPr/>
          </p:nvGrpSpPr>
          <p:grpSpPr>
            <a:xfrm>
              <a:off x="-3942" y="5736777"/>
              <a:ext cx="4251846" cy="1132259"/>
              <a:chOff x="-3942" y="5736777"/>
              <a:chExt cx="4251846" cy="1132259"/>
            </a:xfrm>
          </p:grpSpPr>
          <p:pic>
            <p:nvPicPr>
              <p:cNvPr id="22" name="Picture 21" descr="Logo&#10;&#10;Description automatically generated">
                <a:extLst>
                  <a:ext uri="{FF2B5EF4-FFF2-40B4-BE49-F238E27FC236}">
                    <a16:creationId xmlns:a16="http://schemas.microsoft.com/office/drawing/2014/main" id="{0661FDF8-80EA-4F6F-9317-6A2809BB2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3" name="Picture 22" descr="Logo&#10;&#10;Description automatically generated">
                <a:extLst>
                  <a:ext uri="{FF2B5EF4-FFF2-40B4-BE49-F238E27FC236}">
                    <a16:creationId xmlns:a16="http://schemas.microsoft.com/office/drawing/2014/main" id="{085BCAEA-4CC8-4395-BFAC-31A223729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1" name="Straight Connector 20">
              <a:extLst>
                <a:ext uri="{FF2B5EF4-FFF2-40B4-BE49-F238E27FC236}">
                  <a16:creationId xmlns:a16="http://schemas.microsoft.com/office/drawing/2014/main" id="{C5470F00-D90E-4848-A884-02C3BDAE0F75}"/>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8639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Primary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Fighting  Agents Are:</a:t>
            </a:r>
          </a:p>
        </p:txBody>
      </p:sp>
      <p:sp>
        <p:nvSpPr>
          <p:cNvPr id="17" name="TextBox 16">
            <a:extLst>
              <a:ext uri="{FF2B5EF4-FFF2-40B4-BE49-F238E27FC236}">
                <a16:creationId xmlns:a16="http://schemas.microsoft.com/office/drawing/2014/main" id="{A6B74B68-7F0E-4842-B884-A76EF551A0FA}"/>
              </a:ext>
            </a:extLst>
          </p:cNvPr>
          <p:cNvSpPr txBox="1"/>
          <p:nvPr/>
        </p:nvSpPr>
        <p:spPr>
          <a:xfrm>
            <a:off x="5848667" y="1064141"/>
            <a:ext cx="5711258" cy="2308324"/>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A025"/>
              </a:buClr>
              <a:buSzTx/>
              <a:tabLst/>
              <a:defRPr/>
            </a:pPr>
            <a:r>
              <a:rPr kumimoji="0" lang="en-US" b="1" i="0" u="none" strike="noStrike" kern="1200" cap="none" spc="0" normalizeH="0" baseline="0" noProof="0" dirty="0">
                <a:ln>
                  <a:noFill/>
                </a:ln>
                <a:solidFill>
                  <a:srgbClr val="FFA025"/>
                </a:solidFill>
                <a:effectLst/>
                <a:uLnTx/>
                <a:uFillTx/>
                <a:latin typeface="Arial" panose="020B0604020202020204" pitchFamily="34" charset="0"/>
                <a:ea typeface="+mn-ea"/>
                <a:cs typeface="Arial" panose="020B0604020202020204" pitchFamily="34" charset="0"/>
              </a:rPr>
              <a:t>Aqueous Film Foaming Foam (AFFF)</a:t>
            </a:r>
          </a:p>
          <a:p>
            <a:pPr marR="0" lvl="0" algn="l" defTabSz="457200" rtl="0" eaLnBrk="1" fontAlgn="auto" latinLnBrk="0" hangingPunct="1">
              <a:lnSpc>
                <a:spcPct val="100000"/>
              </a:lnSpc>
              <a:spcBef>
                <a:spcPts val="0"/>
              </a:spcBef>
              <a:spcAft>
                <a:spcPts val="0"/>
              </a:spcAft>
              <a:buClr>
                <a:srgbClr val="FFA025"/>
              </a:buClr>
              <a:buSzTx/>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It is also used on a class B fire and produces a white foam blanket which floats on a flammable fluid.</a:t>
            </a:r>
          </a:p>
          <a:p>
            <a:pPr marR="0" lvl="0" algn="l" defTabSz="457200" rtl="0" eaLnBrk="1" fontAlgn="auto" latinLnBrk="0" hangingPunct="1">
              <a:lnSpc>
                <a:spcPct val="100000"/>
              </a:lnSpc>
              <a:spcBef>
                <a:spcPts val="0"/>
              </a:spcBef>
              <a:spcAft>
                <a:spcPts val="0"/>
              </a:spcAft>
              <a:buClr>
                <a:srgbClr val="FFA025"/>
              </a:buClr>
              <a:buSzTx/>
              <a:tabLst/>
              <a:defRPr/>
            </a:pPr>
            <a:endPar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0"/>
              </a:spcAft>
              <a:buClr>
                <a:srgbClr val="FFA025"/>
              </a:buClr>
              <a:buSzTx/>
              <a:tabLst/>
              <a:defRPr/>
            </a:pP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As foam is applied, an aqueous (like water film) drains from the foam and floats out over the surface of the liquid to provide a seal taking away the oxygen from the fire</a:t>
            </a:r>
          </a:p>
        </p:txBody>
      </p:sp>
      <p:pic>
        <p:nvPicPr>
          <p:cNvPr id="19" name="Picture 18" descr="A picture containing text, red&#10;&#10;Description automatically generated">
            <a:extLst>
              <a:ext uri="{FF2B5EF4-FFF2-40B4-BE49-F238E27FC236}">
                <a16:creationId xmlns:a16="http://schemas.microsoft.com/office/drawing/2014/main" id="{367181EA-75A1-40BE-92D4-29BB5D284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127" y="1169248"/>
            <a:ext cx="688483" cy="1550327"/>
          </a:xfrm>
          <a:prstGeom prst="rect">
            <a:avLst/>
          </a:prstGeom>
        </p:spPr>
      </p:pic>
      <p:sp>
        <p:nvSpPr>
          <p:cNvPr id="20" name="TextBox 19">
            <a:extLst>
              <a:ext uri="{FF2B5EF4-FFF2-40B4-BE49-F238E27FC236}">
                <a16:creationId xmlns:a16="http://schemas.microsoft.com/office/drawing/2014/main" id="{5EDEEBF2-3A5B-47AB-801C-460302EBFDF6}"/>
              </a:ext>
            </a:extLst>
          </p:cNvPr>
          <p:cNvSpPr txBox="1"/>
          <p:nvPr/>
        </p:nvSpPr>
        <p:spPr>
          <a:xfrm>
            <a:off x="5848667" y="4109405"/>
            <a:ext cx="5711258" cy="1200329"/>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Carbon Dioxide</a:t>
            </a:r>
          </a:p>
          <a:p>
            <a:r>
              <a:rPr lang="en-US" dirty="0">
                <a:latin typeface="Arial" panose="020B0604020202020204" pitchFamily="34" charset="0"/>
                <a:cs typeface="Arial" panose="020B0604020202020204" pitchFamily="34" charset="0"/>
              </a:rPr>
              <a:t>CO2 is used on a Class B and Class C fires. </a:t>
            </a:r>
          </a:p>
          <a:p>
            <a:r>
              <a:rPr lang="en-US" dirty="0">
                <a:latin typeface="Arial" panose="020B0604020202020204" pitchFamily="34" charset="0"/>
                <a:cs typeface="Arial" panose="020B0604020202020204" pitchFamily="34" charset="0"/>
              </a:rPr>
              <a:t>It smothers a fire by reducing the amount of oxygen available for combustion. </a:t>
            </a:r>
          </a:p>
        </p:txBody>
      </p:sp>
      <p:pic>
        <p:nvPicPr>
          <p:cNvPr id="21" name="Picture 20" descr="A picture containing red, fire extinguisher&#10;&#10;Description automatically generated">
            <a:extLst>
              <a:ext uri="{FF2B5EF4-FFF2-40B4-BE49-F238E27FC236}">
                <a16:creationId xmlns:a16="http://schemas.microsoft.com/office/drawing/2014/main" id="{C08AE180-DDC3-4B71-99EE-F938F50CC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7" y="3904737"/>
            <a:ext cx="688483" cy="1274895"/>
          </a:xfrm>
          <a:prstGeom prst="rect">
            <a:avLst/>
          </a:prstGeom>
        </p:spPr>
      </p:pic>
      <p:grpSp>
        <p:nvGrpSpPr>
          <p:cNvPr id="14" name="Group 13">
            <a:extLst>
              <a:ext uri="{FF2B5EF4-FFF2-40B4-BE49-F238E27FC236}">
                <a16:creationId xmlns:a16="http://schemas.microsoft.com/office/drawing/2014/main" id="{F29A5519-5F28-49D6-A0A5-2C826EF11C7B}"/>
              </a:ext>
            </a:extLst>
          </p:cNvPr>
          <p:cNvGrpSpPr/>
          <p:nvPr/>
        </p:nvGrpSpPr>
        <p:grpSpPr>
          <a:xfrm>
            <a:off x="-177380" y="5735192"/>
            <a:ext cx="4251846" cy="1132259"/>
            <a:chOff x="-3942" y="5736777"/>
            <a:chExt cx="4251846" cy="1132259"/>
          </a:xfrm>
        </p:grpSpPr>
        <p:grpSp>
          <p:nvGrpSpPr>
            <p:cNvPr id="15" name="Group 14">
              <a:extLst>
                <a:ext uri="{FF2B5EF4-FFF2-40B4-BE49-F238E27FC236}">
                  <a16:creationId xmlns:a16="http://schemas.microsoft.com/office/drawing/2014/main" id="{0D5ABAFC-B3F3-42FA-B34D-368EFF368AB4}"/>
                </a:ext>
              </a:extLst>
            </p:cNvPr>
            <p:cNvGrpSpPr/>
            <p:nvPr/>
          </p:nvGrpSpPr>
          <p:grpSpPr>
            <a:xfrm>
              <a:off x="-3942" y="5736777"/>
              <a:ext cx="4251846" cy="1132259"/>
              <a:chOff x="-3942" y="5736777"/>
              <a:chExt cx="4251846" cy="1132259"/>
            </a:xfrm>
          </p:grpSpPr>
          <p:pic>
            <p:nvPicPr>
              <p:cNvPr id="22" name="Picture 21" descr="Logo&#10;&#10;Description automatically generated">
                <a:extLst>
                  <a:ext uri="{FF2B5EF4-FFF2-40B4-BE49-F238E27FC236}">
                    <a16:creationId xmlns:a16="http://schemas.microsoft.com/office/drawing/2014/main" id="{5DEC7CDB-733E-429E-8C18-5FFCB11F4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3" name="Picture 22" descr="Logo&#10;&#10;Description automatically generated">
                <a:extLst>
                  <a:ext uri="{FF2B5EF4-FFF2-40B4-BE49-F238E27FC236}">
                    <a16:creationId xmlns:a16="http://schemas.microsoft.com/office/drawing/2014/main" id="{48F42C53-5E95-4F31-A211-5F9CAF277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4E399A5E-4938-41B9-8A69-51B071EFEC6A}"/>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1456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Primary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Fighting  Agents Are:</a:t>
            </a:r>
          </a:p>
        </p:txBody>
      </p:sp>
      <p:pic>
        <p:nvPicPr>
          <p:cNvPr id="14" name="Picture 13" descr="A picture containing chart&#10;&#10;Description automatically generated">
            <a:extLst>
              <a:ext uri="{FF2B5EF4-FFF2-40B4-BE49-F238E27FC236}">
                <a16:creationId xmlns:a16="http://schemas.microsoft.com/office/drawing/2014/main" id="{1EC04754-1C97-4292-AAAB-8760520C2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424" y="1179838"/>
            <a:ext cx="688483" cy="1562858"/>
          </a:xfrm>
          <a:prstGeom prst="rect">
            <a:avLst/>
          </a:prstGeom>
        </p:spPr>
      </p:pic>
      <p:sp>
        <p:nvSpPr>
          <p:cNvPr id="15" name="TextBox 14">
            <a:extLst>
              <a:ext uri="{FF2B5EF4-FFF2-40B4-BE49-F238E27FC236}">
                <a16:creationId xmlns:a16="http://schemas.microsoft.com/office/drawing/2014/main" id="{2C91085E-93B0-4A7D-8B84-9387F62A5807}"/>
              </a:ext>
            </a:extLst>
          </p:cNvPr>
          <p:cNvSpPr txBox="1"/>
          <p:nvPr/>
        </p:nvSpPr>
        <p:spPr>
          <a:xfrm>
            <a:off x="5848667" y="1179838"/>
            <a:ext cx="5711258" cy="2585323"/>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Purple Potassium Powder (PKP)</a:t>
            </a:r>
          </a:p>
          <a:p>
            <a:r>
              <a:rPr lang="en-US" dirty="0">
                <a:latin typeface="Arial" panose="020B0604020202020204" pitchFamily="34" charset="0"/>
                <a:cs typeface="Arial" panose="020B0604020202020204" pitchFamily="34" charset="0"/>
              </a:rPr>
              <a:t>It is used on Class B and C fires. It is a dry chemical agent that extinguishes the fire by interrupting the chemical chain reaction.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should not be used on electrical or electronic equipment as it can cause damage to them. This is found in portable extinguishers and can be effective up to 19 feet away from the fire.</a:t>
            </a:r>
          </a:p>
        </p:txBody>
      </p:sp>
      <p:grpSp>
        <p:nvGrpSpPr>
          <p:cNvPr id="9" name="Group 8">
            <a:extLst>
              <a:ext uri="{FF2B5EF4-FFF2-40B4-BE49-F238E27FC236}">
                <a16:creationId xmlns:a16="http://schemas.microsoft.com/office/drawing/2014/main" id="{BE164A1B-6615-49FB-8C9E-E671BA73E031}"/>
              </a:ext>
            </a:extLst>
          </p:cNvPr>
          <p:cNvGrpSpPr/>
          <p:nvPr/>
        </p:nvGrpSpPr>
        <p:grpSpPr>
          <a:xfrm>
            <a:off x="-177380" y="5735192"/>
            <a:ext cx="4251846" cy="1132259"/>
            <a:chOff x="-3942" y="5736777"/>
            <a:chExt cx="4251846" cy="1132259"/>
          </a:xfrm>
        </p:grpSpPr>
        <p:grpSp>
          <p:nvGrpSpPr>
            <p:cNvPr id="17" name="Group 16">
              <a:extLst>
                <a:ext uri="{FF2B5EF4-FFF2-40B4-BE49-F238E27FC236}">
                  <a16:creationId xmlns:a16="http://schemas.microsoft.com/office/drawing/2014/main" id="{681B9396-5D30-412B-B1F8-36E13859EA31}"/>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FC2103DF-B9BB-4FF1-95A9-E7892F88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F193D499-758C-4AA0-BCA9-6CBE7BE43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8321001A-DF29-4A1B-87E8-2A0419CE4D6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8316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Extinguishing</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Agents</a:t>
            </a:r>
          </a:p>
        </p:txBody>
      </p:sp>
      <p:pic>
        <p:nvPicPr>
          <p:cNvPr id="9" name="Picture 8">
            <a:extLst>
              <a:ext uri="{FF2B5EF4-FFF2-40B4-BE49-F238E27FC236}">
                <a16:creationId xmlns:a16="http://schemas.microsoft.com/office/drawing/2014/main" id="{4F786F1D-B240-4EDC-BFF1-3EDC81E17CC1}"/>
              </a:ext>
            </a:extLst>
          </p:cNvPr>
          <p:cNvPicPr>
            <a:picLocks noChangeAspect="1"/>
          </p:cNvPicPr>
          <p:nvPr/>
        </p:nvPicPr>
        <p:blipFill>
          <a:blip r:embed="rId2"/>
          <a:stretch>
            <a:fillRect/>
          </a:stretch>
        </p:blipFill>
        <p:spPr>
          <a:xfrm>
            <a:off x="4194579" y="811326"/>
            <a:ext cx="7997422" cy="4144521"/>
          </a:xfrm>
          <a:prstGeom prst="rect">
            <a:avLst/>
          </a:prstGeom>
        </p:spPr>
      </p:pic>
      <p:grpSp>
        <p:nvGrpSpPr>
          <p:cNvPr id="8" name="Group 7">
            <a:extLst>
              <a:ext uri="{FF2B5EF4-FFF2-40B4-BE49-F238E27FC236}">
                <a16:creationId xmlns:a16="http://schemas.microsoft.com/office/drawing/2014/main" id="{E087B30D-589D-45A5-8D7B-8A9833E059B3}"/>
              </a:ext>
            </a:extLst>
          </p:cNvPr>
          <p:cNvGrpSpPr/>
          <p:nvPr/>
        </p:nvGrpSpPr>
        <p:grpSpPr>
          <a:xfrm>
            <a:off x="-177380" y="5735192"/>
            <a:ext cx="4251846" cy="1132259"/>
            <a:chOff x="-3942" y="5736777"/>
            <a:chExt cx="4251846" cy="1132259"/>
          </a:xfrm>
        </p:grpSpPr>
        <p:grpSp>
          <p:nvGrpSpPr>
            <p:cNvPr id="14" name="Group 13">
              <a:extLst>
                <a:ext uri="{FF2B5EF4-FFF2-40B4-BE49-F238E27FC236}">
                  <a16:creationId xmlns:a16="http://schemas.microsoft.com/office/drawing/2014/main" id="{B474D511-1494-4DD1-B740-2387A6097BD0}"/>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EF29CA77-B74D-4CD6-A7D6-6582344CB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81F74CE4-E679-489F-937C-F1C0D6E88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AC0A29ED-1CFC-4E6B-9AE9-C873CA2B7013}"/>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6333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F50D2A-75EC-46D2-95F9-86D853356217}"/>
              </a:ext>
            </a:extLst>
          </p:cNvPr>
          <p:cNvSpPr/>
          <p:nvPr/>
        </p:nvSpPr>
        <p:spPr>
          <a:xfrm>
            <a:off x="0" y="0"/>
            <a:ext cx="12192000" cy="5781843"/>
          </a:xfrm>
          <a:prstGeom prst="rect">
            <a:avLst/>
          </a:prstGeom>
          <a:solidFill>
            <a:srgbClr val="EA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BC37345-267D-4C0D-9292-4A1AD88530E2}"/>
              </a:ext>
            </a:extLst>
          </p:cNvPr>
          <p:cNvSpPr/>
          <p:nvPr/>
        </p:nvSpPr>
        <p:spPr>
          <a:xfrm>
            <a:off x="696686" y="280420"/>
            <a:ext cx="10820400" cy="526297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Activity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Split into groups.</a:t>
            </a:r>
          </a:p>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Each group will be given pieces of paper with the name of a flammable material.</a:t>
            </a:r>
          </a:p>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turns randomly choosing a piece of paper and state the corresponding class of fire and type of fire extinguisher to be used.</a:t>
            </a:r>
          </a:p>
        </p:txBody>
      </p:sp>
      <p:grpSp>
        <p:nvGrpSpPr>
          <p:cNvPr id="9" name="Group 8">
            <a:extLst>
              <a:ext uri="{FF2B5EF4-FFF2-40B4-BE49-F238E27FC236}">
                <a16:creationId xmlns:a16="http://schemas.microsoft.com/office/drawing/2014/main" id="{F8E5105B-C7F0-410D-BD2A-A2AB774F2816}"/>
              </a:ext>
            </a:extLst>
          </p:cNvPr>
          <p:cNvGrpSpPr/>
          <p:nvPr/>
        </p:nvGrpSpPr>
        <p:grpSpPr>
          <a:xfrm>
            <a:off x="-177380" y="5735192"/>
            <a:ext cx="4251846" cy="1132259"/>
            <a:chOff x="-3942" y="5736777"/>
            <a:chExt cx="4251846" cy="1132259"/>
          </a:xfrm>
        </p:grpSpPr>
        <p:grpSp>
          <p:nvGrpSpPr>
            <p:cNvPr id="10" name="Group 9">
              <a:extLst>
                <a:ext uri="{FF2B5EF4-FFF2-40B4-BE49-F238E27FC236}">
                  <a16:creationId xmlns:a16="http://schemas.microsoft.com/office/drawing/2014/main" id="{F74A442A-3F1F-4EF7-9A6F-3A864AB4BD79}"/>
                </a:ext>
              </a:extLst>
            </p:cNvPr>
            <p:cNvGrpSpPr/>
            <p:nvPr/>
          </p:nvGrpSpPr>
          <p:grpSpPr>
            <a:xfrm>
              <a:off x="-3942" y="5736777"/>
              <a:ext cx="4251846" cy="1132259"/>
              <a:chOff x="-3942" y="5736777"/>
              <a:chExt cx="4251846" cy="1132259"/>
            </a:xfrm>
          </p:grpSpPr>
          <p:pic>
            <p:nvPicPr>
              <p:cNvPr id="12" name="Picture 11" descr="Logo&#10;&#10;Description automatically generated">
                <a:extLst>
                  <a:ext uri="{FF2B5EF4-FFF2-40B4-BE49-F238E27FC236}">
                    <a16:creationId xmlns:a16="http://schemas.microsoft.com/office/drawing/2014/main" id="{AA723FBB-328E-491E-BDC9-2BBD4A0DA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3" name="Picture 12" descr="Logo&#10;&#10;Description automatically generated">
                <a:extLst>
                  <a:ext uri="{FF2B5EF4-FFF2-40B4-BE49-F238E27FC236}">
                    <a16:creationId xmlns:a16="http://schemas.microsoft.com/office/drawing/2014/main" id="{FEE88EB2-CD31-4133-AD48-35E9C0323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1" name="Straight Connector 10">
              <a:extLst>
                <a:ext uri="{FF2B5EF4-FFF2-40B4-BE49-F238E27FC236}">
                  <a16:creationId xmlns:a16="http://schemas.microsoft.com/office/drawing/2014/main" id="{F300092E-07A3-42AD-956A-9B4A41DED9E0}"/>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808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How To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Use A Fire Extinguisher</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Extinguisher Instructions</a:t>
            </a:r>
          </a:p>
        </p:txBody>
      </p:sp>
      <p:sp>
        <p:nvSpPr>
          <p:cNvPr id="8" name="Content Placeholder 2">
            <a:extLst>
              <a:ext uri="{FF2B5EF4-FFF2-40B4-BE49-F238E27FC236}">
                <a16:creationId xmlns:a16="http://schemas.microsoft.com/office/drawing/2014/main" id="{CAFB083D-C982-45FF-B51C-A9D9957FAD6A}"/>
              </a:ext>
            </a:extLst>
          </p:cNvPr>
          <p:cNvSpPr txBox="1">
            <a:spLocks/>
          </p:cNvSpPr>
          <p:nvPr/>
        </p:nvSpPr>
        <p:spPr>
          <a:xfrm>
            <a:off x="9848667" y="2609624"/>
            <a:ext cx="2165142" cy="1198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A025"/>
                </a:solidFill>
                <a:latin typeface="Arial" panose="020B0604020202020204" pitchFamily="34" charset="0"/>
                <a:cs typeface="Arial" panose="020B0604020202020204" pitchFamily="34" charset="0"/>
              </a:rPr>
              <a:t>How To Use A Fire Extinguisher: P.A.S.S</a:t>
            </a:r>
          </a:p>
        </p:txBody>
      </p:sp>
      <p:grpSp>
        <p:nvGrpSpPr>
          <p:cNvPr id="2" name="Group 1">
            <a:extLst>
              <a:ext uri="{FF2B5EF4-FFF2-40B4-BE49-F238E27FC236}">
                <a16:creationId xmlns:a16="http://schemas.microsoft.com/office/drawing/2014/main" id="{8D2BCE01-573B-47DE-95A0-B4977A6313B4}"/>
              </a:ext>
            </a:extLst>
          </p:cNvPr>
          <p:cNvGrpSpPr/>
          <p:nvPr/>
        </p:nvGrpSpPr>
        <p:grpSpPr>
          <a:xfrm>
            <a:off x="5121922" y="5462"/>
            <a:ext cx="4528651" cy="5771033"/>
            <a:chOff x="4629417" y="601903"/>
            <a:chExt cx="3368007" cy="4291980"/>
          </a:xfrm>
        </p:grpSpPr>
        <p:pic>
          <p:nvPicPr>
            <p:cNvPr id="14" name="Picture 13">
              <a:extLst>
                <a:ext uri="{FF2B5EF4-FFF2-40B4-BE49-F238E27FC236}">
                  <a16:creationId xmlns:a16="http://schemas.microsoft.com/office/drawing/2014/main" id="{7116E424-389C-4915-81E7-6B0CCC763BF6}"/>
                </a:ext>
              </a:extLst>
            </p:cNvPr>
            <p:cNvPicPr>
              <a:picLocks noChangeAspect="1"/>
            </p:cNvPicPr>
            <p:nvPr/>
          </p:nvPicPr>
          <p:blipFill rotWithShape="1">
            <a:blip r:embed="rId2"/>
            <a:srcRect r="50000"/>
            <a:stretch/>
          </p:blipFill>
          <p:spPr>
            <a:xfrm>
              <a:off x="4629417" y="601903"/>
              <a:ext cx="3352353" cy="2145990"/>
            </a:xfrm>
            <a:prstGeom prst="rect">
              <a:avLst/>
            </a:prstGeom>
          </p:spPr>
        </p:pic>
        <p:pic>
          <p:nvPicPr>
            <p:cNvPr id="15" name="Picture 14">
              <a:extLst>
                <a:ext uri="{FF2B5EF4-FFF2-40B4-BE49-F238E27FC236}">
                  <a16:creationId xmlns:a16="http://schemas.microsoft.com/office/drawing/2014/main" id="{57BCE5D0-F11E-40BE-A43D-B1D1EC76F555}"/>
                </a:ext>
              </a:extLst>
            </p:cNvPr>
            <p:cNvPicPr>
              <a:picLocks noChangeAspect="1"/>
            </p:cNvPicPr>
            <p:nvPr/>
          </p:nvPicPr>
          <p:blipFill rotWithShape="1">
            <a:blip r:embed="rId2"/>
            <a:srcRect l="49766"/>
            <a:stretch/>
          </p:blipFill>
          <p:spPr>
            <a:xfrm>
              <a:off x="4629417" y="2747893"/>
              <a:ext cx="3368007" cy="2145990"/>
            </a:xfrm>
            <a:prstGeom prst="rect">
              <a:avLst/>
            </a:prstGeom>
          </p:spPr>
        </p:pic>
      </p:grpSp>
      <p:grpSp>
        <p:nvGrpSpPr>
          <p:cNvPr id="17" name="Group 16">
            <a:extLst>
              <a:ext uri="{FF2B5EF4-FFF2-40B4-BE49-F238E27FC236}">
                <a16:creationId xmlns:a16="http://schemas.microsoft.com/office/drawing/2014/main" id="{50091069-4A21-4F38-873E-B7F99214BB1E}"/>
              </a:ext>
            </a:extLst>
          </p:cNvPr>
          <p:cNvGrpSpPr/>
          <p:nvPr/>
        </p:nvGrpSpPr>
        <p:grpSpPr>
          <a:xfrm>
            <a:off x="-177380" y="5735192"/>
            <a:ext cx="4251846" cy="1132259"/>
            <a:chOff x="-3942" y="5736777"/>
            <a:chExt cx="4251846" cy="1132259"/>
          </a:xfrm>
        </p:grpSpPr>
        <p:grpSp>
          <p:nvGrpSpPr>
            <p:cNvPr id="18" name="Group 17">
              <a:extLst>
                <a:ext uri="{FF2B5EF4-FFF2-40B4-BE49-F238E27FC236}">
                  <a16:creationId xmlns:a16="http://schemas.microsoft.com/office/drawing/2014/main" id="{EA43B929-EE8D-4B86-9753-319AB9120B80}"/>
                </a:ext>
              </a:extLst>
            </p:cNvPr>
            <p:cNvGrpSpPr/>
            <p:nvPr/>
          </p:nvGrpSpPr>
          <p:grpSpPr>
            <a:xfrm>
              <a:off x="-3942" y="5736777"/>
              <a:ext cx="4251846" cy="1132259"/>
              <a:chOff x="-3942" y="5736777"/>
              <a:chExt cx="4251846" cy="1132259"/>
            </a:xfrm>
          </p:grpSpPr>
          <p:pic>
            <p:nvPicPr>
              <p:cNvPr id="20" name="Picture 19" descr="Logo&#10;&#10;Description automatically generated">
                <a:extLst>
                  <a:ext uri="{FF2B5EF4-FFF2-40B4-BE49-F238E27FC236}">
                    <a16:creationId xmlns:a16="http://schemas.microsoft.com/office/drawing/2014/main" id="{763D4525-7EC0-4090-926E-3C4A57044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1" name="Picture 20" descr="Logo&#10;&#10;Description automatically generated">
                <a:extLst>
                  <a:ext uri="{FF2B5EF4-FFF2-40B4-BE49-F238E27FC236}">
                    <a16:creationId xmlns:a16="http://schemas.microsoft.com/office/drawing/2014/main" id="{343BB8E9-A04F-46A9-B045-AF4E50BF0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9" name="Straight Connector 18">
              <a:extLst>
                <a:ext uri="{FF2B5EF4-FFF2-40B4-BE49-F238E27FC236}">
                  <a16:creationId xmlns:a16="http://schemas.microsoft.com/office/drawing/2014/main" id="{16554765-D9A0-4020-A189-1D6AEE648221}"/>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770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re extinguisher on fire&#10;&#10;Description automatically generated with medium confidence">
            <a:extLst>
              <a:ext uri="{FF2B5EF4-FFF2-40B4-BE49-F238E27FC236}">
                <a16:creationId xmlns:a16="http://schemas.microsoft.com/office/drawing/2014/main" id="{2ADF4111-CDF4-48FD-96C7-74700518D75C}"/>
              </a:ext>
            </a:extLst>
          </p:cNvPr>
          <p:cNvPicPr>
            <a:picLocks noChangeAspect="1"/>
          </p:cNvPicPr>
          <p:nvPr/>
        </p:nvPicPr>
        <p:blipFill rotWithShape="1">
          <a:blip r:embed="rId2">
            <a:extLst>
              <a:ext uri="{28A0092B-C50C-407E-A947-70E740481C1C}">
                <a14:useLocalDpi xmlns:a14="http://schemas.microsoft.com/office/drawing/2010/main" val="0"/>
              </a:ext>
            </a:extLst>
          </a:blip>
          <a:srcRect l="1106" r="6474"/>
          <a:stretch/>
        </p:blipFill>
        <p:spPr>
          <a:xfrm>
            <a:off x="4194578" y="0"/>
            <a:ext cx="7997422" cy="5776496"/>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Safety Precautions</a:t>
            </a:r>
          </a:p>
          <a:p>
            <a:pPr>
              <a:spcBef>
                <a:spcPts val="0"/>
              </a:spcBef>
              <a:buClr>
                <a:schemeClr val="lt1"/>
              </a:buClr>
              <a:buSzPts val="4400"/>
              <a:buFont typeface="Arial"/>
              <a:buNone/>
            </a:pPr>
            <a:endParaRPr lang="en-US" sz="1800" b="1" dirty="0">
              <a:solidFill>
                <a:schemeClr val="lt1"/>
              </a:solidFill>
              <a:latin typeface="Arial"/>
              <a:ea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ea typeface="Arial"/>
                <a:cs typeface="Arial"/>
                <a:sym typeface="Arial"/>
              </a:rPr>
              <a:t>Extinguisher Instructions</a:t>
            </a:r>
          </a:p>
        </p:txBody>
      </p:sp>
      <p:sp>
        <p:nvSpPr>
          <p:cNvPr id="17" name="TextBox 16">
            <a:extLst>
              <a:ext uri="{FF2B5EF4-FFF2-40B4-BE49-F238E27FC236}">
                <a16:creationId xmlns:a16="http://schemas.microsoft.com/office/drawing/2014/main" id="{FBAD697B-ECFD-4ECB-AABC-83C0039BF29D}"/>
              </a:ext>
            </a:extLst>
          </p:cNvPr>
          <p:cNvSpPr txBox="1"/>
          <p:nvPr/>
        </p:nvSpPr>
        <p:spPr>
          <a:xfrm>
            <a:off x="6962222" y="1177412"/>
            <a:ext cx="4808864" cy="3416320"/>
          </a:xfrm>
          <a:prstGeom prst="rect">
            <a:avLst/>
          </a:prstGeom>
          <a:noFill/>
        </p:spPr>
        <p:txBody>
          <a:bodyPr wrap="square">
            <a:spAutoFit/>
          </a:bodyPr>
          <a:lstStyle/>
          <a:p>
            <a:pPr marL="395478" indent="-285750" eaLnBrk="1" fontAlgn="auto" hangingPunct="1">
              <a:spcAft>
                <a:spcPts val="0"/>
              </a:spcAft>
              <a:buClr>
                <a:srgbClr val="FFA025"/>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Always ground the cylinder when using.</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Never leave the cylinder standing upright unattended.</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Never discharge on to the skin.</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Remember CO2 is a smothering agent and is a potential hazard.</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Always hold the horn handle to avoid frost burns.</a:t>
            </a:r>
          </a:p>
        </p:txBody>
      </p:sp>
      <p:grpSp>
        <p:nvGrpSpPr>
          <p:cNvPr id="9" name="Group 8">
            <a:extLst>
              <a:ext uri="{FF2B5EF4-FFF2-40B4-BE49-F238E27FC236}">
                <a16:creationId xmlns:a16="http://schemas.microsoft.com/office/drawing/2014/main" id="{AF1ED8EA-2AA0-4E10-AE90-5D3778193ACF}"/>
              </a:ext>
            </a:extLst>
          </p:cNvPr>
          <p:cNvGrpSpPr/>
          <p:nvPr/>
        </p:nvGrpSpPr>
        <p:grpSpPr>
          <a:xfrm>
            <a:off x="-177380" y="5735192"/>
            <a:ext cx="4251846" cy="1132259"/>
            <a:chOff x="-3942" y="5736777"/>
            <a:chExt cx="4251846" cy="1132259"/>
          </a:xfrm>
        </p:grpSpPr>
        <p:grpSp>
          <p:nvGrpSpPr>
            <p:cNvPr id="14" name="Group 13">
              <a:extLst>
                <a:ext uri="{FF2B5EF4-FFF2-40B4-BE49-F238E27FC236}">
                  <a16:creationId xmlns:a16="http://schemas.microsoft.com/office/drawing/2014/main" id="{4A8D5E11-7087-4807-A642-BFF872C2381C}"/>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FA3AC94F-DD91-44DA-BE63-8082CAA17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9" name="Picture 18" descr="Logo&#10;&#10;Description automatically generated">
                <a:extLst>
                  <a:ext uri="{FF2B5EF4-FFF2-40B4-BE49-F238E27FC236}">
                    <a16:creationId xmlns:a16="http://schemas.microsoft.com/office/drawing/2014/main" id="{3194574F-661C-40BC-8BDD-29B2DA9B8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958A0611-71E8-4DCF-888B-78794B28628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1722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Initial Action</a:t>
            </a:r>
          </a:p>
        </p:txBody>
      </p:sp>
      <p:sp>
        <p:nvSpPr>
          <p:cNvPr id="17" name="TextBox 16">
            <a:extLst>
              <a:ext uri="{FF2B5EF4-FFF2-40B4-BE49-F238E27FC236}">
                <a16:creationId xmlns:a16="http://schemas.microsoft.com/office/drawing/2014/main" id="{FBAD697B-ECFD-4ECB-AABC-83C0039BF29D}"/>
              </a:ext>
            </a:extLst>
          </p:cNvPr>
          <p:cNvSpPr txBox="1"/>
          <p:nvPr/>
        </p:nvSpPr>
        <p:spPr>
          <a:xfrm>
            <a:off x="5733143" y="1424155"/>
            <a:ext cx="5776686" cy="3139321"/>
          </a:xfrm>
          <a:prstGeom prst="rect">
            <a:avLst/>
          </a:prstGeom>
          <a:noFill/>
        </p:spPr>
        <p:txBody>
          <a:bodyPr wrap="square">
            <a:spAutoFit/>
          </a:bodyPr>
          <a:lstStyle/>
          <a:p>
            <a:pPr marL="109728" eaLnBrk="1" fontAlgn="auto" hangingPunct="1">
              <a:spcAft>
                <a:spcPts val="0"/>
              </a:spcAft>
              <a:buClr>
                <a:srgbClr val="FFA025"/>
              </a:buClr>
              <a:defRPr/>
            </a:pPr>
            <a:r>
              <a:rPr lang="en-US" sz="1800" dirty="0">
                <a:latin typeface="Arial" panose="020B0604020202020204" pitchFamily="34" charset="0"/>
                <a:cs typeface="Arial" panose="020B0604020202020204" pitchFamily="34" charset="0"/>
              </a:rPr>
              <a:t>The initial action by the </a:t>
            </a:r>
            <a:r>
              <a:rPr lang="en-US" sz="1800" b="1" dirty="0">
                <a:solidFill>
                  <a:srgbClr val="FFA025"/>
                </a:solidFill>
                <a:latin typeface="Arial" panose="020B0604020202020204" pitchFamily="34" charset="0"/>
                <a:cs typeface="Arial" panose="020B0604020202020204" pitchFamily="34" charset="0"/>
              </a:rPr>
              <a:t>person who discovers a fire</a:t>
            </a:r>
            <a:r>
              <a:rPr lang="en-US" sz="1800" dirty="0">
                <a:latin typeface="Arial" panose="020B0604020202020204" pitchFamily="34" charset="0"/>
                <a:cs typeface="Arial" panose="020B0604020202020204" pitchFamily="34" charset="0"/>
              </a:rPr>
              <a:t> can </a:t>
            </a:r>
            <a:r>
              <a:rPr lang="en-US" sz="1800" b="1" dirty="0">
                <a:solidFill>
                  <a:srgbClr val="FFA025"/>
                </a:solidFill>
                <a:latin typeface="Arial" panose="020B0604020202020204" pitchFamily="34" charset="0"/>
                <a:cs typeface="Arial" panose="020B0604020202020204" pitchFamily="34" charset="0"/>
              </a:rPr>
              <a:t>MAKE</a:t>
            </a:r>
            <a:r>
              <a:rPr lang="en-US" sz="1800" dirty="0">
                <a:latin typeface="Arial" panose="020B0604020202020204" pitchFamily="34" charset="0"/>
                <a:cs typeface="Arial" panose="020B0604020202020204" pitchFamily="34" charset="0"/>
              </a:rPr>
              <a:t> a difference between a controllable fire and one which threatens the whole building</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109728" eaLnBrk="1" fontAlgn="auto" hangingPunct="1">
              <a:spcAft>
                <a:spcPts val="0"/>
              </a:spcAft>
              <a:buClr>
                <a:srgbClr val="FFA025"/>
              </a:buClr>
              <a:defRPr/>
            </a:pPr>
            <a:r>
              <a:rPr lang="en-US" sz="1800" dirty="0">
                <a:latin typeface="Arial" panose="020B0604020202020204" pitchFamily="34" charset="0"/>
                <a:cs typeface="Arial" panose="020B0604020202020204" pitchFamily="34" charset="0"/>
              </a:rPr>
              <a:t>Even small fires can create untenable conditions within the space in </a:t>
            </a:r>
            <a:r>
              <a:rPr lang="en-US" sz="1800" b="1" dirty="0">
                <a:solidFill>
                  <a:srgbClr val="FFA025"/>
                </a:solidFill>
                <a:latin typeface="Arial" panose="020B0604020202020204" pitchFamily="34" charset="0"/>
                <a:cs typeface="Arial" panose="020B0604020202020204" pitchFamily="34" charset="0"/>
              </a:rPr>
              <a:t>as little as 2 minutes</a:t>
            </a:r>
            <a:r>
              <a:rPr lang="en-US" sz="1800" dirty="0">
                <a:latin typeface="Arial" panose="020B0604020202020204" pitchFamily="34" charset="0"/>
                <a:cs typeface="Arial" panose="020B0604020202020204" pitchFamily="34" charset="0"/>
              </a:rPr>
              <a:t>.</a:t>
            </a: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109728" eaLnBrk="1" fontAlgn="auto" hangingPunct="1">
              <a:spcAft>
                <a:spcPts val="0"/>
              </a:spcAft>
              <a:buClr>
                <a:srgbClr val="FFA025"/>
              </a:buClr>
              <a:defRPr/>
            </a:pPr>
            <a:r>
              <a:rPr lang="en-US" sz="1800" dirty="0">
                <a:latin typeface="Arial" panose="020B0604020202020204" pitchFamily="34" charset="0"/>
                <a:cs typeface="Arial" panose="020B0604020202020204" pitchFamily="34" charset="0"/>
              </a:rPr>
              <a:t>Initial action must be taken </a:t>
            </a:r>
            <a:r>
              <a:rPr lang="en-US" sz="1800" b="1" dirty="0">
                <a:solidFill>
                  <a:srgbClr val="FFA025"/>
                </a:solidFill>
                <a:latin typeface="Arial" panose="020B0604020202020204" pitchFamily="34" charset="0"/>
                <a:cs typeface="Arial" panose="020B0604020202020204" pitchFamily="34" charset="0"/>
              </a:rPr>
              <a:t>quickly and effectively </a:t>
            </a:r>
            <a:r>
              <a:rPr lang="en-US" sz="1800" dirty="0">
                <a:latin typeface="Arial" panose="020B0604020202020204" pitchFamily="34" charset="0"/>
                <a:cs typeface="Arial" panose="020B0604020202020204" pitchFamily="34" charset="0"/>
              </a:rPr>
              <a:t>by the person who discovers the fire.</a:t>
            </a:r>
          </a:p>
        </p:txBody>
      </p:sp>
      <p:pic>
        <p:nvPicPr>
          <p:cNvPr id="3" name="Picture 2">
            <a:extLst>
              <a:ext uri="{FF2B5EF4-FFF2-40B4-BE49-F238E27FC236}">
                <a16:creationId xmlns:a16="http://schemas.microsoft.com/office/drawing/2014/main" id="{A6C47052-E7B3-48D1-8354-41A40BAADECA}"/>
              </a:ext>
            </a:extLst>
          </p:cNvPr>
          <p:cNvPicPr>
            <a:picLocks noChangeAspect="1"/>
          </p:cNvPicPr>
          <p:nvPr/>
        </p:nvPicPr>
        <p:blipFill>
          <a:blip r:embed="rId2"/>
          <a:stretch>
            <a:fillRect/>
          </a:stretch>
        </p:blipFill>
        <p:spPr>
          <a:xfrm>
            <a:off x="4975754" y="1424155"/>
            <a:ext cx="575733" cy="722489"/>
          </a:xfrm>
          <a:prstGeom prst="rect">
            <a:avLst/>
          </a:prstGeom>
        </p:spPr>
      </p:pic>
      <p:pic>
        <p:nvPicPr>
          <p:cNvPr id="6" name="Picture 5">
            <a:extLst>
              <a:ext uri="{FF2B5EF4-FFF2-40B4-BE49-F238E27FC236}">
                <a16:creationId xmlns:a16="http://schemas.microsoft.com/office/drawing/2014/main" id="{DDACC1E5-FEB5-4451-8361-135198A81409}"/>
              </a:ext>
            </a:extLst>
          </p:cNvPr>
          <p:cNvPicPr>
            <a:picLocks noChangeAspect="1"/>
          </p:cNvPicPr>
          <p:nvPr/>
        </p:nvPicPr>
        <p:blipFill>
          <a:blip r:embed="rId3"/>
          <a:stretch>
            <a:fillRect/>
          </a:stretch>
        </p:blipFill>
        <p:spPr>
          <a:xfrm>
            <a:off x="5020909" y="2666437"/>
            <a:ext cx="485422" cy="654756"/>
          </a:xfrm>
          <a:prstGeom prst="rect">
            <a:avLst/>
          </a:prstGeom>
        </p:spPr>
      </p:pic>
      <p:pic>
        <p:nvPicPr>
          <p:cNvPr id="8" name="Picture 7">
            <a:extLst>
              <a:ext uri="{FF2B5EF4-FFF2-40B4-BE49-F238E27FC236}">
                <a16:creationId xmlns:a16="http://schemas.microsoft.com/office/drawing/2014/main" id="{DAF1F04D-8C66-41AF-810B-08F683C94CAA}"/>
              </a:ext>
            </a:extLst>
          </p:cNvPr>
          <p:cNvPicPr>
            <a:picLocks noChangeAspect="1"/>
          </p:cNvPicPr>
          <p:nvPr/>
        </p:nvPicPr>
        <p:blipFill>
          <a:blip r:embed="rId4"/>
          <a:stretch>
            <a:fillRect/>
          </a:stretch>
        </p:blipFill>
        <p:spPr>
          <a:xfrm>
            <a:off x="4960956" y="3840987"/>
            <a:ext cx="605328" cy="722489"/>
          </a:xfrm>
          <a:prstGeom prst="rect">
            <a:avLst/>
          </a:prstGeom>
        </p:spPr>
      </p:pic>
      <p:grpSp>
        <p:nvGrpSpPr>
          <p:cNvPr id="14" name="Group 13">
            <a:extLst>
              <a:ext uri="{FF2B5EF4-FFF2-40B4-BE49-F238E27FC236}">
                <a16:creationId xmlns:a16="http://schemas.microsoft.com/office/drawing/2014/main" id="{4E5F2371-8D78-46C6-89FD-FEDD5462F764}"/>
              </a:ext>
            </a:extLst>
          </p:cNvPr>
          <p:cNvGrpSpPr/>
          <p:nvPr/>
        </p:nvGrpSpPr>
        <p:grpSpPr>
          <a:xfrm>
            <a:off x="-177380" y="5735192"/>
            <a:ext cx="4251846" cy="1132259"/>
            <a:chOff x="-3942" y="5736777"/>
            <a:chExt cx="4251846" cy="1132259"/>
          </a:xfrm>
        </p:grpSpPr>
        <p:grpSp>
          <p:nvGrpSpPr>
            <p:cNvPr id="15" name="Group 14">
              <a:extLst>
                <a:ext uri="{FF2B5EF4-FFF2-40B4-BE49-F238E27FC236}">
                  <a16:creationId xmlns:a16="http://schemas.microsoft.com/office/drawing/2014/main" id="{8861448B-FA55-4041-A2EF-E5921B9A4B64}"/>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209A608A-C252-4525-8D73-392B93034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10680584-AE03-4150-B4C8-BF21CD7870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4B191D03-AFC1-460E-806C-658342E7A14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86342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370468" y="638258"/>
            <a:ext cx="343716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Deciding To Address A Fire</a:t>
            </a:r>
          </a:p>
        </p:txBody>
      </p:sp>
      <p:grpSp>
        <p:nvGrpSpPr>
          <p:cNvPr id="14" name="Group 13">
            <a:extLst>
              <a:ext uri="{FF2B5EF4-FFF2-40B4-BE49-F238E27FC236}">
                <a16:creationId xmlns:a16="http://schemas.microsoft.com/office/drawing/2014/main" id="{3604B29F-0733-4C05-99D7-11FF8902AB18}"/>
              </a:ext>
            </a:extLst>
          </p:cNvPr>
          <p:cNvGrpSpPr/>
          <p:nvPr/>
        </p:nvGrpSpPr>
        <p:grpSpPr>
          <a:xfrm>
            <a:off x="4581520" y="682513"/>
            <a:ext cx="7108732" cy="4284581"/>
            <a:chOff x="511474" y="4700439"/>
            <a:chExt cx="6509587" cy="3923464"/>
          </a:xfrm>
        </p:grpSpPr>
        <p:sp>
          <p:nvSpPr>
            <p:cNvPr id="15" name="Triangle 22">
              <a:extLst>
                <a:ext uri="{FF2B5EF4-FFF2-40B4-BE49-F238E27FC236}">
                  <a16:creationId xmlns:a16="http://schemas.microsoft.com/office/drawing/2014/main" id="{A8224A73-1C75-4B3C-8EDC-02E817F75919}"/>
                </a:ext>
              </a:extLst>
            </p:cNvPr>
            <p:cNvSpPr/>
            <p:nvPr/>
          </p:nvSpPr>
          <p:spPr>
            <a:xfrm rot="10800000">
              <a:off x="1730104" y="5279664"/>
              <a:ext cx="1332780" cy="383661"/>
            </a:xfrm>
            <a:prstGeom prst="triangle">
              <a:avLst>
                <a:gd name="adj" fmla="val 509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347AE5F-26D1-4EA4-847A-7A8509D75A61}"/>
                </a:ext>
              </a:extLst>
            </p:cNvPr>
            <p:cNvGrpSpPr/>
            <p:nvPr/>
          </p:nvGrpSpPr>
          <p:grpSpPr>
            <a:xfrm>
              <a:off x="543628" y="4823591"/>
              <a:ext cx="3684834" cy="456073"/>
              <a:chOff x="543628" y="4823591"/>
              <a:chExt cx="3684834" cy="456073"/>
            </a:xfrm>
          </p:grpSpPr>
          <p:sp>
            <p:nvSpPr>
              <p:cNvPr id="63" name="Rectangle 62">
                <a:extLst>
                  <a:ext uri="{FF2B5EF4-FFF2-40B4-BE49-F238E27FC236}">
                    <a16:creationId xmlns:a16="http://schemas.microsoft.com/office/drawing/2014/main" id="{FD2F4C83-8B33-412F-B839-425C406A9779}"/>
                  </a:ext>
                </a:extLst>
              </p:cNvPr>
              <p:cNvSpPr/>
              <p:nvPr/>
            </p:nvSpPr>
            <p:spPr>
              <a:xfrm>
                <a:off x="543628" y="4823591"/>
                <a:ext cx="3684834" cy="4560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07C40453-EBC3-425E-A6FF-C2B3124F0716}"/>
                  </a:ext>
                </a:extLst>
              </p:cNvPr>
              <p:cNvSpPr txBox="1"/>
              <p:nvPr/>
            </p:nvSpPr>
            <p:spPr>
              <a:xfrm>
                <a:off x="665813" y="4835363"/>
                <a:ext cx="3395449" cy="34368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Can I escape quickly and safely from the area if I attempt to extinguish the fire?</a:t>
                </a:r>
              </a:p>
            </p:txBody>
          </p:sp>
        </p:grpSp>
        <p:grpSp>
          <p:nvGrpSpPr>
            <p:cNvPr id="19" name="Group 18">
              <a:extLst>
                <a:ext uri="{FF2B5EF4-FFF2-40B4-BE49-F238E27FC236}">
                  <a16:creationId xmlns:a16="http://schemas.microsoft.com/office/drawing/2014/main" id="{93C2D6C0-01D9-4206-8BC0-C50709194D5C}"/>
                </a:ext>
              </a:extLst>
            </p:cNvPr>
            <p:cNvGrpSpPr/>
            <p:nvPr/>
          </p:nvGrpSpPr>
          <p:grpSpPr>
            <a:xfrm>
              <a:off x="524336" y="5712086"/>
              <a:ext cx="3684834" cy="343143"/>
              <a:chOff x="524336" y="5712086"/>
              <a:chExt cx="3684834" cy="343143"/>
            </a:xfrm>
          </p:grpSpPr>
          <p:sp>
            <p:nvSpPr>
              <p:cNvPr id="61" name="Rectangle 60">
                <a:extLst>
                  <a:ext uri="{FF2B5EF4-FFF2-40B4-BE49-F238E27FC236}">
                    <a16:creationId xmlns:a16="http://schemas.microsoft.com/office/drawing/2014/main" id="{4F3122D0-21CD-45A6-A056-4BA0B5C7357F}"/>
                  </a:ext>
                </a:extLst>
              </p:cNvPr>
              <p:cNvSpPr/>
              <p:nvPr/>
            </p:nvSpPr>
            <p:spPr>
              <a:xfrm>
                <a:off x="524336" y="5712086"/>
                <a:ext cx="3684834" cy="3431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71B2495C-0475-434B-A0A2-1BB6D7A9A0F2}"/>
                  </a:ext>
                </a:extLst>
              </p:cNvPr>
              <p:cNvSpPr txBox="1"/>
              <p:nvPr/>
            </p:nvSpPr>
            <p:spPr>
              <a:xfrm>
                <a:off x="669028" y="5750707"/>
                <a:ext cx="3395449" cy="2086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Do I have the right type of extinguisher?</a:t>
                </a:r>
              </a:p>
            </p:txBody>
          </p:sp>
        </p:grpSp>
        <p:grpSp>
          <p:nvGrpSpPr>
            <p:cNvPr id="20" name="Group 19">
              <a:extLst>
                <a:ext uri="{FF2B5EF4-FFF2-40B4-BE49-F238E27FC236}">
                  <a16:creationId xmlns:a16="http://schemas.microsoft.com/office/drawing/2014/main" id="{7898E771-8ACC-46EF-97DD-FEB3CD496E64}"/>
                </a:ext>
              </a:extLst>
            </p:cNvPr>
            <p:cNvGrpSpPr/>
            <p:nvPr/>
          </p:nvGrpSpPr>
          <p:grpSpPr>
            <a:xfrm>
              <a:off x="524336" y="6510748"/>
              <a:ext cx="3684834" cy="343143"/>
              <a:chOff x="524336" y="6510748"/>
              <a:chExt cx="3684834" cy="343143"/>
            </a:xfrm>
          </p:grpSpPr>
          <p:sp>
            <p:nvSpPr>
              <p:cNvPr id="59" name="Rectangle 58">
                <a:extLst>
                  <a:ext uri="{FF2B5EF4-FFF2-40B4-BE49-F238E27FC236}">
                    <a16:creationId xmlns:a16="http://schemas.microsoft.com/office/drawing/2014/main" id="{C2915B9E-C64F-4484-8E92-009D2CE1F6D6}"/>
                  </a:ext>
                </a:extLst>
              </p:cNvPr>
              <p:cNvSpPr/>
              <p:nvPr/>
            </p:nvSpPr>
            <p:spPr>
              <a:xfrm>
                <a:off x="524336" y="6510748"/>
                <a:ext cx="3684834" cy="3431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5084F13-13EF-4EAC-B972-691AB2019B38}"/>
                  </a:ext>
                </a:extLst>
              </p:cNvPr>
              <p:cNvSpPr txBox="1"/>
              <p:nvPr/>
            </p:nvSpPr>
            <p:spPr>
              <a:xfrm>
                <a:off x="669028" y="6535121"/>
                <a:ext cx="3395449" cy="2086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Is the extinguisher large enough for the fire?</a:t>
                </a:r>
              </a:p>
            </p:txBody>
          </p:sp>
        </p:grpSp>
        <p:grpSp>
          <p:nvGrpSpPr>
            <p:cNvPr id="21" name="Group 20">
              <a:extLst>
                <a:ext uri="{FF2B5EF4-FFF2-40B4-BE49-F238E27FC236}">
                  <a16:creationId xmlns:a16="http://schemas.microsoft.com/office/drawing/2014/main" id="{867FE63D-11BB-485B-BDA4-BAD6DFF813FA}"/>
                </a:ext>
              </a:extLst>
            </p:cNvPr>
            <p:cNvGrpSpPr/>
            <p:nvPr/>
          </p:nvGrpSpPr>
          <p:grpSpPr>
            <a:xfrm>
              <a:off x="524336" y="7322370"/>
              <a:ext cx="3684834" cy="450580"/>
              <a:chOff x="524336" y="7322370"/>
              <a:chExt cx="3684834" cy="450580"/>
            </a:xfrm>
          </p:grpSpPr>
          <p:sp>
            <p:nvSpPr>
              <p:cNvPr id="57" name="Rectangle 56">
                <a:extLst>
                  <a:ext uri="{FF2B5EF4-FFF2-40B4-BE49-F238E27FC236}">
                    <a16:creationId xmlns:a16="http://schemas.microsoft.com/office/drawing/2014/main" id="{EC73AF74-316F-4808-94B5-AEE15FABF9B7}"/>
                  </a:ext>
                </a:extLst>
              </p:cNvPr>
              <p:cNvSpPr/>
              <p:nvPr/>
            </p:nvSpPr>
            <p:spPr>
              <a:xfrm>
                <a:off x="524336" y="7322370"/>
                <a:ext cx="3684834" cy="4505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3BCA43F-56BE-45D1-8D62-E622C3EF74B1}"/>
                  </a:ext>
                </a:extLst>
              </p:cNvPr>
              <p:cNvSpPr txBox="1"/>
              <p:nvPr/>
            </p:nvSpPr>
            <p:spPr>
              <a:xfrm>
                <a:off x="646520" y="7322370"/>
                <a:ext cx="3395449" cy="34368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Is the are free from other dangers such as hazardous materials and falling debris?</a:t>
                </a:r>
              </a:p>
            </p:txBody>
          </p:sp>
        </p:grpSp>
        <p:grpSp>
          <p:nvGrpSpPr>
            <p:cNvPr id="22" name="Group 21">
              <a:extLst>
                <a:ext uri="{FF2B5EF4-FFF2-40B4-BE49-F238E27FC236}">
                  <a16:creationId xmlns:a16="http://schemas.microsoft.com/office/drawing/2014/main" id="{A9A8F010-3EF3-4A14-AEBB-A5A9C9FDA823}"/>
                </a:ext>
              </a:extLst>
            </p:cNvPr>
            <p:cNvGrpSpPr/>
            <p:nvPr/>
          </p:nvGrpSpPr>
          <p:grpSpPr>
            <a:xfrm>
              <a:off x="511474" y="8280760"/>
              <a:ext cx="3684834" cy="343143"/>
              <a:chOff x="511474" y="8280760"/>
              <a:chExt cx="3684834" cy="343143"/>
            </a:xfrm>
          </p:grpSpPr>
          <p:sp>
            <p:nvSpPr>
              <p:cNvPr id="55" name="Rectangle 54">
                <a:extLst>
                  <a:ext uri="{FF2B5EF4-FFF2-40B4-BE49-F238E27FC236}">
                    <a16:creationId xmlns:a16="http://schemas.microsoft.com/office/drawing/2014/main" id="{5CCB9F5C-CA92-4834-97D2-8CC3D71988D3}"/>
                  </a:ext>
                </a:extLst>
              </p:cNvPr>
              <p:cNvSpPr/>
              <p:nvPr/>
            </p:nvSpPr>
            <p:spPr>
              <a:xfrm>
                <a:off x="511474" y="8280760"/>
                <a:ext cx="3684834" cy="3431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341027D-C219-49F8-BA3A-94F284DFD1BA}"/>
                  </a:ext>
                </a:extLst>
              </p:cNvPr>
              <p:cNvSpPr txBox="1"/>
              <p:nvPr/>
            </p:nvSpPr>
            <p:spPr>
              <a:xfrm>
                <a:off x="646519" y="8324507"/>
                <a:ext cx="3395449" cy="208302"/>
              </a:xfrm>
              <a:prstGeom prst="rect">
                <a:avLst/>
              </a:prstGeom>
              <a:noFill/>
            </p:spPr>
            <p:txBody>
              <a:bodyPr wrap="square" rtlCol="0">
                <a:noAutofit/>
              </a:bodyPr>
              <a:lstStyle/>
              <a:p>
                <a:pPr algn="ctr"/>
                <a:r>
                  <a:rPr lang="en-US" sz="1100" b="1" dirty="0">
                    <a:latin typeface="Arial" panose="020B0604020202020204" pitchFamily="34" charset="0"/>
                    <a:cs typeface="Arial" panose="020B0604020202020204" pitchFamily="34" charset="0"/>
                  </a:rPr>
                  <a:t>EXTINGUISH THE FIRE!</a:t>
                </a:r>
              </a:p>
            </p:txBody>
          </p:sp>
        </p:grpSp>
        <p:sp>
          <p:nvSpPr>
            <p:cNvPr id="23" name="TextBox 22">
              <a:extLst>
                <a:ext uri="{FF2B5EF4-FFF2-40B4-BE49-F238E27FC236}">
                  <a16:creationId xmlns:a16="http://schemas.microsoft.com/office/drawing/2014/main" id="{8A0D5972-D3F8-40D0-B5B3-D21B8DA1EEB0}"/>
                </a:ext>
              </a:extLst>
            </p:cNvPr>
            <p:cNvSpPr txBox="1"/>
            <p:nvPr/>
          </p:nvSpPr>
          <p:spPr>
            <a:xfrm>
              <a:off x="2159315" y="5328154"/>
              <a:ext cx="474356" cy="208664"/>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24" name="Triangle 32">
              <a:extLst>
                <a:ext uri="{FF2B5EF4-FFF2-40B4-BE49-F238E27FC236}">
                  <a16:creationId xmlns:a16="http://schemas.microsoft.com/office/drawing/2014/main" id="{C14BD18E-3FBE-4DC8-B087-F3746019C8C1}"/>
                </a:ext>
              </a:extLst>
            </p:cNvPr>
            <p:cNvSpPr/>
            <p:nvPr/>
          </p:nvSpPr>
          <p:spPr>
            <a:xfrm rot="10800000">
              <a:off x="1733319" y="6049717"/>
              <a:ext cx="1332780" cy="383661"/>
            </a:xfrm>
            <a:prstGeom prst="triangle">
              <a:avLst>
                <a:gd name="adj" fmla="val 509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D719DD3-EF68-48D6-86A4-E8EBD3221A8D}"/>
                </a:ext>
              </a:extLst>
            </p:cNvPr>
            <p:cNvSpPr txBox="1"/>
            <p:nvPr/>
          </p:nvSpPr>
          <p:spPr>
            <a:xfrm>
              <a:off x="2162530" y="6108337"/>
              <a:ext cx="474356" cy="208664"/>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grpSp>
          <p:nvGrpSpPr>
            <p:cNvPr id="26" name="Group 25">
              <a:extLst>
                <a:ext uri="{FF2B5EF4-FFF2-40B4-BE49-F238E27FC236}">
                  <a16:creationId xmlns:a16="http://schemas.microsoft.com/office/drawing/2014/main" id="{AD2DC84D-DCAE-4253-A00E-34D2F1ADE555}"/>
                </a:ext>
              </a:extLst>
            </p:cNvPr>
            <p:cNvGrpSpPr/>
            <p:nvPr/>
          </p:nvGrpSpPr>
          <p:grpSpPr>
            <a:xfrm>
              <a:off x="1733319" y="6848903"/>
              <a:ext cx="1332780" cy="383661"/>
              <a:chOff x="1733319" y="6848903"/>
              <a:chExt cx="1332780" cy="383661"/>
            </a:xfrm>
          </p:grpSpPr>
          <p:sp>
            <p:nvSpPr>
              <p:cNvPr id="53" name="Triangle 34">
                <a:extLst>
                  <a:ext uri="{FF2B5EF4-FFF2-40B4-BE49-F238E27FC236}">
                    <a16:creationId xmlns:a16="http://schemas.microsoft.com/office/drawing/2014/main" id="{EF00A290-A344-4163-A95E-C9CC97B17329}"/>
                  </a:ext>
                </a:extLst>
              </p:cNvPr>
              <p:cNvSpPr/>
              <p:nvPr/>
            </p:nvSpPr>
            <p:spPr>
              <a:xfrm rot="10800000">
                <a:off x="1733319" y="6848903"/>
                <a:ext cx="1332780" cy="383661"/>
              </a:xfrm>
              <a:prstGeom prst="triangle">
                <a:avLst>
                  <a:gd name="adj" fmla="val 509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60067449-9792-4AC9-BCF3-18BED2DD13DE}"/>
                  </a:ext>
                </a:extLst>
              </p:cNvPr>
              <p:cNvSpPr txBox="1"/>
              <p:nvPr/>
            </p:nvSpPr>
            <p:spPr>
              <a:xfrm>
                <a:off x="2162530" y="6897393"/>
                <a:ext cx="474356" cy="208664"/>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grpSp>
        <p:grpSp>
          <p:nvGrpSpPr>
            <p:cNvPr id="27" name="Group 26">
              <a:extLst>
                <a:ext uri="{FF2B5EF4-FFF2-40B4-BE49-F238E27FC236}">
                  <a16:creationId xmlns:a16="http://schemas.microsoft.com/office/drawing/2014/main" id="{A446CF31-272F-4649-98D1-CABFE44CBCCF}"/>
                </a:ext>
              </a:extLst>
            </p:cNvPr>
            <p:cNvGrpSpPr/>
            <p:nvPr/>
          </p:nvGrpSpPr>
          <p:grpSpPr>
            <a:xfrm>
              <a:off x="4285690" y="4751364"/>
              <a:ext cx="630216" cy="600296"/>
              <a:chOff x="4241323" y="4804836"/>
              <a:chExt cx="630216" cy="600296"/>
            </a:xfrm>
          </p:grpSpPr>
          <p:sp>
            <p:nvSpPr>
              <p:cNvPr id="51" name="Right Arrow 38">
                <a:extLst>
                  <a:ext uri="{FF2B5EF4-FFF2-40B4-BE49-F238E27FC236}">
                    <a16:creationId xmlns:a16="http://schemas.microsoft.com/office/drawing/2014/main" id="{095A70D2-5300-49F6-B6F7-FA766F686536}"/>
                  </a:ext>
                </a:extLst>
              </p:cNvPr>
              <p:cNvSpPr/>
              <p:nvPr/>
            </p:nvSpPr>
            <p:spPr>
              <a:xfrm>
                <a:off x="4241323" y="4804836"/>
                <a:ext cx="630216" cy="600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49403E01-3EB5-4C8A-8322-5A02A4691424}"/>
                  </a:ext>
                </a:extLst>
              </p:cNvPr>
              <p:cNvSpPr txBox="1">
                <a:spLocks/>
              </p:cNvSpPr>
              <p:nvPr/>
            </p:nvSpPr>
            <p:spPr>
              <a:xfrm>
                <a:off x="4241323" y="4966432"/>
                <a:ext cx="41635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a:t>
                </a:r>
              </a:p>
            </p:txBody>
          </p:sp>
        </p:grpSp>
        <p:grpSp>
          <p:nvGrpSpPr>
            <p:cNvPr id="28" name="Group 27">
              <a:extLst>
                <a:ext uri="{FF2B5EF4-FFF2-40B4-BE49-F238E27FC236}">
                  <a16:creationId xmlns:a16="http://schemas.microsoft.com/office/drawing/2014/main" id="{FF25BCE6-BBF5-4188-A707-094C81A30963}"/>
                </a:ext>
              </a:extLst>
            </p:cNvPr>
            <p:cNvGrpSpPr/>
            <p:nvPr/>
          </p:nvGrpSpPr>
          <p:grpSpPr>
            <a:xfrm>
              <a:off x="4973135" y="4700439"/>
              <a:ext cx="2047926" cy="710276"/>
              <a:chOff x="4973135" y="4698272"/>
              <a:chExt cx="2047926" cy="710276"/>
            </a:xfrm>
          </p:grpSpPr>
          <p:sp>
            <p:nvSpPr>
              <p:cNvPr id="49" name="Rectangle 48">
                <a:extLst>
                  <a:ext uri="{FF2B5EF4-FFF2-40B4-BE49-F238E27FC236}">
                    <a16:creationId xmlns:a16="http://schemas.microsoft.com/office/drawing/2014/main" id="{41D2D2BF-599B-4959-AB3A-38C81A3E91B9}"/>
                  </a:ext>
                </a:extLst>
              </p:cNvPr>
              <p:cNvSpPr/>
              <p:nvPr/>
            </p:nvSpPr>
            <p:spPr>
              <a:xfrm>
                <a:off x="4973135" y="4698272"/>
                <a:ext cx="2047926" cy="7102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0918F12-9DC7-4307-8563-E3544D7863B4}"/>
                  </a:ext>
                </a:extLst>
              </p:cNvPr>
              <p:cNvSpPr txBox="1"/>
              <p:nvPr/>
            </p:nvSpPr>
            <p:spPr>
              <a:xfrm>
                <a:off x="5031833" y="4754847"/>
                <a:ext cx="1930530"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LEAVE </a:t>
                </a:r>
              </a:p>
              <a:p>
                <a:r>
                  <a:rPr lang="en-US" sz="1100" b="1" dirty="0">
                    <a:latin typeface="Arial" panose="020B0604020202020204" pitchFamily="34" charset="0"/>
                    <a:cs typeface="Arial" panose="020B0604020202020204" pitchFamily="34" charset="0"/>
                  </a:rPr>
                  <a:t>IMMEDIATELY and CALL THE FIRE DEPARTMENT!</a:t>
                </a:r>
              </a:p>
            </p:txBody>
          </p:sp>
        </p:grpSp>
        <p:grpSp>
          <p:nvGrpSpPr>
            <p:cNvPr id="29" name="Group 28">
              <a:extLst>
                <a:ext uri="{FF2B5EF4-FFF2-40B4-BE49-F238E27FC236}">
                  <a16:creationId xmlns:a16="http://schemas.microsoft.com/office/drawing/2014/main" id="{C7BE2592-787B-4327-9F14-CE84F7DE6C69}"/>
                </a:ext>
              </a:extLst>
            </p:cNvPr>
            <p:cNvGrpSpPr/>
            <p:nvPr/>
          </p:nvGrpSpPr>
          <p:grpSpPr>
            <a:xfrm>
              <a:off x="4973135" y="5527252"/>
              <a:ext cx="2047926" cy="710276"/>
              <a:chOff x="4973135" y="4698272"/>
              <a:chExt cx="2047926" cy="710276"/>
            </a:xfrm>
          </p:grpSpPr>
          <p:sp>
            <p:nvSpPr>
              <p:cNvPr id="47" name="Rectangle 46">
                <a:extLst>
                  <a:ext uri="{FF2B5EF4-FFF2-40B4-BE49-F238E27FC236}">
                    <a16:creationId xmlns:a16="http://schemas.microsoft.com/office/drawing/2014/main" id="{9612E913-1E22-4941-9ABD-A1838D8B9746}"/>
                  </a:ext>
                </a:extLst>
              </p:cNvPr>
              <p:cNvSpPr/>
              <p:nvPr/>
            </p:nvSpPr>
            <p:spPr>
              <a:xfrm>
                <a:off x="4973135" y="4698272"/>
                <a:ext cx="2047926" cy="7102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0D03E8D5-7F7D-49D4-9947-3C43A9ADF90F}"/>
                  </a:ext>
                </a:extLst>
              </p:cNvPr>
              <p:cNvSpPr txBox="1"/>
              <p:nvPr/>
            </p:nvSpPr>
            <p:spPr>
              <a:xfrm>
                <a:off x="5031833" y="4754847"/>
                <a:ext cx="1930530"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LEAVE </a:t>
                </a:r>
              </a:p>
              <a:p>
                <a:r>
                  <a:rPr lang="en-US" sz="1100" b="1" dirty="0">
                    <a:latin typeface="Arial" panose="020B0604020202020204" pitchFamily="34" charset="0"/>
                    <a:cs typeface="Arial" panose="020B0604020202020204" pitchFamily="34" charset="0"/>
                  </a:rPr>
                  <a:t>IMMEDIATELY and CALL THE FIRE DEPARTMENT!</a:t>
                </a:r>
              </a:p>
            </p:txBody>
          </p:sp>
        </p:grpSp>
        <p:grpSp>
          <p:nvGrpSpPr>
            <p:cNvPr id="30" name="Group 29">
              <a:extLst>
                <a:ext uri="{FF2B5EF4-FFF2-40B4-BE49-F238E27FC236}">
                  <a16:creationId xmlns:a16="http://schemas.microsoft.com/office/drawing/2014/main" id="{FDE6DB9E-A3BC-45C6-9CAC-AD97E624585D}"/>
                </a:ext>
              </a:extLst>
            </p:cNvPr>
            <p:cNvGrpSpPr/>
            <p:nvPr/>
          </p:nvGrpSpPr>
          <p:grpSpPr>
            <a:xfrm>
              <a:off x="4973135" y="6327181"/>
              <a:ext cx="2047926" cy="710276"/>
              <a:chOff x="4973135" y="4698272"/>
              <a:chExt cx="2047926" cy="710276"/>
            </a:xfrm>
          </p:grpSpPr>
          <p:sp>
            <p:nvSpPr>
              <p:cNvPr id="45" name="Rectangle 44">
                <a:extLst>
                  <a:ext uri="{FF2B5EF4-FFF2-40B4-BE49-F238E27FC236}">
                    <a16:creationId xmlns:a16="http://schemas.microsoft.com/office/drawing/2014/main" id="{4C736BDD-0E8D-4E35-BA55-DF3371CCBF1A}"/>
                  </a:ext>
                </a:extLst>
              </p:cNvPr>
              <p:cNvSpPr/>
              <p:nvPr/>
            </p:nvSpPr>
            <p:spPr>
              <a:xfrm>
                <a:off x="4973135" y="4698272"/>
                <a:ext cx="2047926" cy="7102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A592A649-747B-4F37-AEC5-CB179B625539}"/>
                  </a:ext>
                </a:extLst>
              </p:cNvPr>
              <p:cNvSpPr txBox="1"/>
              <p:nvPr/>
            </p:nvSpPr>
            <p:spPr>
              <a:xfrm>
                <a:off x="5031833" y="4754847"/>
                <a:ext cx="1930530"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LEAVE </a:t>
                </a:r>
              </a:p>
              <a:p>
                <a:r>
                  <a:rPr lang="en-US" sz="1100" b="1" dirty="0">
                    <a:latin typeface="Arial" panose="020B0604020202020204" pitchFamily="34" charset="0"/>
                    <a:cs typeface="Arial" panose="020B0604020202020204" pitchFamily="34" charset="0"/>
                  </a:rPr>
                  <a:t>IMMEDIATELY and CALL THE FIRE DEPARTMENT!</a:t>
                </a:r>
              </a:p>
            </p:txBody>
          </p:sp>
        </p:grpSp>
        <p:grpSp>
          <p:nvGrpSpPr>
            <p:cNvPr id="31" name="Group 30">
              <a:extLst>
                <a:ext uri="{FF2B5EF4-FFF2-40B4-BE49-F238E27FC236}">
                  <a16:creationId xmlns:a16="http://schemas.microsoft.com/office/drawing/2014/main" id="{744ACD77-8317-46C6-84D1-DAD5DE3E05BE}"/>
                </a:ext>
              </a:extLst>
            </p:cNvPr>
            <p:cNvGrpSpPr/>
            <p:nvPr/>
          </p:nvGrpSpPr>
          <p:grpSpPr>
            <a:xfrm>
              <a:off x="4973135" y="7189062"/>
              <a:ext cx="2047926" cy="710276"/>
              <a:chOff x="4973135" y="4710347"/>
              <a:chExt cx="2047926" cy="710276"/>
            </a:xfrm>
          </p:grpSpPr>
          <p:sp>
            <p:nvSpPr>
              <p:cNvPr id="43" name="Rectangle 42">
                <a:extLst>
                  <a:ext uri="{FF2B5EF4-FFF2-40B4-BE49-F238E27FC236}">
                    <a16:creationId xmlns:a16="http://schemas.microsoft.com/office/drawing/2014/main" id="{8058C1B0-03BB-43A1-90E2-84AAEF837F1D}"/>
                  </a:ext>
                </a:extLst>
              </p:cNvPr>
              <p:cNvSpPr/>
              <p:nvPr/>
            </p:nvSpPr>
            <p:spPr>
              <a:xfrm>
                <a:off x="4973135" y="4710347"/>
                <a:ext cx="2047926" cy="7102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9DBDF98-E9D5-4E0D-8AAB-E547526594C8}"/>
                  </a:ext>
                </a:extLst>
              </p:cNvPr>
              <p:cNvSpPr txBox="1"/>
              <p:nvPr/>
            </p:nvSpPr>
            <p:spPr>
              <a:xfrm>
                <a:off x="5031833" y="4754847"/>
                <a:ext cx="1930530"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LEAVE </a:t>
                </a:r>
              </a:p>
              <a:p>
                <a:r>
                  <a:rPr lang="en-US" sz="1100" b="1" dirty="0">
                    <a:latin typeface="Arial" panose="020B0604020202020204" pitchFamily="34" charset="0"/>
                    <a:cs typeface="Arial" panose="020B0604020202020204" pitchFamily="34" charset="0"/>
                  </a:rPr>
                  <a:t>IMMEDIATELY and CALL THE FIRE DEPARTMENT!</a:t>
                </a:r>
              </a:p>
            </p:txBody>
          </p:sp>
        </p:grpSp>
        <p:grpSp>
          <p:nvGrpSpPr>
            <p:cNvPr id="32" name="Group 31">
              <a:extLst>
                <a:ext uri="{FF2B5EF4-FFF2-40B4-BE49-F238E27FC236}">
                  <a16:creationId xmlns:a16="http://schemas.microsoft.com/office/drawing/2014/main" id="{2D015570-03BA-40B2-868E-8EF126CD5FCE}"/>
                </a:ext>
              </a:extLst>
            </p:cNvPr>
            <p:cNvGrpSpPr/>
            <p:nvPr/>
          </p:nvGrpSpPr>
          <p:grpSpPr>
            <a:xfrm>
              <a:off x="4285690" y="5583827"/>
              <a:ext cx="630216" cy="600296"/>
              <a:chOff x="4241323" y="4804836"/>
              <a:chExt cx="630216" cy="600296"/>
            </a:xfrm>
          </p:grpSpPr>
          <p:sp>
            <p:nvSpPr>
              <p:cNvPr id="41" name="Right Arrow 38">
                <a:extLst>
                  <a:ext uri="{FF2B5EF4-FFF2-40B4-BE49-F238E27FC236}">
                    <a16:creationId xmlns:a16="http://schemas.microsoft.com/office/drawing/2014/main" id="{4367A3B3-A487-4E5C-A0F2-CAC3C9AA99C5}"/>
                  </a:ext>
                </a:extLst>
              </p:cNvPr>
              <p:cNvSpPr/>
              <p:nvPr/>
            </p:nvSpPr>
            <p:spPr>
              <a:xfrm>
                <a:off x="4241323" y="4804836"/>
                <a:ext cx="630216" cy="600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794BC2C7-919C-4010-9EBE-07716E098A96}"/>
                  </a:ext>
                </a:extLst>
              </p:cNvPr>
              <p:cNvSpPr txBox="1">
                <a:spLocks/>
              </p:cNvSpPr>
              <p:nvPr/>
            </p:nvSpPr>
            <p:spPr>
              <a:xfrm>
                <a:off x="4241323" y="4966432"/>
                <a:ext cx="41635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a:t>
                </a:r>
              </a:p>
            </p:txBody>
          </p:sp>
        </p:grpSp>
        <p:grpSp>
          <p:nvGrpSpPr>
            <p:cNvPr id="33" name="Group 32">
              <a:extLst>
                <a:ext uri="{FF2B5EF4-FFF2-40B4-BE49-F238E27FC236}">
                  <a16:creationId xmlns:a16="http://schemas.microsoft.com/office/drawing/2014/main" id="{F74DEF0D-168A-4382-884F-DF1533CBF436}"/>
                </a:ext>
              </a:extLst>
            </p:cNvPr>
            <p:cNvGrpSpPr/>
            <p:nvPr/>
          </p:nvGrpSpPr>
          <p:grpSpPr>
            <a:xfrm>
              <a:off x="4285690" y="6384333"/>
              <a:ext cx="630216" cy="600296"/>
              <a:chOff x="4241323" y="4804836"/>
              <a:chExt cx="630216" cy="600296"/>
            </a:xfrm>
          </p:grpSpPr>
          <p:sp>
            <p:nvSpPr>
              <p:cNvPr id="39" name="Right Arrow 38">
                <a:extLst>
                  <a:ext uri="{FF2B5EF4-FFF2-40B4-BE49-F238E27FC236}">
                    <a16:creationId xmlns:a16="http://schemas.microsoft.com/office/drawing/2014/main" id="{DE4D14CF-B5CC-45F1-B7E1-E3680C51B8C6}"/>
                  </a:ext>
                </a:extLst>
              </p:cNvPr>
              <p:cNvSpPr/>
              <p:nvPr/>
            </p:nvSpPr>
            <p:spPr>
              <a:xfrm>
                <a:off x="4241323" y="4804836"/>
                <a:ext cx="630216" cy="600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81538CB-21EF-4822-A10B-DD187C16702C}"/>
                  </a:ext>
                </a:extLst>
              </p:cNvPr>
              <p:cNvSpPr txBox="1">
                <a:spLocks/>
              </p:cNvSpPr>
              <p:nvPr/>
            </p:nvSpPr>
            <p:spPr>
              <a:xfrm>
                <a:off x="4241323" y="4966432"/>
                <a:ext cx="41635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a:t>
                </a:r>
              </a:p>
            </p:txBody>
          </p:sp>
        </p:grpSp>
        <p:grpSp>
          <p:nvGrpSpPr>
            <p:cNvPr id="34" name="Group 33">
              <a:extLst>
                <a:ext uri="{FF2B5EF4-FFF2-40B4-BE49-F238E27FC236}">
                  <a16:creationId xmlns:a16="http://schemas.microsoft.com/office/drawing/2014/main" id="{F4E35430-0068-45A4-8AC5-3F2DE6118E7A}"/>
                </a:ext>
              </a:extLst>
            </p:cNvPr>
            <p:cNvGrpSpPr/>
            <p:nvPr/>
          </p:nvGrpSpPr>
          <p:grpSpPr>
            <a:xfrm>
              <a:off x="4285690" y="7247512"/>
              <a:ext cx="630216" cy="600296"/>
              <a:chOff x="4241323" y="4804836"/>
              <a:chExt cx="630216" cy="600296"/>
            </a:xfrm>
          </p:grpSpPr>
          <p:sp>
            <p:nvSpPr>
              <p:cNvPr id="37" name="Right Arrow 38">
                <a:extLst>
                  <a:ext uri="{FF2B5EF4-FFF2-40B4-BE49-F238E27FC236}">
                    <a16:creationId xmlns:a16="http://schemas.microsoft.com/office/drawing/2014/main" id="{F61FDF15-8413-41C8-8580-6CA45A8F2D7B}"/>
                  </a:ext>
                </a:extLst>
              </p:cNvPr>
              <p:cNvSpPr/>
              <p:nvPr/>
            </p:nvSpPr>
            <p:spPr>
              <a:xfrm>
                <a:off x="4241323" y="4804836"/>
                <a:ext cx="630216" cy="6002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85B2486-3A4B-4DC5-AC64-AB95C26C5E43}"/>
                  </a:ext>
                </a:extLst>
              </p:cNvPr>
              <p:cNvSpPr txBox="1">
                <a:spLocks/>
              </p:cNvSpPr>
              <p:nvPr/>
            </p:nvSpPr>
            <p:spPr>
              <a:xfrm>
                <a:off x="4241323" y="4966432"/>
                <a:ext cx="41635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a:t>
                </a:r>
              </a:p>
            </p:txBody>
          </p:sp>
        </p:grpSp>
        <p:sp>
          <p:nvSpPr>
            <p:cNvPr id="35" name="Triangle 34">
              <a:extLst>
                <a:ext uri="{FF2B5EF4-FFF2-40B4-BE49-F238E27FC236}">
                  <a16:creationId xmlns:a16="http://schemas.microsoft.com/office/drawing/2014/main" id="{5177A367-8614-4D3A-A6DF-DC26ACB4309A}"/>
                </a:ext>
              </a:extLst>
            </p:cNvPr>
            <p:cNvSpPr/>
            <p:nvPr/>
          </p:nvSpPr>
          <p:spPr>
            <a:xfrm rot="10800000">
              <a:off x="1733319" y="7772950"/>
              <a:ext cx="1332780" cy="383661"/>
            </a:xfrm>
            <a:prstGeom prst="triangle">
              <a:avLst>
                <a:gd name="adj" fmla="val 509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EF789831-6718-4441-B73F-C3B604A09D61}"/>
                </a:ext>
              </a:extLst>
            </p:cNvPr>
            <p:cNvSpPr txBox="1"/>
            <p:nvPr/>
          </p:nvSpPr>
          <p:spPr>
            <a:xfrm>
              <a:off x="2162530" y="7821440"/>
              <a:ext cx="474356" cy="208664"/>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grpSp>
      <p:grpSp>
        <p:nvGrpSpPr>
          <p:cNvPr id="65" name="Group 64">
            <a:extLst>
              <a:ext uri="{FF2B5EF4-FFF2-40B4-BE49-F238E27FC236}">
                <a16:creationId xmlns:a16="http://schemas.microsoft.com/office/drawing/2014/main" id="{3A8EE194-D3D0-4545-8096-E31459D46DD7}"/>
              </a:ext>
            </a:extLst>
          </p:cNvPr>
          <p:cNvGrpSpPr/>
          <p:nvPr/>
        </p:nvGrpSpPr>
        <p:grpSpPr>
          <a:xfrm>
            <a:off x="-177380" y="5735192"/>
            <a:ext cx="4251846" cy="1132259"/>
            <a:chOff x="-3942" y="5736777"/>
            <a:chExt cx="4251846" cy="1132259"/>
          </a:xfrm>
        </p:grpSpPr>
        <p:grpSp>
          <p:nvGrpSpPr>
            <p:cNvPr id="66" name="Group 65">
              <a:extLst>
                <a:ext uri="{FF2B5EF4-FFF2-40B4-BE49-F238E27FC236}">
                  <a16:creationId xmlns:a16="http://schemas.microsoft.com/office/drawing/2014/main" id="{8A4D5DAA-EE51-46EA-8066-3EC990B80E17}"/>
                </a:ext>
              </a:extLst>
            </p:cNvPr>
            <p:cNvGrpSpPr/>
            <p:nvPr/>
          </p:nvGrpSpPr>
          <p:grpSpPr>
            <a:xfrm>
              <a:off x="-3942" y="5736777"/>
              <a:ext cx="4251846" cy="1132259"/>
              <a:chOff x="-3942" y="5736777"/>
              <a:chExt cx="4251846" cy="1132259"/>
            </a:xfrm>
          </p:grpSpPr>
          <p:pic>
            <p:nvPicPr>
              <p:cNvPr id="68" name="Picture 67" descr="Logo&#10;&#10;Description automatically generated">
                <a:extLst>
                  <a:ext uri="{FF2B5EF4-FFF2-40B4-BE49-F238E27FC236}">
                    <a16:creationId xmlns:a16="http://schemas.microsoft.com/office/drawing/2014/main" id="{3C0B1211-CF6E-49D7-A05A-2E50D60D2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69" name="Picture 68" descr="Logo&#10;&#10;Description automatically generated">
                <a:extLst>
                  <a:ext uri="{FF2B5EF4-FFF2-40B4-BE49-F238E27FC236}">
                    <a16:creationId xmlns:a16="http://schemas.microsoft.com/office/drawing/2014/main" id="{19E3AB78-A116-4859-B691-D885FF83A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67" name="Straight Connector 66">
              <a:extLst>
                <a:ext uri="{FF2B5EF4-FFF2-40B4-BE49-F238E27FC236}">
                  <a16:creationId xmlns:a16="http://schemas.microsoft.com/office/drawing/2014/main" id="{C20EEE43-2F7C-4A0A-B8FF-153A68F00981}"/>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6908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1144191" y="638258"/>
            <a:ext cx="188972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Activity</a:t>
            </a:r>
          </a:p>
        </p:txBody>
      </p:sp>
      <p:sp>
        <p:nvSpPr>
          <p:cNvPr id="17" name="TextBox 16">
            <a:extLst>
              <a:ext uri="{FF2B5EF4-FFF2-40B4-BE49-F238E27FC236}">
                <a16:creationId xmlns:a16="http://schemas.microsoft.com/office/drawing/2014/main" id="{FBAD697B-ECFD-4ECB-AABC-83C0039BF29D}"/>
              </a:ext>
            </a:extLst>
          </p:cNvPr>
          <p:cNvSpPr txBox="1"/>
          <p:nvPr/>
        </p:nvSpPr>
        <p:spPr>
          <a:xfrm>
            <a:off x="5355243" y="2146908"/>
            <a:ext cx="5939023" cy="1477328"/>
          </a:xfrm>
          <a:prstGeom prst="rect">
            <a:avLst/>
          </a:prstGeom>
          <a:noFill/>
        </p:spPr>
        <p:txBody>
          <a:bodyPr wrap="square">
            <a:spAutoFit/>
          </a:bodyPr>
          <a:lstStyle/>
          <a:p>
            <a:pPr marL="109728" eaLnBrk="1" fontAlgn="auto" hangingPunct="1">
              <a:spcAft>
                <a:spcPts val="0"/>
              </a:spcAft>
              <a:buClr>
                <a:srgbClr val="FFA025"/>
              </a:buClr>
              <a:defRPr/>
            </a:pPr>
            <a:r>
              <a:rPr lang="en-US" sz="1800" b="1" dirty="0">
                <a:solidFill>
                  <a:srgbClr val="FFA025"/>
                </a:solidFill>
                <a:latin typeface="Arial" panose="020B0604020202020204" pitchFamily="34" charset="0"/>
                <a:cs typeface="Arial" panose="020B0604020202020204" pitchFamily="34" charset="0"/>
              </a:rPr>
              <a:t>Work as a group to decide if you can address a fire situation </a:t>
            </a:r>
            <a:r>
              <a:rPr lang="en-US" sz="1800" dirty="0">
                <a:latin typeface="Arial" panose="020B0604020202020204" pitchFamily="34" charset="0"/>
                <a:cs typeface="Arial" panose="020B0604020202020204" pitchFamily="34" charset="0"/>
              </a:rPr>
              <a:t>and if you can, how will you do so? </a:t>
            </a:r>
          </a:p>
          <a:p>
            <a:pPr marL="109728" eaLnBrk="1" fontAlgn="auto" hangingPunct="1">
              <a:spcAft>
                <a:spcPts val="0"/>
              </a:spcAft>
              <a:buClr>
                <a:srgbClr val="FFA025"/>
              </a:buClr>
              <a:defRPr/>
            </a:pPr>
            <a:endParaRPr lang="en-US" dirty="0">
              <a:latin typeface="Arial" panose="020B0604020202020204" pitchFamily="34" charset="0"/>
              <a:cs typeface="Arial" panose="020B0604020202020204" pitchFamily="34" charset="0"/>
            </a:endParaRPr>
          </a:p>
          <a:p>
            <a:pPr marL="109728" eaLnBrk="1" fontAlgn="auto" hangingPunct="1">
              <a:spcAft>
                <a:spcPts val="0"/>
              </a:spcAft>
              <a:buClr>
                <a:srgbClr val="FFA025"/>
              </a:buClr>
              <a:defRPr/>
            </a:pPr>
            <a:r>
              <a:rPr lang="en-US" sz="1800" dirty="0">
                <a:latin typeface="Arial" panose="020B0604020202020204" pitchFamily="34" charset="0"/>
                <a:cs typeface="Arial" panose="020B0604020202020204" pitchFamily="34" charset="0"/>
              </a:rPr>
              <a:t>Scenario given: </a:t>
            </a:r>
          </a:p>
          <a:p>
            <a:pPr marL="109728" eaLnBrk="1" fontAlgn="auto" hangingPunct="1">
              <a:spcAft>
                <a:spcPts val="0"/>
              </a:spcAft>
              <a:buClr>
                <a:srgbClr val="FFA025"/>
              </a:buClr>
              <a:defRPr/>
            </a:pPr>
            <a:r>
              <a:rPr lang="en-US" dirty="0">
                <a:latin typeface="Arial" panose="020B0604020202020204" pitchFamily="34" charset="0"/>
                <a:cs typeface="Arial" panose="020B0604020202020204" pitchFamily="34" charset="0"/>
              </a:rPr>
              <a:t>U</a:t>
            </a:r>
            <a:r>
              <a:rPr lang="en-US" sz="1800" dirty="0">
                <a:latin typeface="Arial" panose="020B0604020202020204" pitchFamily="34" charset="0"/>
                <a:cs typeface="Arial" panose="020B0604020202020204" pitchFamily="34" charset="0"/>
              </a:rPr>
              <a:t>se </a:t>
            </a:r>
            <a:r>
              <a:rPr lang="en-US" sz="1800" b="1" dirty="0">
                <a:solidFill>
                  <a:srgbClr val="FFA025"/>
                </a:solidFill>
                <a:latin typeface="Arial" panose="020B0604020202020204" pitchFamily="34" charset="0"/>
                <a:cs typeface="Arial" panose="020B0604020202020204" pitchFamily="34" charset="0"/>
              </a:rPr>
              <a:t>slide 25 </a:t>
            </a:r>
            <a:r>
              <a:rPr lang="en-US" sz="1800" dirty="0">
                <a:latin typeface="Arial" panose="020B0604020202020204" pitchFamily="34" charset="0"/>
                <a:cs typeface="Arial" panose="020B0604020202020204" pitchFamily="34" charset="0"/>
              </a:rPr>
              <a:t>to decide on if you can take action.</a:t>
            </a:r>
          </a:p>
        </p:txBody>
      </p:sp>
      <p:pic>
        <p:nvPicPr>
          <p:cNvPr id="4" name="Picture 3">
            <a:extLst>
              <a:ext uri="{FF2B5EF4-FFF2-40B4-BE49-F238E27FC236}">
                <a16:creationId xmlns:a16="http://schemas.microsoft.com/office/drawing/2014/main" id="{9F36A2C5-F1F7-4F72-89B8-BC123A4BE7C2}"/>
              </a:ext>
            </a:extLst>
          </p:cNvPr>
          <p:cNvPicPr>
            <a:picLocks noChangeAspect="1"/>
          </p:cNvPicPr>
          <p:nvPr/>
        </p:nvPicPr>
        <p:blipFill>
          <a:blip r:embed="rId2"/>
          <a:stretch>
            <a:fillRect/>
          </a:stretch>
        </p:blipFill>
        <p:spPr>
          <a:xfrm>
            <a:off x="7630487" y="638258"/>
            <a:ext cx="1388533" cy="1072444"/>
          </a:xfrm>
          <a:prstGeom prst="rect">
            <a:avLst/>
          </a:prstGeom>
        </p:spPr>
      </p:pic>
      <p:pic>
        <p:nvPicPr>
          <p:cNvPr id="7" name="Picture 6">
            <a:extLst>
              <a:ext uri="{FF2B5EF4-FFF2-40B4-BE49-F238E27FC236}">
                <a16:creationId xmlns:a16="http://schemas.microsoft.com/office/drawing/2014/main" id="{5449551C-8154-453A-A652-3880A51DB3AB}"/>
              </a:ext>
            </a:extLst>
          </p:cNvPr>
          <p:cNvPicPr>
            <a:picLocks noChangeAspect="1"/>
          </p:cNvPicPr>
          <p:nvPr/>
        </p:nvPicPr>
        <p:blipFill>
          <a:blip r:embed="rId3"/>
          <a:stretch>
            <a:fillRect/>
          </a:stretch>
        </p:blipFill>
        <p:spPr>
          <a:xfrm>
            <a:off x="7844975" y="4055213"/>
            <a:ext cx="959556" cy="1196622"/>
          </a:xfrm>
          <a:prstGeom prst="rect">
            <a:avLst/>
          </a:prstGeom>
        </p:spPr>
      </p:pic>
      <p:grpSp>
        <p:nvGrpSpPr>
          <p:cNvPr id="14" name="Group 13">
            <a:extLst>
              <a:ext uri="{FF2B5EF4-FFF2-40B4-BE49-F238E27FC236}">
                <a16:creationId xmlns:a16="http://schemas.microsoft.com/office/drawing/2014/main" id="{D7F0F7A5-156E-4BA1-A775-2B8DB4FCB2A7}"/>
              </a:ext>
            </a:extLst>
          </p:cNvPr>
          <p:cNvGrpSpPr/>
          <p:nvPr/>
        </p:nvGrpSpPr>
        <p:grpSpPr>
          <a:xfrm>
            <a:off x="-177380" y="5735192"/>
            <a:ext cx="4251846" cy="1132259"/>
            <a:chOff x="-3942" y="5736777"/>
            <a:chExt cx="4251846" cy="1132259"/>
          </a:xfrm>
        </p:grpSpPr>
        <p:grpSp>
          <p:nvGrpSpPr>
            <p:cNvPr id="15" name="Group 14">
              <a:extLst>
                <a:ext uri="{FF2B5EF4-FFF2-40B4-BE49-F238E27FC236}">
                  <a16:creationId xmlns:a16="http://schemas.microsoft.com/office/drawing/2014/main" id="{C47796DD-70E4-4A52-B8C5-8DDB8F9B499E}"/>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9EB569DD-B4EA-485F-A9F8-C9972828E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FE3C714A-EA52-424A-9C55-178ADF1D7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2C9C0E3D-A24C-4BA0-A86C-90B32FEADBD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2833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8BF427F-C95C-4322-A298-BA007B8CCDB1}"/>
              </a:ext>
            </a:extLst>
          </p:cNvPr>
          <p:cNvSpPr txBox="1"/>
          <p:nvPr/>
        </p:nvSpPr>
        <p:spPr>
          <a:xfrm>
            <a:off x="5543013" y="2562407"/>
            <a:ext cx="2246749"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Prevent additional fires by removing fuel sources.</a:t>
            </a:r>
          </a:p>
        </p:txBody>
      </p:sp>
      <p:sp>
        <p:nvSpPr>
          <p:cNvPr id="20" name="TextBox 19">
            <a:extLst>
              <a:ext uri="{FF2B5EF4-FFF2-40B4-BE49-F238E27FC236}">
                <a16:creationId xmlns:a16="http://schemas.microsoft.com/office/drawing/2014/main" id="{687DA647-79D3-49C4-AEBC-622FEEC3D82E}"/>
              </a:ext>
            </a:extLst>
          </p:cNvPr>
          <p:cNvSpPr txBox="1"/>
          <p:nvPr/>
        </p:nvSpPr>
        <p:spPr>
          <a:xfrm>
            <a:off x="5543013" y="674410"/>
            <a:ext cx="2454411"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Extinguish small fires before they become major fires.</a:t>
            </a:r>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CDRT Role</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Overall Responsibilities and What to do during a fire: two main themes</a:t>
            </a:r>
          </a:p>
        </p:txBody>
      </p:sp>
      <p:pic>
        <p:nvPicPr>
          <p:cNvPr id="8" name="Picture 7">
            <a:extLst>
              <a:ext uri="{FF2B5EF4-FFF2-40B4-BE49-F238E27FC236}">
                <a16:creationId xmlns:a16="http://schemas.microsoft.com/office/drawing/2014/main" id="{CB3B7BCF-8164-43AC-BDFB-8830FFD0A22E}"/>
              </a:ext>
            </a:extLst>
          </p:cNvPr>
          <p:cNvPicPr>
            <a:picLocks noChangeAspect="1"/>
          </p:cNvPicPr>
          <p:nvPr/>
        </p:nvPicPr>
        <p:blipFill>
          <a:blip r:embed="rId2"/>
          <a:stretch>
            <a:fillRect/>
          </a:stretch>
        </p:blipFill>
        <p:spPr>
          <a:xfrm>
            <a:off x="4780007" y="605086"/>
            <a:ext cx="564444" cy="722489"/>
          </a:xfrm>
          <a:prstGeom prst="rect">
            <a:avLst/>
          </a:prstGeom>
        </p:spPr>
      </p:pic>
      <p:pic>
        <p:nvPicPr>
          <p:cNvPr id="9" name="Picture 8">
            <a:extLst>
              <a:ext uri="{FF2B5EF4-FFF2-40B4-BE49-F238E27FC236}">
                <a16:creationId xmlns:a16="http://schemas.microsoft.com/office/drawing/2014/main" id="{175A710E-E3A7-4BCE-B002-7327C8364294}"/>
              </a:ext>
            </a:extLst>
          </p:cNvPr>
          <p:cNvPicPr>
            <a:picLocks noChangeAspect="1"/>
          </p:cNvPicPr>
          <p:nvPr/>
        </p:nvPicPr>
        <p:blipFill>
          <a:blip r:embed="rId3"/>
          <a:stretch>
            <a:fillRect/>
          </a:stretch>
        </p:blipFill>
        <p:spPr>
          <a:xfrm>
            <a:off x="4766263" y="2588791"/>
            <a:ext cx="627540" cy="627540"/>
          </a:xfrm>
          <a:prstGeom prst="rect">
            <a:avLst/>
          </a:prstGeom>
        </p:spPr>
      </p:pic>
      <p:pic>
        <p:nvPicPr>
          <p:cNvPr id="14" name="Picture 13">
            <a:extLst>
              <a:ext uri="{FF2B5EF4-FFF2-40B4-BE49-F238E27FC236}">
                <a16:creationId xmlns:a16="http://schemas.microsoft.com/office/drawing/2014/main" id="{9295FA3A-F6B2-4968-B889-49C696575E92}"/>
              </a:ext>
            </a:extLst>
          </p:cNvPr>
          <p:cNvPicPr>
            <a:picLocks noChangeAspect="1"/>
          </p:cNvPicPr>
          <p:nvPr/>
        </p:nvPicPr>
        <p:blipFill>
          <a:blip r:embed="rId4"/>
          <a:stretch>
            <a:fillRect/>
          </a:stretch>
        </p:blipFill>
        <p:spPr>
          <a:xfrm>
            <a:off x="4780007" y="4255710"/>
            <a:ext cx="543015" cy="877178"/>
          </a:xfrm>
          <a:prstGeom prst="rect">
            <a:avLst/>
          </a:prstGeom>
        </p:spPr>
      </p:pic>
      <p:pic>
        <p:nvPicPr>
          <p:cNvPr id="15" name="Picture 14">
            <a:extLst>
              <a:ext uri="{FF2B5EF4-FFF2-40B4-BE49-F238E27FC236}">
                <a16:creationId xmlns:a16="http://schemas.microsoft.com/office/drawing/2014/main" id="{547F366D-5925-4B7F-A0DE-0606A8518AEC}"/>
              </a:ext>
            </a:extLst>
          </p:cNvPr>
          <p:cNvPicPr>
            <a:picLocks noChangeAspect="1"/>
          </p:cNvPicPr>
          <p:nvPr/>
        </p:nvPicPr>
        <p:blipFill>
          <a:blip r:embed="rId5"/>
          <a:stretch>
            <a:fillRect/>
          </a:stretch>
        </p:blipFill>
        <p:spPr>
          <a:xfrm>
            <a:off x="8255869" y="638259"/>
            <a:ext cx="646332" cy="646332"/>
          </a:xfrm>
          <a:prstGeom prst="rect">
            <a:avLst/>
          </a:prstGeom>
        </p:spPr>
      </p:pic>
      <p:pic>
        <p:nvPicPr>
          <p:cNvPr id="16" name="Picture 15">
            <a:extLst>
              <a:ext uri="{FF2B5EF4-FFF2-40B4-BE49-F238E27FC236}">
                <a16:creationId xmlns:a16="http://schemas.microsoft.com/office/drawing/2014/main" id="{578FB35B-FE78-4E39-93B0-E6627C2DF5E1}"/>
              </a:ext>
            </a:extLst>
          </p:cNvPr>
          <p:cNvPicPr>
            <a:picLocks noChangeAspect="1"/>
          </p:cNvPicPr>
          <p:nvPr/>
        </p:nvPicPr>
        <p:blipFill>
          <a:blip r:embed="rId6"/>
          <a:stretch>
            <a:fillRect/>
          </a:stretch>
        </p:blipFill>
        <p:spPr>
          <a:xfrm>
            <a:off x="8284091" y="2629308"/>
            <a:ext cx="654756" cy="587022"/>
          </a:xfrm>
          <a:prstGeom prst="rect">
            <a:avLst/>
          </a:prstGeom>
        </p:spPr>
      </p:pic>
      <p:pic>
        <p:nvPicPr>
          <p:cNvPr id="17" name="Picture 16">
            <a:extLst>
              <a:ext uri="{FF2B5EF4-FFF2-40B4-BE49-F238E27FC236}">
                <a16:creationId xmlns:a16="http://schemas.microsoft.com/office/drawing/2014/main" id="{EE5D1EF5-FFDD-4C21-AB4F-0C7DCFE74C6B}"/>
              </a:ext>
            </a:extLst>
          </p:cNvPr>
          <p:cNvPicPr>
            <a:picLocks noChangeAspect="1"/>
          </p:cNvPicPr>
          <p:nvPr/>
        </p:nvPicPr>
        <p:blipFill>
          <a:blip r:embed="rId7"/>
          <a:stretch>
            <a:fillRect/>
          </a:stretch>
        </p:blipFill>
        <p:spPr>
          <a:xfrm>
            <a:off x="8255869" y="4344344"/>
            <a:ext cx="711200" cy="699911"/>
          </a:xfrm>
          <a:prstGeom prst="rect">
            <a:avLst/>
          </a:prstGeom>
        </p:spPr>
      </p:pic>
      <p:sp>
        <p:nvSpPr>
          <p:cNvPr id="22" name="TextBox 21">
            <a:extLst>
              <a:ext uri="{FF2B5EF4-FFF2-40B4-BE49-F238E27FC236}">
                <a16:creationId xmlns:a16="http://schemas.microsoft.com/office/drawing/2014/main" id="{4991C65C-F5ED-47EC-8398-497055FABC9A}"/>
              </a:ext>
            </a:extLst>
          </p:cNvPr>
          <p:cNvSpPr txBox="1"/>
          <p:nvPr/>
        </p:nvSpPr>
        <p:spPr>
          <a:xfrm>
            <a:off x="9236693" y="4509633"/>
            <a:ext cx="210955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Call Fire Service</a:t>
            </a:r>
          </a:p>
        </p:txBody>
      </p:sp>
      <p:sp>
        <p:nvSpPr>
          <p:cNvPr id="23" name="TextBox 22">
            <a:extLst>
              <a:ext uri="{FF2B5EF4-FFF2-40B4-BE49-F238E27FC236}">
                <a16:creationId xmlns:a16="http://schemas.microsoft.com/office/drawing/2014/main" id="{B7CEBA1B-ACAA-4334-B09F-C0744C16E387}"/>
              </a:ext>
            </a:extLst>
          </p:cNvPr>
          <p:cNvSpPr txBox="1"/>
          <p:nvPr/>
        </p:nvSpPr>
        <p:spPr>
          <a:xfrm>
            <a:off x="9138197" y="2482901"/>
            <a:ext cx="2675013" cy="646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Educating communities about fire safety.</a:t>
            </a:r>
          </a:p>
        </p:txBody>
      </p:sp>
      <p:sp>
        <p:nvSpPr>
          <p:cNvPr id="24" name="TextBox 23">
            <a:extLst>
              <a:ext uri="{FF2B5EF4-FFF2-40B4-BE49-F238E27FC236}">
                <a16:creationId xmlns:a16="http://schemas.microsoft.com/office/drawing/2014/main" id="{E831A532-1109-4277-873E-CDD130B267BC}"/>
              </a:ext>
            </a:extLst>
          </p:cNvPr>
          <p:cNvSpPr txBox="1"/>
          <p:nvPr/>
        </p:nvSpPr>
        <p:spPr>
          <a:xfrm>
            <a:off x="9127498" y="638259"/>
            <a:ext cx="2999003"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Assisting with evacuations where necessary.</a:t>
            </a:r>
          </a:p>
        </p:txBody>
      </p:sp>
      <p:sp>
        <p:nvSpPr>
          <p:cNvPr id="25" name="TextBox 24">
            <a:extLst>
              <a:ext uri="{FF2B5EF4-FFF2-40B4-BE49-F238E27FC236}">
                <a16:creationId xmlns:a16="http://schemas.microsoft.com/office/drawing/2014/main" id="{E926F750-A31E-4E84-9CB7-BB51D6590227}"/>
              </a:ext>
            </a:extLst>
          </p:cNvPr>
          <p:cNvSpPr txBox="1"/>
          <p:nvPr/>
        </p:nvSpPr>
        <p:spPr>
          <a:xfrm>
            <a:off x="5543013" y="4555799"/>
            <a:ext cx="2629844"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Shutting off utilities where necessary.</a:t>
            </a:r>
          </a:p>
        </p:txBody>
      </p:sp>
      <p:grpSp>
        <p:nvGrpSpPr>
          <p:cNvPr id="26" name="Group 25">
            <a:extLst>
              <a:ext uri="{FF2B5EF4-FFF2-40B4-BE49-F238E27FC236}">
                <a16:creationId xmlns:a16="http://schemas.microsoft.com/office/drawing/2014/main" id="{2CED81CE-7831-4099-B76A-07DD35D8FD47}"/>
              </a:ext>
            </a:extLst>
          </p:cNvPr>
          <p:cNvGrpSpPr/>
          <p:nvPr/>
        </p:nvGrpSpPr>
        <p:grpSpPr>
          <a:xfrm>
            <a:off x="-177380" y="5735192"/>
            <a:ext cx="4251846" cy="1132259"/>
            <a:chOff x="-3942" y="5736777"/>
            <a:chExt cx="4251846" cy="1132259"/>
          </a:xfrm>
        </p:grpSpPr>
        <p:grpSp>
          <p:nvGrpSpPr>
            <p:cNvPr id="27" name="Group 26">
              <a:extLst>
                <a:ext uri="{FF2B5EF4-FFF2-40B4-BE49-F238E27FC236}">
                  <a16:creationId xmlns:a16="http://schemas.microsoft.com/office/drawing/2014/main" id="{AA930BC4-5E41-40A9-A027-A8349B1EC7D5}"/>
                </a:ext>
              </a:extLst>
            </p:cNvPr>
            <p:cNvGrpSpPr/>
            <p:nvPr/>
          </p:nvGrpSpPr>
          <p:grpSpPr>
            <a:xfrm>
              <a:off x="-3942" y="5736777"/>
              <a:ext cx="4251846" cy="1132259"/>
              <a:chOff x="-3942" y="5736777"/>
              <a:chExt cx="4251846" cy="1132259"/>
            </a:xfrm>
          </p:grpSpPr>
          <p:pic>
            <p:nvPicPr>
              <p:cNvPr id="29" name="Picture 28" descr="Logo&#10;&#10;Description automatically generated">
                <a:extLst>
                  <a:ext uri="{FF2B5EF4-FFF2-40B4-BE49-F238E27FC236}">
                    <a16:creationId xmlns:a16="http://schemas.microsoft.com/office/drawing/2014/main" id="{36894493-C585-4C4E-A75F-2AEDD4564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30" name="Picture 29" descr="Logo&#10;&#10;Description automatically generated">
                <a:extLst>
                  <a:ext uri="{FF2B5EF4-FFF2-40B4-BE49-F238E27FC236}">
                    <a16:creationId xmlns:a16="http://schemas.microsoft.com/office/drawing/2014/main" id="{9422EFD1-396F-4050-BD7A-284670DC81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8" name="Straight Connector 27">
              <a:extLst>
                <a:ext uri="{FF2B5EF4-FFF2-40B4-BE49-F238E27FC236}">
                  <a16:creationId xmlns:a16="http://schemas.microsoft.com/office/drawing/2014/main" id="{6F3A2CA3-734D-4BA6-8601-C2E505ACF88A}"/>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6560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785980" y="638258"/>
            <a:ext cx="2738492"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Safety Rules</a:t>
            </a:r>
          </a:p>
        </p:txBody>
      </p:sp>
      <p:sp>
        <p:nvSpPr>
          <p:cNvPr id="17" name="TextBox 16">
            <a:extLst>
              <a:ext uri="{FF2B5EF4-FFF2-40B4-BE49-F238E27FC236}">
                <a16:creationId xmlns:a16="http://schemas.microsoft.com/office/drawing/2014/main" id="{FBAD697B-ECFD-4ECB-AABC-83C0039BF29D}"/>
              </a:ext>
            </a:extLst>
          </p:cNvPr>
          <p:cNvSpPr txBox="1"/>
          <p:nvPr/>
        </p:nvSpPr>
        <p:spPr>
          <a:xfrm>
            <a:off x="4997032" y="885570"/>
            <a:ext cx="5939023" cy="4247317"/>
          </a:xfrm>
          <a:prstGeom prst="rect">
            <a:avLst/>
          </a:prstGeom>
          <a:noFill/>
        </p:spPr>
        <p:txBody>
          <a:bodyPr wrap="square">
            <a:spAutoFit/>
          </a:bodyPr>
          <a:lstStyle/>
          <a:p>
            <a:pPr marL="395478" indent="-285750" eaLnBrk="1" fontAlgn="auto" hangingPunct="1">
              <a:spcAft>
                <a:spcPts val="0"/>
              </a:spcAft>
              <a:buClr>
                <a:srgbClr val="FFA025"/>
              </a:buClr>
              <a:buFont typeface="Wingdings" panose="05000000000000000000" pitchFamily="2" charset="2"/>
              <a:buChar char="ü"/>
              <a:defRPr/>
            </a:pPr>
            <a:r>
              <a:rPr lang="en-US" sz="1800" dirty="0">
                <a:latin typeface="Arial" panose="020B0604020202020204" pitchFamily="34" charset="0"/>
                <a:cs typeface="Arial" panose="020B0604020202020204" pitchFamily="34" charset="0"/>
              </a:rPr>
              <a:t>Store a fire extinguisher at </a:t>
            </a:r>
            <a:r>
              <a:rPr lang="en-US" sz="1800" b="1" dirty="0">
                <a:solidFill>
                  <a:srgbClr val="FFA025"/>
                </a:solidFill>
                <a:latin typeface="Arial" panose="020B0604020202020204" pitchFamily="34" charset="0"/>
                <a:cs typeface="Arial" panose="020B0604020202020204" pitchFamily="34" charset="0"/>
              </a:rPr>
              <a:t>home or at the office.</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dirty="0">
                <a:latin typeface="Arial" panose="020B0604020202020204" pitchFamily="34" charset="0"/>
                <a:cs typeface="Arial" panose="020B0604020202020204" pitchFamily="34" charset="0"/>
              </a:rPr>
              <a:t>Identify </a:t>
            </a:r>
            <a:r>
              <a:rPr lang="en-US" sz="1800" b="1" dirty="0">
                <a:solidFill>
                  <a:srgbClr val="FFA025"/>
                </a:solidFill>
                <a:latin typeface="Arial" panose="020B0604020202020204" pitchFamily="34" charset="0"/>
                <a:cs typeface="Arial" panose="020B0604020202020204" pitchFamily="34" charset="0"/>
              </a:rPr>
              <a:t>two ways to safely evacuate</a:t>
            </a:r>
            <a:r>
              <a:rPr lang="en-US" sz="1800" dirty="0">
                <a:latin typeface="Arial" panose="020B0604020202020204" pitchFamily="34" charset="0"/>
                <a:cs typeface="Arial" panose="020B0604020202020204" pitchFamily="34" charset="0"/>
              </a:rPr>
              <a:t> your home or office during a fire.</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dirty="0">
                <a:latin typeface="Arial" panose="020B0604020202020204" pitchFamily="34" charset="0"/>
                <a:cs typeface="Arial" panose="020B0604020202020204" pitchFamily="34" charset="0"/>
              </a:rPr>
              <a:t>Feel closed doors with the </a:t>
            </a:r>
            <a:r>
              <a:rPr lang="en-US" sz="1800" b="1" dirty="0">
                <a:solidFill>
                  <a:srgbClr val="FFA025"/>
                </a:solidFill>
                <a:latin typeface="Arial" panose="020B0604020202020204" pitchFamily="34" charset="0"/>
                <a:cs typeface="Arial" panose="020B0604020202020204" pitchFamily="34" charset="0"/>
              </a:rPr>
              <a:t>back of your hand.</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b="1" dirty="0">
                <a:solidFill>
                  <a:srgbClr val="FFA025"/>
                </a:solidFill>
                <a:latin typeface="Arial" panose="020B0604020202020204" pitchFamily="34" charset="0"/>
                <a:cs typeface="Arial" panose="020B0604020202020204" pitchFamily="34" charset="0"/>
              </a:rPr>
              <a:t>Confine the fire </a:t>
            </a:r>
            <a:r>
              <a:rPr lang="en-US" sz="1800" dirty="0">
                <a:latin typeface="Arial" panose="020B0604020202020204" pitchFamily="34" charset="0"/>
                <a:cs typeface="Arial" panose="020B0604020202020204" pitchFamily="34" charset="0"/>
              </a:rPr>
              <a:t>where possible.</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b="1" dirty="0">
                <a:solidFill>
                  <a:srgbClr val="FFA025"/>
                </a:solidFill>
                <a:latin typeface="Arial" panose="020B0604020202020204" pitchFamily="34" charset="0"/>
                <a:cs typeface="Arial" panose="020B0604020202020204" pitchFamily="34" charset="0"/>
              </a:rPr>
              <a:t>Stay low</a:t>
            </a:r>
            <a:r>
              <a:rPr lang="en-US" sz="1800" dirty="0">
                <a:latin typeface="Arial" panose="020B0604020202020204" pitchFamily="34" charset="0"/>
                <a:cs typeface="Arial" panose="020B0604020202020204" pitchFamily="34" charset="0"/>
              </a:rPr>
              <a:t> to the ground.</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dirty="0">
                <a:latin typeface="Arial" panose="020B0604020202020204" pitchFamily="34" charset="0"/>
                <a:cs typeface="Arial" panose="020B0604020202020204" pitchFamily="34" charset="0"/>
              </a:rPr>
              <a:t>Maintain a </a:t>
            </a:r>
            <a:r>
              <a:rPr lang="en-US" sz="1800" b="1" dirty="0">
                <a:solidFill>
                  <a:srgbClr val="FFA025"/>
                </a:solidFill>
                <a:latin typeface="Arial" panose="020B0604020202020204" pitchFamily="34" charset="0"/>
                <a:cs typeface="Arial" panose="020B0604020202020204" pitchFamily="34" charset="0"/>
              </a:rPr>
              <a:t>safe distance</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a:p>
            <a:pPr marL="395478" indent="-285750" eaLnBrk="1" fontAlgn="auto" hangingPunct="1">
              <a:spcAft>
                <a:spcPts val="0"/>
              </a:spcAft>
              <a:buClr>
                <a:srgbClr val="FFA025"/>
              </a:buClr>
              <a:buFont typeface="Wingdings" panose="05000000000000000000" pitchFamily="2" charset="2"/>
              <a:buChar char="ü"/>
              <a:defRPr/>
            </a:pPr>
            <a:r>
              <a:rPr lang="en-US" sz="1800" b="1" dirty="0">
                <a:solidFill>
                  <a:srgbClr val="FFA025"/>
                </a:solidFill>
                <a:latin typeface="Arial" panose="020B0604020202020204" pitchFamily="34" charset="0"/>
                <a:cs typeface="Arial" panose="020B0604020202020204" pitchFamily="34" charset="0"/>
              </a:rPr>
              <a:t>Call Fire </a:t>
            </a:r>
            <a:r>
              <a:rPr lang="en-US" b="1" dirty="0">
                <a:solidFill>
                  <a:srgbClr val="FFA025"/>
                </a:solidFill>
                <a:latin typeface="Arial" panose="020B0604020202020204" pitchFamily="34" charset="0"/>
                <a:cs typeface="Arial" panose="020B0604020202020204" pitchFamily="34" charset="0"/>
              </a:rPr>
              <a:t>S</a:t>
            </a:r>
            <a:r>
              <a:rPr lang="en-US" sz="1800" b="1" dirty="0">
                <a:solidFill>
                  <a:srgbClr val="FFA025"/>
                </a:solidFill>
                <a:latin typeface="Arial" panose="020B0604020202020204" pitchFamily="34" charset="0"/>
                <a:cs typeface="Arial" panose="020B0604020202020204" pitchFamily="34" charset="0"/>
              </a:rPr>
              <a:t>ervice</a:t>
            </a:r>
          </a:p>
          <a:p>
            <a:pPr marL="395478" indent="-285750" eaLnBrk="1" fontAlgn="auto" hangingPunct="1">
              <a:spcAft>
                <a:spcPts val="0"/>
              </a:spcAft>
              <a:buClr>
                <a:srgbClr val="FFA025"/>
              </a:buClr>
              <a:buFont typeface="Wingdings" panose="05000000000000000000" pitchFamily="2" charset="2"/>
              <a:buChar char="ü"/>
              <a:defRPr/>
            </a:pPr>
            <a:endParaRPr lang="en-US" sz="1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C84EB6F-AE1F-442A-99E9-FAEA45A63C51}"/>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985B1321-EBE6-459E-A10D-6EA083EC1802}"/>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729E7DFD-8850-4DDA-9EB1-8A79F5D22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91C4ECA3-D710-4324-8EB0-042CDB113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AFAA3BCA-E556-4853-A071-688E7BA15BB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6183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8BF427F-C95C-4322-A298-BA007B8CCDB1}"/>
              </a:ext>
            </a:extLst>
          </p:cNvPr>
          <p:cNvSpPr txBox="1"/>
          <p:nvPr/>
        </p:nvSpPr>
        <p:spPr>
          <a:xfrm>
            <a:off x="5543013" y="2562407"/>
            <a:ext cx="2246749"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Prevent additional fires by removing fuel sources.</a:t>
            </a:r>
          </a:p>
        </p:txBody>
      </p:sp>
      <p:sp>
        <p:nvSpPr>
          <p:cNvPr id="20" name="TextBox 19">
            <a:extLst>
              <a:ext uri="{FF2B5EF4-FFF2-40B4-BE49-F238E27FC236}">
                <a16:creationId xmlns:a16="http://schemas.microsoft.com/office/drawing/2014/main" id="{687DA647-79D3-49C4-AEBC-622FEEC3D82E}"/>
              </a:ext>
            </a:extLst>
          </p:cNvPr>
          <p:cNvSpPr txBox="1"/>
          <p:nvPr/>
        </p:nvSpPr>
        <p:spPr>
          <a:xfrm>
            <a:off x="5543013" y="674410"/>
            <a:ext cx="2454411"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Extinguish small fires before they become major fires.</a:t>
            </a:r>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CDRT Role</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Overall Responsibilities and What to do during a fire: two main themes</a:t>
            </a:r>
          </a:p>
        </p:txBody>
      </p:sp>
      <p:pic>
        <p:nvPicPr>
          <p:cNvPr id="8" name="Picture 7">
            <a:extLst>
              <a:ext uri="{FF2B5EF4-FFF2-40B4-BE49-F238E27FC236}">
                <a16:creationId xmlns:a16="http://schemas.microsoft.com/office/drawing/2014/main" id="{CB3B7BCF-8164-43AC-BDFB-8830FFD0A22E}"/>
              </a:ext>
            </a:extLst>
          </p:cNvPr>
          <p:cNvPicPr>
            <a:picLocks noChangeAspect="1"/>
          </p:cNvPicPr>
          <p:nvPr/>
        </p:nvPicPr>
        <p:blipFill>
          <a:blip r:embed="rId2"/>
          <a:stretch>
            <a:fillRect/>
          </a:stretch>
        </p:blipFill>
        <p:spPr>
          <a:xfrm>
            <a:off x="4780007" y="605086"/>
            <a:ext cx="564444" cy="722489"/>
          </a:xfrm>
          <a:prstGeom prst="rect">
            <a:avLst/>
          </a:prstGeom>
        </p:spPr>
      </p:pic>
      <p:pic>
        <p:nvPicPr>
          <p:cNvPr id="9" name="Picture 8">
            <a:extLst>
              <a:ext uri="{FF2B5EF4-FFF2-40B4-BE49-F238E27FC236}">
                <a16:creationId xmlns:a16="http://schemas.microsoft.com/office/drawing/2014/main" id="{175A710E-E3A7-4BCE-B002-7327C8364294}"/>
              </a:ext>
            </a:extLst>
          </p:cNvPr>
          <p:cNvPicPr>
            <a:picLocks noChangeAspect="1"/>
          </p:cNvPicPr>
          <p:nvPr/>
        </p:nvPicPr>
        <p:blipFill>
          <a:blip r:embed="rId3"/>
          <a:stretch>
            <a:fillRect/>
          </a:stretch>
        </p:blipFill>
        <p:spPr>
          <a:xfrm>
            <a:off x="4766263" y="2588791"/>
            <a:ext cx="627540" cy="627540"/>
          </a:xfrm>
          <a:prstGeom prst="rect">
            <a:avLst/>
          </a:prstGeom>
        </p:spPr>
      </p:pic>
      <p:pic>
        <p:nvPicPr>
          <p:cNvPr id="14" name="Picture 13">
            <a:extLst>
              <a:ext uri="{FF2B5EF4-FFF2-40B4-BE49-F238E27FC236}">
                <a16:creationId xmlns:a16="http://schemas.microsoft.com/office/drawing/2014/main" id="{9295FA3A-F6B2-4968-B889-49C696575E92}"/>
              </a:ext>
            </a:extLst>
          </p:cNvPr>
          <p:cNvPicPr>
            <a:picLocks noChangeAspect="1"/>
          </p:cNvPicPr>
          <p:nvPr/>
        </p:nvPicPr>
        <p:blipFill>
          <a:blip r:embed="rId4"/>
          <a:stretch>
            <a:fillRect/>
          </a:stretch>
        </p:blipFill>
        <p:spPr>
          <a:xfrm>
            <a:off x="4780007" y="4255710"/>
            <a:ext cx="543015" cy="877178"/>
          </a:xfrm>
          <a:prstGeom prst="rect">
            <a:avLst/>
          </a:prstGeom>
        </p:spPr>
      </p:pic>
      <p:pic>
        <p:nvPicPr>
          <p:cNvPr id="15" name="Picture 14">
            <a:extLst>
              <a:ext uri="{FF2B5EF4-FFF2-40B4-BE49-F238E27FC236}">
                <a16:creationId xmlns:a16="http://schemas.microsoft.com/office/drawing/2014/main" id="{547F366D-5925-4B7F-A0DE-0606A8518AEC}"/>
              </a:ext>
            </a:extLst>
          </p:cNvPr>
          <p:cNvPicPr>
            <a:picLocks noChangeAspect="1"/>
          </p:cNvPicPr>
          <p:nvPr/>
        </p:nvPicPr>
        <p:blipFill>
          <a:blip r:embed="rId5"/>
          <a:stretch>
            <a:fillRect/>
          </a:stretch>
        </p:blipFill>
        <p:spPr>
          <a:xfrm>
            <a:off x="8255869" y="638259"/>
            <a:ext cx="646332" cy="646332"/>
          </a:xfrm>
          <a:prstGeom prst="rect">
            <a:avLst/>
          </a:prstGeom>
        </p:spPr>
      </p:pic>
      <p:pic>
        <p:nvPicPr>
          <p:cNvPr id="16" name="Picture 15">
            <a:extLst>
              <a:ext uri="{FF2B5EF4-FFF2-40B4-BE49-F238E27FC236}">
                <a16:creationId xmlns:a16="http://schemas.microsoft.com/office/drawing/2014/main" id="{578FB35B-FE78-4E39-93B0-E6627C2DF5E1}"/>
              </a:ext>
            </a:extLst>
          </p:cNvPr>
          <p:cNvPicPr>
            <a:picLocks noChangeAspect="1"/>
          </p:cNvPicPr>
          <p:nvPr/>
        </p:nvPicPr>
        <p:blipFill>
          <a:blip r:embed="rId6"/>
          <a:stretch>
            <a:fillRect/>
          </a:stretch>
        </p:blipFill>
        <p:spPr>
          <a:xfrm>
            <a:off x="8284091" y="2629308"/>
            <a:ext cx="654756" cy="587022"/>
          </a:xfrm>
          <a:prstGeom prst="rect">
            <a:avLst/>
          </a:prstGeom>
        </p:spPr>
      </p:pic>
      <p:pic>
        <p:nvPicPr>
          <p:cNvPr id="17" name="Picture 16">
            <a:extLst>
              <a:ext uri="{FF2B5EF4-FFF2-40B4-BE49-F238E27FC236}">
                <a16:creationId xmlns:a16="http://schemas.microsoft.com/office/drawing/2014/main" id="{EE5D1EF5-FFDD-4C21-AB4F-0C7DCFE74C6B}"/>
              </a:ext>
            </a:extLst>
          </p:cNvPr>
          <p:cNvPicPr>
            <a:picLocks noChangeAspect="1"/>
          </p:cNvPicPr>
          <p:nvPr/>
        </p:nvPicPr>
        <p:blipFill>
          <a:blip r:embed="rId7"/>
          <a:stretch>
            <a:fillRect/>
          </a:stretch>
        </p:blipFill>
        <p:spPr>
          <a:xfrm>
            <a:off x="8255869" y="4344344"/>
            <a:ext cx="711200" cy="699911"/>
          </a:xfrm>
          <a:prstGeom prst="rect">
            <a:avLst/>
          </a:prstGeom>
        </p:spPr>
      </p:pic>
      <p:sp>
        <p:nvSpPr>
          <p:cNvPr id="22" name="TextBox 21">
            <a:extLst>
              <a:ext uri="{FF2B5EF4-FFF2-40B4-BE49-F238E27FC236}">
                <a16:creationId xmlns:a16="http://schemas.microsoft.com/office/drawing/2014/main" id="{4991C65C-F5ED-47EC-8398-497055FABC9A}"/>
              </a:ext>
            </a:extLst>
          </p:cNvPr>
          <p:cNvSpPr txBox="1"/>
          <p:nvPr/>
        </p:nvSpPr>
        <p:spPr>
          <a:xfrm>
            <a:off x="9236693" y="4509633"/>
            <a:ext cx="210955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Call Fire Service</a:t>
            </a:r>
          </a:p>
        </p:txBody>
      </p:sp>
      <p:sp>
        <p:nvSpPr>
          <p:cNvPr id="23" name="TextBox 22">
            <a:extLst>
              <a:ext uri="{FF2B5EF4-FFF2-40B4-BE49-F238E27FC236}">
                <a16:creationId xmlns:a16="http://schemas.microsoft.com/office/drawing/2014/main" id="{B7CEBA1B-ACAA-4334-B09F-C0744C16E387}"/>
              </a:ext>
            </a:extLst>
          </p:cNvPr>
          <p:cNvSpPr txBox="1"/>
          <p:nvPr/>
        </p:nvSpPr>
        <p:spPr>
          <a:xfrm>
            <a:off x="9138197" y="2482901"/>
            <a:ext cx="2675013" cy="646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Educating communities about fire safety.</a:t>
            </a:r>
          </a:p>
        </p:txBody>
      </p:sp>
      <p:sp>
        <p:nvSpPr>
          <p:cNvPr id="24" name="TextBox 23">
            <a:extLst>
              <a:ext uri="{FF2B5EF4-FFF2-40B4-BE49-F238E27FC236}">
                <a16:creationId xmlns:a16="http://schemas.microsoft.com/office/drawing/2014/main" id="{E831A532-1109-4277-873E-CDD130B267BC}"/>
              </a:ext>
            </a:extLst>
          </p:cNvPr>
          <p:cNvSpPr txBox="1"/>
          <p:nvPr/>
        </p:nvSpPr>
        <p:spPr>
          <a:xfrm>
            <a:off x="9127498" y="638259"/>
            <a:ext cx="2999003"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Assisting with evacuations where necessary.</a:t>
            </a:r>
          </a:p>
        </p:txBody>
      </p:sp>
      <p:sp>
        <p:nvSpPr>
          <p:cNvPr id="25" name="TextBox 24">
            <a:extLst>
              <a:ext uri="{FF2B5EF4-FFF2-40B4-BE49-F238E27FC236}">
                <a16:creationId xmlns:a16="http://schemas.microsoft.com/office/drawing/2014/main" id="{E926F750-A31E-4E84-9CB7-BB51D6590227}"/>
              </a:ext>
            </a:extLst>
          </p:cNvPr>
          <p:cNvSpPr txBox="1"/>
          <p:nvPr/>
        </p:nvSpPr>
        <p:spPr>
          <a:xfrm>
            <a:off x="5543013" y="4555799"/>
            <a:ext cx="2629844"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Shutting off utilities where necessary.</a:t>
            </a:r>
          </a:p>
        </p:txBody>
      </p:sp>
      <p:grpSp>
        <p:nvGrpSpPr>
          <p:cNvPr id="26" name="Group 25">
            <a:extLst>
              <a:ext uri="{FF2B5EF4-FFF2-40B4-BE49-F238E27FC236}">
                <a16:creationId xmlns:a16="http://schemas.microsoft.com/office/drawing/2014/main" id="{4FD6BAE7-26F5-4A10-ACB2-A1A87D741444}"/>
              </a:ext>
            </a:extLst>
          </p:cNvPr>
          <p:cNvGrpSpPr/>
          <p:nvPr/>
        </p:nvGrpSpPr>
        <p:grpSpPr>
          <a:xfrm>
            <a:off x="-177380" y="5735192"/>
            <a:ext cx="4251846" cy="1132259"/>
            <a:chOff x="-3942" y="5736777"/>
            <a:chExt cx="4251846" cy="1132259"/>
          </a:xfrm>
        </p:grpSpPr>
        <p:grpSp>
          <p:nvGrpSpPr>
            <p:cNvPr id="27" name="Group 26">
              <a:extLst>
                <a:ext uri="{FF2B5EF4-FFF2-40B4-BE49-F238E27FC236}">
                  <a16:creationId xmlns:a16="http://schemas.microsoft.com/office/drawing/2014/main" id="{A599740D-51FC-4D4D-99D6-5DACE074FA22}"/>
                </a:ext>
              </a:extLst>
            </p:cNvPr>
            <p:cNvGrpSpPr/>
            <p:nvPr/>
          </p:nvGrpSpPr>
          <p:grpSpPr>
            <a:xfrm>
              <a:off x="-3942" y="5736777"/>
              <a:ext cx="4251846" cy="1132259"/>
              <a:chOff x="-3942" y="5736777"/>
              <a:chExt cx="4251846" cy="1132259"/>
            </a:xfrm>
          </p:grpSpPr>
          <p:pic>
            <p:nvPicPr>
              <p:cNvPr id="29" name="Picture 28" descr="Logo&#10;&#10;Description automatically generated">
                <a:extLst>
                  <a:ext uri="{FF2B5EF4-FFF2-40B4-BE49-F238E27FC236}">
                    <a16:creationId xmlns:a16="http://schemas.microsoft.com/office/drawing/2014/main" id="{41C7FDF3-8659-4095-88AF-4BFF31289C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30" name="Picture 29" descr="Logo&#10;&#10;Description automatically generated">
                <a:extLst>
                  <a:ext uri="{FF2B5EF4-FFF2-40B4-BE49-F238E27FC236}">
                    <a16:creationId xmlns:a16="http://schemas.microsoft.com/office/drawing/2014/main" id="{38781F0F-6D8D-4435-BF3B-058AAE175B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8" name="Straight Connector 27">
              <a:extLst>
                <a:ext uri="{FF2B5EF4-FFF2-40B4-BE49-F238E27FC236}">
                  <a16:creationId xmlns:a16="http://schemas.microsoft.com/office/drawing/2014/main" id="{D32BE3B6-39B2-4DC2-ABA9-9CE3E0E16359}"/>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85556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42"/>
          <p:cNvGrpSpPr/>
          <p:nvPr/>
        </p:nvGrpSpPr>
        <p:grpSpPr>
          <a:xfrm>
            <a:off x="609600" y="2055554"/>
            <a:ext cx="4403225" cy="1924240"/>
            <a:chOff x="513332" y="2541743"/>
            <a:chExt cx="4403225" cy="1924240"/>
          </a:xfrm>
        </p:grpSpPr>
        <p:sp>
          <p:nvSpPr>
            <p:cNvPr id="607" name="Google Shape;607;p42"/>
            <p:cNvSpPr/>
            <p:nvPr/>
          </p:nvSpPr>
          <p:spPr>
            <a:xfrm>
              <a:off x="513332" y="254174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A025"/>
                  </a:solidFill>
                  <a:latin typeface="Arial"/>
                  <a:ea typeface="Arial"/>
                  <a:cs typeface="Arial"/>
                  <a:sym typeface="Arial"/>
                </a:rPr>
                <a:t>Get Involved</a:t>
              </a:r>
              <a:endParaRPr sz="4000" b="1" i="0" dirty="0">
                <a:solidFill>
                  <a:srgbClr val="FFA025"/>
                </a:solidFill>
                <a:latin typeface="Arial"/>
                <a:ea typeface="Arial"/>
                <a:cs typeface="Arial"/>
                <a:sym typeface="Arial"/>
              </a:endParaRPr>
            </a:p>
          </p:txBody>
        </p:sp>
        <p:sp>
          <p:nvSpPr>
            <p:cNvPr id="608" name="Google Shape;608;p42"/>
            <p:cNvSpPr/>
            <p:nvPr/>
          </p:nvSpPr>
          <p:spPr>
            <a:xfrm>
              <a:off x="513332" y="3376454"/>
              <a:ext cx="4403225" cy="10895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a:solidFill>
                    <a:schemeClr val="dk1"/>
                  </a:solidFill>
                  <a:latin typeface="Arial"/>
                  <a:ea typeface="Arial"/>
                  <a:cs typeface="Arial"/>
                  <a:sym typeface="Arial"/>
                </a:rPr>
                <a:t>There are many ways of becoming a part  of the world’s largest humanitarian network</a:t>
              </a:r>
              <a:endParaRPr/>
            </a:p>
          </p:txBody>
        </p:sp>
      </p:grpSp>
      <p:sp>
        <p:nvSpPr>
          <p:cNvPr id="609" name="Google Shape;609;p42"/>
          <p:cNvSpPr/>
          <p:nvPr/>
        </p:nvSpPr>
        <p:spPr>
          <a:xfrm>
            <a:off x="5718174" y="1037305"/>
            <a:ext cx="586422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rgbClr val="FFA025"/>
                </a:solidFill>
                <a:latin typeface="Arial"/>
                <a:ea typeface="Arial"/>
                <a:cs typeface="Arial"/>
                <a:sym typeface="Arial"/>
              </a:rPr>
              <a:t>Volunteer, Donate, Join Us In Partnership,</a:t>
            </a:r>
            <a:r>
              <a:rPr lang="en-US" sz="1800" dirty="0">
                <a:solidFill>
                  <a:srgbClr val="E42D38"/>
                </a:solidFill>
                <a:latin typeface="Arial"/>
                <a:ea typeface="Arial"/>
                <a:cs typeface="Arial"/>
                <a:sym typeface="Arial"/>
              </a:rPr>
              <a:t> </a:t>
            </a:r>
            <a:r>
              <a:rPr lang="en-US" sz="1800" dirty="0">
                <a:solidFill>
                  <a:schemeClr val="dk1"/>
                </a:solidFill>
                <a:latin typeface="Arial"/>
                <a:ea typeface="Arial"/>
                <a:cs typeface="Arial"/>
                <a:sym typeface="Arial"/>
              </a:rPr>
              <a:t>or share </a:t>
            </a:r>
            <a:endParaRPr dirty="0"/>
          </a:p>
          <a:p>
            <a:pPr marL="0" marR="0" lvl="0" indent="0" algn="l" rtl="0">
              <a:lnSpc>
                <a:spcPct val="150000"/>
              </a:lnSpc>
              <a:spcBef>
                <a:spcPts val="0"/>
              </a:spcBef>
              <a:spcAft>
                <a:spcPts val="0"/>
              </a:spcAft>
              <a:buNone/>
            </a:pPr>
            <a:r>
              <a:rPr lang="en-US" sz="1800" dirty="0">
                <a:solidFill>
                  <a:schemeClr val="dk1"/>
                </a:solidFill>
                <a:latin typeface="Arial"/>
                <a:ea typeface="Arial"/>
                <a:cs typeface="Arial"/>
                <a:sym typeface="Arial"/>
              </a:rPr>
              <a:t>our appeals and stories on social media. Find out more about IFRC, and learn how to contact your National Red Cross or Red Crescent Society, at </a:t>
            </a:r>
            <a:r>
              <a:rPr lang="en-US" sz="1800" dirty="0">
                <a:solidFill>
                  <a:srgbClr val="FFA025"/>
                </a:solidFill>
                <a:latin typeface="Arial"/>
                <a:ea typeface="Arial"/>
                <a:cs typeface="Arial"/>
                <a:sym typeface="Arial"/>
              </a:rPr>
              <a:t>www.ifrc.org</a:t>
            </a:r>
            <a:endParaRPr dirty="0">
              <a:solidFill>
                <a:srgbClr val="FFA025"/>
              </a:solidFill>
            </a:endParaRPr>
          </a:p>
        </p:txBody>
      </p:sp>
      <p:sp>
        <p:nvSpPr>
          <p:cNvPr id="610" name="Google Shape;610;p42"/>
          <p:cNvSpPr/>
          <p:nvPr/>
        </p:nvSpPr>
        <p:spPr>
          <a:xfrm>
            <a:off x="5718174" y="3337959"/>
            <a:ext cx="44032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P.O. Box 303</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CH-1211 Geneva 19</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Switzerland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Telephone: +41 22 730 4222</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Fax: +41 22 730 4200</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Email: secretariat@ifrc.org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Website: www.ifrc.org</a:t>
            </a:r>
            <a:endParaRPr/>
          </a:p>
        </p:txBody>
      </p:sp>
      <p:pic>
        <p:nvPicPr>
          <p:cNvPr id="12" name="Picture 11" descr="Logo&#10;&#10;Description automatically generated">
            <a:extLst>
              <a:ext uri="{FF2B5EF4-FFF2-40B4-BE49-F238E27FC236}">
                <a16:creationId xmlns:a16="http://schemas.microsoft.com/office/drawing/2014/main" id="{E1A5C756-1CA8-4FE3-BDF1-5202B6914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68" y="3921174"/>
            <a:ext cx="2506687" cy="11322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What Is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 Fire?</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A chemical reaction known as a rapid oxidation that produces heat and light in the form of flames.</a:t>
            </a:r>
          </a:p>
        </p:txBody>
      </p:sp>
      <p:pic>
        <p:nvPicPr>
          <p:cNvPr id="26" name="Picture 25" descr="A sunset over a fire&#10;&#10;Description automatically generated">
            <a:extLst>
              <a:ext uri="{FF2B5EF4-FFF2-40B4-BE49-F238E27FC236}">
                <a16:creationId xmlns:a16="http://schemas.microsoft.com/office/drawing/2014/main" id="{26353FEE-E22D-42DE-A53D-F905C137A8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50" b="15770"/>
          <a:stretch/>
        </p:blipFill>
        <p:spPr>
          <a:xfrm>
            <a:off x="4194578" y="0"/>
            <a:ext cx="7997422" cy="5776496"/>
          </a:xfrm>
          <a:prstGeom prst="rect">
            <a:avLst/>
          </a:prstGeom>
        </p:spPr>
      </p:pic>
      <p:grpSp>
        <p:nvGrpSpPr>
          <p:cNvPr id="8" name="Group 7">
            <a:extLst>
              <a:ext uri="{FF2B5EF4-FFF2-40B4-BE49-F238E27FC236}">
                <a16:creationId xmlns:a16="http://schemas.microsoft.com/office/drawing/2014/main" id="{65C3D3A8-DD8E-43B1-9229-4873D91EC337}"/>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F29C5BB2-571C-4105-8E8B-754B5B671423}"/>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A5A09200-0F9E-4FA0-8661-1C9FD64BF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7F0CFE33-2157-4002-96F4-F8FF576B7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EADCF096-B3F3-45CB-8D27-91556554F0B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7904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425;p24">
            <a:extLst>
              <a:ext uri="{FF2B5EF4-FFF2-40B4-BE49-F238E27FC236}">
                <a16:creationId xmlns:a16="http://schemas.microsoft.com/office/drawing/2014/main" id="{D26F5957-57F3-4425-BDE0-6350260C42A7}"/>
              </a:ext>
            </a:extLst>
          </p:cNvPr>
          <p:cNvSpPr txBox="1">
            <a:spLocks/>
          </p:cNvSpPr>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Basics</a:t>
            </a:r>
          </a:p>
        </p:txBody>
      </p:sp>
      <p:sp>
        <p:nvSpPr>
          <p:cNvPr id="8" name="Rectangle 7">
            <a:extLst>
              <a:ext uri="{FF2B5EF4-FFF2-40B4-BE49-F238E27FC236}">
                <a16:creationId xmlns:a16="http://schemas.microsoft.com/office/drawing/2014/main" id="{9AD90AE5-26FF-4548-A08E-41E3CE7D9F2F}"/>
              </a:ext>
            </a:extLst>
          </p:cNvPr>
          <p:cNvSpPr/>
          <p:nvPr/>
        </p:nvSpPr>
        <p:spPr>
          <a:xfrm>
            <a:off x="5825766" y="802849"/>
            <a:ext cx="5373152" cy="4524315"/>
          </a:xfrm>
          <a:prstGeom prst="rect">
            <a:avLst/>
          </a:prstGeom>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Flash Point </a:t>
            </a:r>
          </a:p>
          <a:p>
            <a:r>
              <a:rPr lang="en-US" dirty="0">
                <a:latin typeface="Arial" panose="020B0604020202020204" pitchFamily="34" charset="0"/>
                <a:cs typeface="Arial" panose="020B0604020202020204" pitchFamily="34" charset="0"/>
              </a:rPr>
              <a:t>The lowest temperature at which a flammable substance gives off </a:t>
            </a:r>
            <a:r>
              <a:rPr lang="en-US" dirty="0" err="1">
                <a:latin typeface="Arial" panose="020B0604020202020204" pitchFamily="34" charset="0"/>
                <a:cs typeface="Arial" panose="020B0604020202020204" pitchFamily="34" charset="0"/>
              </a:rPr>
              <a:t>vapours</a:t>
            </a:r>
            <a:r>
              <a:rPr lang="en-US" dirty="0">
                <a:latin typeface="Arial" panose="020B0604020202020204" pitchFamily="34" charset="0"/>
                <a:cs typeface="Arial" panose="020B0604020202020204" pitchFamily="34" charset="0"/>
              </a:rPr>
              <a:t> that will burn.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Fire Point</a:t>
            </a:r>
          </a:p>
          <a:p>
            <a:r>
              <a:rPr lang="en-US" dirty="0">
                <a:latin typeface="Arial" panose="020B0604020202020204" pitchFamily="34" charset="0"/>
                <a:cs typeface="Arial" panose="020B0604020202020204" pitchFamily="34" charset="0"/>
              </a:rPr>
              <a:t>The lowest temperature at which a fuel will continue to burn after ignition.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Spontaneous Combustion</a:t>
            </a:r>
          </a:p>
          <a:p>
            <a:r>
              <a:rPr lang="en-US" dirty="0">
                <a:latin typeface="Arial" panose="020B0604020202020204" pitchFamily="34" charset="0"/>
                <a:cs typeface="Arial" panose="020B0604020202020204" pitchFamily="34" charset="0"/>
              </a:rPr>
              <a:t>This is also called the auto-ignition/ when a substance or material ignites without the introduction of an outside source.</a:t>
            </a:r>
          </a:p>
        </p:txBody>
      </p:sp>
      <p:pic>
        <p:nvPicPr>
          <p:cNvPr id="9" name="Picture 8">
            <a:extLst>
              <a:ext uri="{FF2B5EF4-FFF2-40B4-BE49-F238E27FC236}">
                <a16:creationId xmlns:a16="http://schemas.microsoft.com/office/drawing/2014/main" id="{B7BDC190-C112-4D86-A248-7EAC6BF9A8D4}"/>
              </a:ext>
            </a:extLst>
          </p:cNvPr>
          <p:cNvPicPr>
            <a:picLocks noChangeAspect="1"/>
          </p:cNvPicPr>
          <p:nvPr/>
        </p:nvPicPr>
        <p:blipFill>
          <a:blip r:embed="rId2"/>
          <a:stretch>
            <a:fillRect/>
          </a:stretch>
        </p:blipFill>
        <p:spPr>
          <a:xfrm>
            <a:off x="4917578" y="4178488"/>
            <a:ext cx="745067" cy="733778"/>
          </a:xfrm>
          <a:prstGeom prst="rect">
            <a:avLst/>
          </a:prstGeom>
        </p:spPr>
      </p:pic>
      <p:pic>
        <p:nvPicPr>
          <p:cNvPr id="14" name="Picture 13">
            <a:extLst>
              <a:ext uri="{FF2B5EF4-FFF2-40B4-BE49-F238E27FC236}">
                <a16:creationId xmlns:a16="http://schemas.microsoft.com/office/drawing/2014/main" id="{DB02DB23-CC72-4D40-A73F-13DB0ED34472}"/>
              </a:ext>
            </a:extLst>
          </p:cNvPr>
          <p:cNvPicPr>
            <a:picLocks noChangeAspect="1"/>
          </p:cNvPicPr>
          <p:nvPr/>
        </p:nvPicPr>
        <p:blipFill>
          <a:blip r:embed="rId3"/>
          <a:stretch>
            <a:fillRect/>
          </a:stretch>
        </p:blipFill>
        <p:spPr>
          <a:xfrm>
            <a:off x="4917578" y="2575090"/>
            <a:ext cx="587022" cy="733778"/>
          </a:xfrm>
          <a:prstGeom prst="rect">
            <a:avLst/>
          </a:prstGeom>
        </p:spPr>
      </p:pic>
      <p:pic>
        <p:nvPicPr>
          <p:cNvPr id="15" name="Picture 14">
            <a:extLst>
              <a:ext uri="{FF2B5EF4-FFF2-40B4-BE49-F238E27FC236}">
                <a16:creationId xmlns:a16="http://schemas.microsoft.com/office/drawing/2014/main" id="{B22ECABE-672C-44F1-B4A1-165D1D9AA0D6}"/>
              </a:ext>
            </a:extLst>
          </p:cNvPr>
          <p:cNvPicPr>
            <a:picLocks noChangeAspect="1"/>
          </p:cNvPicPr>
          <p:nvPr/>
        </p:nvPicPr>
        <p:blipFill>
          <a:blip r:embed="rId4"/>
          <a:stretch>
            <a:fillRect/>
          </a:stretch>
        </p:blipFill>
        <p:spPr>
          <a:xfrm>
            <a:off x="4863868" y="851121"/>
            <a:ext cx="790222" cy="857956"/>
          </a:xfrm>
          <a:prstGeom prst="rect">
            <a:avLst/>
          </a:prstGeom>
        </p:spPr>
      </p:pic>
      <p:grpSp>
        <p:nvGrpSpPr>
          <p:cNvPr id="16" name="Group 15">
            <a:extLst>
              <a:ext uri="{FF2B5EF4-FFF2-40B4-BE49-F238E27FC236}">
                <a16:creationId xmlns:a16="http://schemas.microsoft.com/office/drawing/2014/main" id="{B60BB724-38B6-4A61-AD30-861B9F0F7DCB}"/>
              </a:ext>
            </a:extLst>
          </p:cNvPr>
          <p:cNvGrpSpPr/>
          <p:nvPr/>
        </p:nvGrpSpPr>
        <p:grpSpPr>
          <a:xfrm>
            <a:off x="-177380" y="5735192"/>
            <a:ext cx="4251846" cy="1132259"/>
            <a:chOff x="-3942" y="5736777"/>
            <a:chExt cx="4251846" cy="1132259"/>
          </a:xfrm>
        </p:grpSpPr>
        <p:grpSp>
          <p:nvGrpSpPr>
            <p:cNvPr id="17" name="Group 16">
              <a:extLst>
                <a:ext uri="{FF2B5EF4-FFF2-40B4-BE49-F238E27FC236}">
                  <a16:creationId xmlns:a16="http://schemas.microsoft.com/office/drawing/2014/main" id="{BC581DC7-B9E7-492E-BF7B-820604131731}"/>
                </a:ext>
              </a:extLst>
            </p:cNvPr>
            <p:cNvGrpSpPr/>
            <p:nvPr/>
          </p:nvGrpSpPr>
          <p:grpSpPr>
            <a:xfrm>
              <a:off x="-3942" y="5736777"/>
              <a:ext cx="4251846" cy="1132259"/>
              <a:chOff x="-3942" y="5736777"/>
              <a:chExt cx="4251846" cy="1132259"/>
            </a:xfrm>
          </p:grpSpPr>
          <p:pic>
            <p:nvPicPr>
              <p:cNvPr id="20" name="Picture 19" descr="Logo&#10;&#10;Description automatically generated">
                <a:extLst>
                  <a:ext uri="{FF2B5EF4-FFF2-40B4-BE49-F238E27FC236}">
                    <a16:creationId xmlns:a16="http://schemas.microsoft.com/office/drawing/2014/main" id="{13BFBD33-BFD7-46E7-9DC1-E4550B654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1" name="Picture 20" descr="Logo&#10;&#10;Description automatically generated">
                <a:extLst>
                  <a:ext uri="{FF2B5EF4-FFF2-40B4-BE49-F238E27FC236}">
                    <a16:creationId xmlns:a16="http://schemas.microsoft.com/office/drawing/2014/main" id="{C68F2C51-10E8-4C70-80AC-D87C498FCC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3CBD9F7D-9E78-4F8F-9F3A-D1F0E933F0F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3419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Chemistry</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Three elements required for a fire are:</a:t>
            </a:r>
          </a:p>
        </p:txBody>
      </p:sp>
      <p:grpSp>
        <p:nvGrpSpPr>
          <p:cNvPr id="18" name="Group 17">
            <a:extLst>
              <a:ext uri="{FF2B5EF4-FFF2-40B4-BE49-F238E27FC236}">
                <a16:creationId xmlns:a16="http://schemas.microsoft.com/office/drawing/2014/main" id="{4485D567-DEE0-4E45-9164-3E451D10EBD7}"/>
              </a:ext>
            </a:extLst>
          </p:cNvPr>
          <p:cNvGrpSpPr/>
          <p:nvPr/>
        </p:nvGrpSpPr>
        <p:grpSpPr>
          <a:xfrm>
            <a:off x="5427561" y="801980"/>
            <a:ext cx="5375275" cy="4167187"/>
            <a:chOff x="5867400" y="1524000"/>
            <a:chExt cx="5375275" cy="4167187"/>
          </a:xfrm>
        </p:grpSpPr>
        <p:sp>
          <p:nvSpPr>
            <p:cNvPr id="20" name="AutoShape 4">
              <a:extLst>
                <a:ext uri="{FF2B5EF4-FFF2-40B4-BE49-F238E27FC236}">
                  <a16:creationId xmlns:a16="http://schemas.microsoft.com/office/drawing/2014/main" id="{81BFC703-26F6-4BF6-B499-A09FA2313095}"/>
                </a:ext>
              </a:extLst>
            </p:cNvPr>
            <p:cNvSpPr>
              <a:spLocks noChangeArrowheads="1"/>
            </p:cNvSpPr>
            <p:nvPr/>
          </p:nvSpPr>
          <p:spPr bwMode="auto">
            <a:xfrm>
              <a:off x="5867400" y="1524000"/>
              <a:ext cx="5375275" cy="4167187"/>
            </a:xfrm>
            <a:prstGeom prst="triangle">
              <a:avLst>
                <a:gd name="adj" fmla="val 50000"/>
              </a:avLst>
            </a:prstGeom>
            <a:gradFill flip="none" rotWithShape="1">
              <a:gsLst>
                <a:gs pos="0">
                  <a:srgbClr val="FFF200">
                    <a:alpha val="58000"/>
                  </a:srgbClr>
                </a:gs>
                <a:gs pos="45000">
                  <a:srgbClr val="FF7A00"/>
                </a:gs>
                <a:gs pos="70000">
                  <a:srgbClr val="FF0300"/>
                </a:gs>
                <a:gs pos="100000">
                  <a:srgbClr val="4D0808"/>
                </a:gs>
              </a:gsLst>
              <a:path path="circle">
                <a:fillToRect l="50000" t="50000" r="50000" b="50000"/>
              </a:path>
              <a:tileRect/>
            </a:gradFill>
            <a:ln w="9525">
              <a:solidFill>
                <a:schemeClr val="tx1"/>
              </a:solidFill>
              <a:miter lim="800000"/>
              <a:headEnd/>
              <a:tailEnd/>
            </a:ln>
          </p:spPr>
          <p:txBody>
            <a:bodyPr wrap="none" anchor="ctr"/>
            <a:lstStyle/>
            <a:p>
              <a:pPr fontAlgn="auto">
                <a:spcBef>
                  <a:spcPts val="0"/>
                </a:spcBef>
                <a:spcAft>
                  <a:spcPts val="0"/>
                </a:spcAft>
                <a:defRPr/>
              </a:pPr>
              <a:endParaRPr lang="en-US">
                <a:latin typeface="+mn-lt"/>
                <a:cs typeface="+mn-cs"/>
              </a:endParaRPr>
            </a:p>
          </p:txBody>
        </p:sp>
        <p:sp>
          <p:nvSpPr>
            <p:cNvPr id="21" name="Text Box 5">
              <a:extLst>
                <a:ext uri="{FF2B5EF4-FFF2-40B4-BE49-F238E27FC236}">
                  <a16:creationId xmlns:a16="http://schemas.microsoft.com/office/drawing/2014/main" id="{87BED43B-CC65-42BC-9D26-E4872ED25F8A}"/>
                </a:ext>
              </a:extLst>
            </p:cNvPr>
            <p:cNvSpPr txBox="1">
              <a:spLocks noChangeArrowheads="1"/>
            </p:cNvSpPr>
            <p:nvPr/>
          </p:nvSpPr>
          <p:spPr bwMode="auto">
            <a:xfrm rot="3470033">
              <a:off x="8485188" y="3443288"/>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b="1" dirty="0">
                  <a:solidFill>
                    <a:schemeClr val="bg1"/>
                  </a:solidFill>
                  <a:latin typeface="Arial" panose="020B0604020202020204" pitchFamily="34" charset="0"/>
                  <a:cs typeface="Arial" panose="020B0604020202020204" pitchFamily="34" charset="0"/>
                </a:rPr>
                <a:t>FUEL</a:t>
              </a:r>
            </a:p>
          </p:txBody>
        </p:sp>
        <p:sp>
          <p:nvSpPr>
            <p:cNvPr id="22" name="Text Box 7">
              <a:extLst>
                <a:ext uri="{FF2B5EF4-FFF2-40B4-BE49-F238E27FC236}">
                  <a16:creationId xmlns:a16="http://schemas.microsoft.com/office/drawing/2014/main" id="{F975EB22-7652-4FA2-AF78-A90455F7EB58}"/>
                </a:ext>
              </a:extLst>
            </p:cNvPr>
            <p:cNvSpPr txBox="1">
              <a:spLocks noChangeArrowheads="1"/>
            </p:cNvSpPr>
            <p:nvPr/>
          </p:nvSpPr>
          <p:spPr bwMode="auto">
            <a:xfrm rot="-3282118">
              <a:off x="6442075" y="348138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b="1" dirty="0">
                  <a:solidFill>
                    <a:schemeClr val="bg1"/>
                  </a:solidFill>
                  <a:latin typeface="Arial" panose="020B0604020202020204" pitchFamily="34" charset="0"/>
                  <a:cs typeface="Arial" panose="020B0604020202020204" pitchFamily="34" charset="0"/>
                </a:rPr>
                <a:t>OXYGEN</a:t>
              </a:r>
            </a:p>
          </p:txBody>
        </p:sp>
        <p:sp>
          <p:nvSpPr>
            <p:cNvPr id="23" name="Text Box 6">
              <a:extLst>
                <a:ext uri="{FF2B5EF4-FFF2-40B4-BE49-F238E27FC236}">
                  <a16:creationId xmlns:a16="http://schemas.microsoft.com/office/drawing/2014/main" id="{45B5A553-D479-444E-8D42-76837A74A9CF}"/>
                </a:ext>
              </a:extLst>
            </p:cNvPr>
            <p:cNvSpPr txBox="1">
              <a:spLocks noChangeArrowheads="1"/>
            </p:cNvSpPr>
            <p:nvPr/>
          </p:nvSpPr>
          <p:spPr bwMode="auto">
            <a:xfrm>
              <a:off x="7238999" y="5257799"/>
              <a:ext cx="280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b="1">
                  <a:solidFill>
                    <a:schemeClr val="bg1"/>
                  </a:solidFill>
                  <a:latin typeface="Arial" panose="020B0604020202020204" pitchFamily="34" charset="0"/>
                  <a:cs typeface="Arial" panose="020B0604020202020204" pitchFamily="34" charset="0"/>
                </a:rPr>
                <a:t>IGNITION / HEAT</a:t>
              </a:r>
            </a:p>
          </p:txBody>
        </p:sp>
        <p:pic>
          <p:nvPicPr>
            <p:cNvPr id="24" name="Picture 3" descr="C:\Users\Gavin\AppData\Local\Microsoft\Windows\Temporary Internet Files\Content.IE5\GEF9Q17J\MMj02363570000[1].gif">
              <a:extLst>
                <a:ext uri="{FF2B5EF4-FFF2-40B4-BE49-F238E27FC236}">
                  <a16:creationId xmlns:a16="http://schemas.microsoft.com/office/drawing/2014/main" id="{2BB1D286-F880-4FDB-9F70-C53771C071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819400"/>
              <a:ext cx="10906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
              <a:extLst>
                <a:ext uri="{FF2B5EF4-FFF2-40B4-BE49-F238E27FC236}">
                  <a16:creationId xmlns:a16="http://schemas.microsoft.com/office/drawing/2014/main" id="{3CBD1D76-19F2-47BD-BB1A-6FDB5E3847CC}"/>
                </a:ext>
              </a:extLst>
            </p:cNvPr>
            <p:cNvSpPr txBox="1">
              <a:spLocks noChangeArrowheads="1"/>
            </p:cNvSpPr>
            <p:nvPr/>
          </p:nvSpPr>
          <p:spPr bwMode="auto">
            <a:xfrm>
              <a:off x="7696200" y="4343399"/>
              <a:ext cx="1439863"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65000"/>
                </a:lnSpc>
                <a:spcBef>
                  <a:spcPct val="50000"/>
                </a:spcBef>
              </a:pPr>
              <a:r>
                <a:rPr lang="en-GB" altLang="en-US" sz="1600" dirty="0">
                  <a:solidFill>
                    <a:schemeClr val="bg1"/>
                  </a:solidFill>
                  <a:latin typeface="Arial" panose="020B0604020202020204" pitchFamily="34" charset="0"/>
                  <a:cs typeface="Arial" panose="020B0604020202020204" pitchFamily="34" charset="0"/>
                </a:rPr>
                <a:t>Chemical </a:t>
              </a:r>
            </a:p>
            <a:p>
              <a:pPr algn="ctr" eaLnBrk="1" hangingPunct="1">
                <a:lnSpc>
                  <a:spcPct val="65000"/>
                </a:lnSpc>
                <a:spcBef>
                  <a:spcPct val="50000"/>
                </a:spcBef>
              </a:pPr>
              <a:r>
                <a:rPr lang="en-GB" altLang="en-US" sz="1600" dirty="0">
                  <a:solidFill>
                    <a:schemeClr val="bg1"/>
                  </a:solidFill>
                  <a:latin typeface="Arial" panose="020B0604020202020204" pitchFamily="34" charset="0"/>
                  <a:cs typeface="Arial" panose="020B0604020202020204" pitchFamily="34" charset="0"/>
                </a:rPr>
                <a:t>Reaction</a:t>
              </a:r>
            </a:p>
          </p:txBody>
        </p:sp>
      </p:grpSp>
      <p:grpSp>
        <p:nvGrpSpPr>
          <p:cNvPr id="14" name="Group 13">
            <a:extLst>
              <a:ext uri="{FF2B5EF4-FFF2-40B4-BE49-F238E27FC236}">
                <a16:creationId xmlns:a16="http://schemas.microsoft.com/office/drawing/2014/main" id="{A5695BCB-CFBC-4D5F-84BA-9AF076DFAF78}"/>
              </a:ext>
            </a:extLst>
          </p:cNvPr>
          <p:cNvGrpSpPr/>
          <p:nvPr/>
        </p:nvGrpSpPr>
        <p:grpSpPr>
          <a:xfrm>
            <a:off x="-177380" y="5735192"/>
            <a:ext cx="4251846" cy="1132259"/>
            <a:chOff x="-3942" y="5736777"/>
            <a:chExt cx="4251846" cy="1132259"/>
          </a:xfrm>
        </p:grpSpPr>
        <p:grpSp>
          <p:nvGrpSpPr>
            <p:cNvPr id="15" name="Group 14">
              <a:extLst>
                <a:ext uri="{FF2B5EF4-FFF2-40B4-BE49-F238E27FC236}">
                  <a16:creationId xmlns:a16="http://schemas.microsoft.com/office/drawing/2014/main" id="{A543756A-CA14-4E0F-8322-10450F77340F}"/>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EFD55151-B534-4A5B-AB8B-9BC8077ED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6" name="Picture 25" descr="Logo&#10;&#10;Description automatically generated">
                <a:extLst>
                  <a:ext uri="{FF2B5EF4-FFF2-40B4-BE49-F238E27FC236}">
                    <a16:creationId xmlns:a16="http://schemas.microsoft.com/office/drawing/2014/main" id="{4CFE557B-D406-4169-942E-037C27244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7" name="Straight Connector 16">
              <a:extLst>
                <a:ext uri="{FF2B5EF4-FFF2-40B4-BE49-F238E27FC236}">
                  <a16:creationId xmlns:a16="http://schemas.microsoft.com/office/drawing/2014/main" id="{2823C36A-F428-4907-8AC2-C3D9EB2188BF}"/>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9920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2937385"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Chemistry</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Three elements required for a fire are:</a:t>
            </a:r>
          </a:p>
        </p:txBody>
      </p:sp>
      <p:pic>
        <p:nvPicPr>
          <p:cNvPr id="7" name="Picture 6">
            <a:extLst>
              <a:ext uri="{FF2B5EF4-FFF2-40B4-BE49-F238E27FC236}">
                <a16:creationId xmlns:a16="http://schemas.microsoft.com/office/drawing/2014/main" id="{06FBF354-614B-4F0D-AF2F-FA0D01B6EC25}"/>
              </a:ext>
            </a:extLst>
          </p:cNvPr>
          <p:cNvPicPr>
            <a:picLocks noChangeAspect="1"/>
          </p:cNvPicPr>
          <p:nvPr/>
        </p:nvPicPr>
        <p:blipFill>
          <a:blip r:embed="rId2"/>
          <a:stretch>
            <a:fillRect/>
          </a:stretch>
        </p:blipFill>
        <p:spPr>
          <a:xfrm>
            <a:off x="4656354" y="718207"/>
            <a:ext cx="733778" cy="722489"/>
          </a:xfrm>
          <a:prstGeom prst="rect">
            <a:avLst/>
          </a:prstGeom>
        </p:spPr>
      </p:pic>
      <p:pic>
        <p:nvPicPr>
          <p:cNvPr id="8" name="Picture 7">
            <a:extLst>
              <a:ext uri="{FF2B5EF4-FFF2-40B4-BE49-F238E27FC236}">
                <a16:creationId xmlns:a16="http://schemas.microsoft.com/office/drawing/2014/main" id="{74D971E5-7190-4E9C-9DDC-7AF27F866243}"/>
              </a:ext>
            </a:extLst>
          </p:cNvPr>
          <p:cNvPicPr>
            <a:picLocks noChangeAspect="1"/>
          </p:cNvPicPr>
          <p:nvPr/>
        </p:nvPicPr>
        <p:blipFill>
          <a:blip r:embed="rId3"/>
          <a:stretch>
            <a:fillRect/>
          </a:stretch>
        </p:blipFill>
        <p:spPr>
          <a:xfrm>
            <a:off x="4622488" y="2447673"/>
            <a:ext cx="801511" cy="801511"/>
          </a:xfrm>
          <a:prstGeom prst="rect">
            <a:avLst/>
          </a:prstGeom>
        </p:spPr>
      </p:pic>
      <p:pic>
        <p:nvPicPr>
          <p:cNvPr id="9" name="Picture 8">
            <a:extLst>
              <a:ext uri="{FF2B5EF4-FFF2-40B4-BE49-F238E27FC236}">
                <a16:creationId xmlns:a16="http://schemas.microsoft.com/office/drawing/2014/main" id="{A18172B8-B126-456C-B539-2A2811897A45}"/>
              </a:ext>
            </a:extLst>
          </p:cNvPr>
          <p:cNvPicPr>
            <a:picLocks noChangeAspect="1"/>
          </p:cNvPicPr>
          <p:nvPr/>
        </p:nvPicPr>
        <p:blipFill>
          <a:blip r:embed="rId4"/>
          <a:stretch>
            <a:fillRect/>
          </a:stretch>
        </p:blipFill>
        <p:spPr>
          <a:xfrm>
            <a:off x="4601777" y="4481249"/>
            <a:ext cx="688622" cy="699911"/>
          </a:xfrm>
          <a:prstGeom prst="rect">
            <a:avLst/>
          </a:prstGeom>
        </p:spPr>
      </p:pic>
      <p:sp>
        <p:nvSpPr>
          <p:cNvPr id="14" name="TextBox 13">
            <a:extLst>
              <a:ext uri="{FF2B5EF4-FFF2-40B4-BE49-F238E27FC236}">
                <a16:creationId xmlns:a16="http://schemas.microsoft.com/office/drawing/2014/main" id="{97A2FA1E-3B9D-4BE6-A53A-593E5DFAF541}"/>
              </a:ext>
            </a:extLst>
          </p:cNvPr>
          <p:cNvSpPr txBox="1"/>
          <p:nvPr/>
        </p:nvSpPr>
        <p:spPr>
          <a:xfrm>
            <a:off x="5697598" y="2083809"/>
            <a:ext cx="6105378" cy="1754326"/>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Heat</a:t>
            </a:r>
          </a:p>
          <a:p>
            <a:r>
              <a:rPr lang="en-US" dirty="0">
                <a:latin typeface="Arial" panose="020B0604020202020204" pitchFamily="34" charset="0"/>
                <a:cs typeface="Arial" panose="020B0604020202020204" pitchFamily="34" charset="0"/>
              </a:rPr>
              <a:t>Anything which raises temperature of a fuel source</a:t>
            </a:r>
          </a:p>
          <a:p>
            <a:pPr marL="342900" indent="-34290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Mechanical Friction</a:t>
            </a:r>
          </a:p>
          <a:p>
            <a:pPr marL="342900" indent="-34290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Electrical high current</a:t>
            </a:r>
          </a:p>
          <a:p>
            <a:pPr marL="342900" indent="-34290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Static charge/discharge</a:t>
            </a:r>
          </a:p>
          <a:p>
            <a:pPr marL="342900" indent="-34290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Chemical reaction</a:t>
            </a:r>
          </a:p>
        </p:txBody>
      </p:sp>
      <p:sp>
        <p:nvSpPr>
          <p:cNvPr id="15" name="TextBox 14">
            <a:extLst>
              <a:ext uri="{FF2B5EF4-FFF2-40B4-BE49-F238E27FC236}">
                <a16:creationId xmlns:a16="http://schemas.microsoft.com/office/drawing/2014/main" id="{0420C2C0-4727-4BDD-A6D1-900271E4BBF5}"/>
              </a:ext>
            </a:extLst>
          </p:cNvPr>
          <p:cNvSpPr txBox="1"/>
          <p:nvPr/>
        </p:nvSpPr>
        <p:spPr>
          <a:xfrm>
            <a:off x="5697598" y="617786"/>
            <a:ext cx="5486217"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Fuel</a:t>
            </a:r>
          </a:p>
          <a:p>
            <a:r>
              <a:rPr lang="en-US" dirty="0">
                <a:latin typeface="Arial" panose="020B0604020202020204" pitchFamily="34" charset="0"/>
                <a:cs typeface="Arial" panose="020B0604020202020204" pitchFamily="34" charset="0"/>
              </a:rPr>
              <a:t>Any material that will burn (e.g. rags, paper, wood)</a:t>
            </a:r>
          </a:p>
          <a:p>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23539EA-79DF-498E-9AA6-8BEB0C5DE9F6}"/>
              </a:ext>
            </a:extLst>
          </p:cNvPr>
          <p:cNvSpPr txBox="1"/>
          <p:nvPr/>
        </p:nvSpPr>
        <p:spPr>
          <a:xfrm>
            <a:off x="5697598" y="4292348"/>
            <a:ext cx="6105378" cy="147732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Oxygen</a:t>
            </a:r>
          </a:p>
          <a:p>
            <a:r>
              <a:rPr lang="en-US" dirty="0">
                <a:latin typeface="Arial" panose="020B0604020202020204" pitchFamily="34" charset="0"/>
                <a:cs typeface="Arial" panose="020B0604020202020204" pitchFamily="34" charset="0"/>
              </a:rPr>
              <a:t>The content of the surrounding air</a:t>
            </a:r>
          </a:p>
          <a:p>
            <a:pPr marL="285750" indent="-28575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Air normally contains about 21% oxygen</a:t>
            </a:r>
          </a:p>
          <a:p>
            <a:pPr marL="285750" indent="-28575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The minimum oxygen needed for combustion is 15%</a:t>
            </a:r>
          </a:p>
          <a:p>
            <a:pPr marL="285750" indent="-285750">
              <a:buClr>
                <a:srgbClr val="FFA025"/>
              </a:buClr>
              <a:buFont typeface="Arial" panose="020B0604020202020204" pitchFamily="34" charset="0"/>
              <a:buChar char="•"/>
            </a:pPr>
            <a:r>
              <a:rPr lang="en-US" dirty="0">
                <a:latin typeface="Arial" panose="020B0604020202020204" pitchFamily="34" charset="0"/>
                <a:cs typeface="Arial" panose="020B0604020202020204" pitchFamily="34" charset="0"/>
              </a:rPr>
              <a:t>Smoldering can take place with as little as 3% oxygen</a:t>
            </a:r>
          </a:p>
        </p:txBody>
      </p:sp>
      <p:grpSp>
        <p:nvGrpSpPr>
          <p:cNvPr id="18" name="Group 17">
            <a:extLst>
              <a:ext uri="{FF2B5EF4-FFF2-40B4-BE49-F238E27FC236}">
                <a16:creationId xmlns:a16="http://schemas.microsoft.com/office/drawing/2014/main" id="{77CE44A5-B582-4974-A4D6-5C6382374EF0}"/>
              </a:ext>
            </a:extLst>
          </p:cNvPr>
          <p:cNvGrpSpPr/>
          <p:nvPr/>
        </p:nvGrpSpPr>
        <p:grpSpPr>
          <a:xfrm>
            <a:off x="-177380" y="5735192"/>
            <a:ext cx="4251846" cy="1132259"/>
            <a:chOff x="-3942" y="5736777"/>
            <a:chExt cx="4251846" cy="1132259"/>
          </a:xfrm>
        </p:grpSpPr>
        <p:grpSp>
          <p:nvGrpSpPr>
            <p:cNvPr id="19" name="Group 18">
              <a:extLst>
                <a:ext uri="{FF2B5EF4-FFF2-40B4-BE49-F238E27FC236}">
                  <a16:creationId xmlns:a16="http://schemas.microsoft.com/office/drawing/2014/main" id="{9716A2F6-7B77-44A7-86B3-30E8010326D0}"/>
                </a:ext>
              </a:extLst>
            </p:cNvPr>
            <p:cNvGrpSpPr/>
            <p:nvPr/>
          </p:nvGrpSpPr>
          <p:grpSpPr>
            <a:xfrm>
              <a:off x="-3942" y="5736777"/>
              <a:ext cx="4251846" cy="1132259"/>
              <a:chOff x="-3942" y="5736777"/>
              <a:chExt cx="4251846" cy="1132259"/>
            </a:xfrm>
          </p:grpSpPr>
          <p:pic>
            <p:nvPicPr>
              <p:cNvPr id="21" name="Picture 20" descr="Logo&#10;&#10;Description automatically generated">
                <a:extLst>
                  <a:ext uri="{FF2B5EF4-FFF2-40B4-BE49-F238E27FC236}">
                    <a16:creationId xmlns:a16="http://schemas.microsoft.com/office/drawing/2014/main" id="{F49E56FE-7D53-48C5-9130-91CBF55BA7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2" name="Picture 21" descr="Logo&#10;&#10;Description automatically generated">
                <a:extLst>
                  <a:ext uri="{FF2B5EF4-FFF2-40B4-BE49-F238E27FC236}">
                    <a16:creationId xmlns:a16="http://schemas.microsoft.com/office/drawing/2014/main" id="{9D012890-EC17-4F16-A712-60AA2810B4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0" name="Straight Connector 19">
              <a:extLst>
                <a:ext uri="{FF2B5EF4-FFF2-40B4-BE49-F238E27FC236}">
                  <a16:creationId xmlns:a16="http://schemas.microsoft.com/office/drawing/2014/main" id="{CA9944BD-E260-4604-A036-A6FE182E16A7}"/>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7727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Heat Transference</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dirty="0">
                <a:solidFill>
                  <a:schemeClr val="lt1"/>
                </a:solidFill>
                <a:latin typeface="Arial"/>
                <a:ea typeface="Arial"/>
                <a:cs typeface="Arial"/>
                <a:sym typeface="Arial"/>
              </a:rPr>
              <a:t>Methods By Which Heat</a:t>
            </a:r>
          </a:p>
          <a:p>
            <a:pPr>
              <a:spcBef>
                <a:spcPts val="0"/>
              </a:spcBef>
              <a:buClr>
                <a:schemeClr val="lt1"/>
              </a:buClr>
              <a:buSzPts val="4400"/>
            </a:pPr>
            <a:r>
              <a:rPr lang="en-US" sz="1800" dirty="0">
                <a:solidFill>
                  <a:schemeClr val="lt1"/>
                </a:solidFill>
                <a:latin typeface="Arial"/>
                <a:ea typeface="Arial"/>
                <a:cs typeface="Arial"/>
                <a:sym typeface="Arial"/>
              </a:rPr>
              <a:t>Is Transferred</a:t>
            </a:r>
          </a:p>
        </p:txBody>
      </p:sp>
      <p:sp>
        <p:nvSpPr>
          <p:cNvPr id="17" name="TextBox 16">
            <a:extLst>
              <a:ext uri="{FF2B5EF4-FFF2-40B4-BE49-F238E27FC236}">
                <a16:creationId xmlns:a16="http://schemas.microsoft.com/office/drawing/2014/main" id="{E23539EA-79DF-498E-9AA6-8BEB0C5DE9F6}"/>
              </a:ext>
            </a:extLst>
          </p:cNvPr>
          <p:cNvSpPr txBox="1"/>
          <p:nvPr/>
        </p:nvSpPr>
        <p:spPr>
          <a:xfrm>
            <a:off x="5113547" y="1279778"/>
            <a:ext cx="5767753" cy="3693319"/>
          </a:xfrm>
          <a:prstGeom prst="rect">
            <a:avLst/>
          </a:prstGeom>
          <a:noFill/>
        </p:spPr>
        <p:txBody>
          <a:bodyPr wrap="square">
            <a:spAutoFit/>
          </a:bodyPr>
          <a:lstStyle/>
          <a:p>
            <a:r>
              <a:rPr lang="en-US" b="1" dirty="0">
                <a:solidFill>
                  <a:srgbClr val="FFA025"/>
                </a:solidFill>
                <a:latin typeface="Arial" panose="020B0604020202020204" pitchFamily="34" charset="0"/>
                <a:cs typeface="Arial" panose="020B0604020202020204" pitchFamily="34" charset="0"/>
              </a:rPr>
              <a:t>Conduction</a:t>
            </a:r>
          </a:p>
          <a:p>
            <a:r>
              <a:rPr lang="en-US" dirty="0">
                <a:latin typeface="Arial" panose="020B0604020202020204" pitchFamily="34" charset="0"/>
                <a:cs typeface="Arial" panose="020B0604020202020204" pitchFamily="34" charset="0"/>
              </a:rPr>
              <a:t>Transfer of heat through a solid (object) or liquid (water)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Convection</a:t>
            </a:r>
          </a:p>
          <a:p>
            <a:r>
              <a:rPr lang="en-US" dirty="0">
                <a:latin typeface="Arial" panose="020B0604020202020204" pitchFamily="34" charset="0"/>
                <a:cs typeface="Arial" panose="020B0604020202020204" pitchFamily="34" charset="0"/>
              </a:rPr>
              <a:t>Transfer of heat through the motion of smoke and hot gases in the air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rgbClr val="FFA025"/>
                </a:solidFill>
                <a:latin typeface="Arial" panose="020B0604020202020204" pitchFamily="34" charset="0"/>
                <a:cs typeface="Arial" panose="020B0604020202020204" pitchFamily="34" charset="0"/>
              </a:rPr>
              <a:t>Radiation </a:t>
            </a:r>
          </a:p>
          <a:p>
            <a:r>
              <a:rPr lang="en-US" dirty="0">
                <a:latin typeface="Arial" panose="020B0604020202020204" pitchFamily="34" charset="0"/>
                <a:cs typeface="Arial" panose="020B0604020202020204" pitchFamily="34" charset="0"/>
              </a:rPr>
              <a:t>Transfer of heat from a source across an intervening space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sunlight</a:t>
            </a:r>
          </a:p>
        </p:txBody>
      </p:sp>
      <p:grpSp>
        <p:nvGrpSpPr>
          <p:cNvPr id="8" name="Group 7">
            <a:extLst>
              <a:ext uri="{FF2B5EF4-FFF2-40B4-BE49-F238E27FC236}">
                <a16:creationId xmlns:a16="http://schemas.microsoft.com/office/drawing/2014/main" id="{571A6BCE-34BC-434A-A48B-719E36424846}"/>
              </a:ext>
            </a:extLst>
          </p:cNvPr>
          <p:cNvGrpSpPr/>
          <p:nvPr/>
        </p:nvGrpSpPr>
        <p:grpSpPr>
          <a:xfrm>
            <a:off x="-177380" y="5735192"/>
            <a:ext cx="4251846" cy="1132259"/>
            <a:chOff x="-3942" y="5736777"/>
            <a:chExt cx="4251846" cy="1132259"/>
          </a:xfrm>
        </p:grpSpPr>
        <p:grpSp>
          <p:nvGrpSpPr>
            <p:cNvPr id="9" name="Group 8">
              <a:extLst>
                <a:ext uri="{FF2B5EF4-FFF2-40B4-BE49-F238E27FC236}">
                  <a16:creationId xmlns:a16="http://schemas.microsoft.com/office/drawing/2014/main" id="{22292A2B-033A-401B-910E-5BB4394190BC}"/>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FACAC352-CE71-46DF-9EDC-F232457CB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8A1AB33D-4512-4661-AD86-74BA4D101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0926E17B-B85E-4993-B67B-86ED0E55F8AF}"/>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2254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FA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6" name="Google Shape;425;p24">
            <a:extLst>
              <a:ext uri="{FF2B5EF4-FFF2-40B4-BE49-F238E27FC236}">
                <a16:creationId xmlns:a16="http://schemas.microsoft.com/office/drawing/2014/main" id="{211EE566-AAD3-41B9-919E-43BC281274FE}"/>
              </a:ext>
            </a:extLst>
          </p:cNvPr>
          <p:cNvSpPr txBox="1">
            <a:spLocks/>
          </p:cNvSpPr>
          <p:nvPr/>
        </p:nvSpPr>
        <p:spPr>
          <a:xfrm>
            <a:off x="368116" y="686531"/>
            <a:ext cx="357421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Fire Has 4</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Distinct Stages</a:t>
            </a:r>
          </a:p>
        </p:txBody>
      </p:sp>
      <p:pic>
        <p:nvPicPr>
          <p:cNvPr id="9" name="Picture 8">
            <a:extLst>
              <a:ext uri="{FF2B5EF4-FFF2-40B4-BE49-F238E27FC236}">
                <a16:creationId xmlns:a16="http://schemas.microsoft.com/office/drawing/2014/main" id="{CF52BBA3-C04E-4BC8-87DC-7E5AD33B1BA6}"/>
              </a:ext>
            </a:extLst>
          </p:cNvPr>
          <p:cNvPicPr>
            <a:picLocks noChangeAspect="1"/>
          </p:cNvPicPr>
          <p:nvPr/>
        </p:nvPicPr>
        <p:blipFill rotWithShape="1">
          <a:blip r:embed="rId2"/>
          <a:srcRect t="932" b="10762"/>
          <a:stretch/>
        </p:blipFill>
        <p:spPr>
          <a:xfrm>
            <a:off x="4811152" y="0"/>
            <a:ext cx="6622718" cy="5776496"/>
          </a:xfrm>
          <a:prstGeom prst="rect">
            <a:avLst/>
          </a:prstGeom>
        </p:spPr>
      </p:pic>
      <p:sp>
        <p:nvSpPr>
          <p:cNvPr id="14" name="TextBox 13">
            <a:extLst>
              <a:ext uri="{FF2B5EF4-FFF2-40B4-BE49-F238E27FC236}">
                <a16:creationId xmlns:a16="http://schemas.microsoft.com/office/drawing/2014/main" id="{75F834E1-72EF-48F7-963C-B23D7AF94B4B}"/>
              </a:ext>
            </a:extLst>
          </p:cNvPr>
          <p:cNvSpPr txBox="1"/>
          <p:nvPr/>
        </p:nvSpPr>
        <p:spPr>
          <a:xfrm>
            <a:off x="5950635" y="4675649"/>
            <a:ext cx="4473525" cy="923330"/>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Decay Stage</a:t>
            </a:r>
            <a:r>
              <a:rPr lang="en-US" sz="1200" b="1"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The fire has consumed all available oxygen and fuel and can no longer sustain itself. The temperature starts to decrease, and the fire becomes less intense until the combustion fully stops. </a:t>
            </a:r>
          </a:p>
        </p:txBody>
      </p:sp>
      <p:sp>
        <p:nvSpPr>
          <p:cNvPr id="15" name="TextBox 14">
            <a:extLst>
              <a:ext uri="{FF2B5EF4-FFF2-40B4-BE49-F238E27FC236}">
                <a16:creationId xmlns:a16="http://schemas.microsoft.com/office/drawing/2014/main" id="{20ADF52D-8786-4DAF-9148-9F09CCC41350}"/>
              </a:ext>
            </a:extLst>
          </p:cNvPr>
          <p:cNvSpPr txBox="1"/>
          <p:nvPr/>
        </p:nvSpPr>
        <p:spPr>
          <a:xfrm>
            <a:off x="5950635" y="3225050"/>
            <a:ext cx="5331654" cy="923330"/>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Fully Developed</a:t>
            </a:r>
          </a:p>
          <a:p>
            <a:r>
              <a:rPr lang="en-US" sz="1200" dirty="0">
                <a:latin typeface="Arial" panose="020B0604020202020204" pitchFamily="34" charset="0"/>
                <a:cs typeface="Arial" panose="020B0604020202020204" pitchFamily="34" charset="0"/>
              </a:rPr>
              <a:t>In this stage the fire is at its hottest point and all flammable materials in the space is burning. The rate of burning is also limited to the amount of oxygen present and during this stage, all persons should stay clear of the fire.</a:t>
            </a:r>
          </a:p>
        </p:txBody>
      </p:sp>
      <p:sp>
        <p:nvSpPr>
          <p:cNvPr id="18" name="TextBox 17">
            <a:extLst>
              <a:ext uri="{FF2B5EF4-FFF2-40B4-BE49-F238E27FC236}">
                <a16:creationId xmlns:a16="http://schemas.microsoft.com/office/drawing/2014/main" id="{B9542351-26F0-47E5-9980-9262BF5424B6}"/>
              </a:ext>
            </a:extLst>
          </p:cNvPr>
          <p:cNvSpPr txBox="1"/>
          <p:nvPr/>
        </p:nvSpPr>
        <p:spPr>
          <a:xfrm>
            <a:off x="5950635" y="1680895"/>
            <a:ext cx="4346916" cy="738664"/>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Growth Stage</a:t>
            </a:r>
          </a:p>
          <a:p>
            <a:r>
              <a:rPr lang="en-US" sz="1200" dirty="0">
                <a:latin typeface="Arial" panose="020B0604020202020204" pitchFamily="34" charset="0"/>
                <a:cs typeface="Arial" panose="020B0604020202020204" pitchFamily="34" charset="0"/>
              </a:rPr>
              <a:t>In the growth stage the fire size continues to increase in size by generating its own heat and plumes of smoke is visible. </a:t>
            </a:r>
            <a:endParaRPr lang="en-US" sz="1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36A4F07-951E-4F56-9BDF-071D2EDDE163}"/>
              </a:ext>
            </a:extLst>
          </p:cNvPr>
          <p:cNvSpPr txBox="1"/>
          <p:nvPr/>
        </p:nvSpPr>
        <p:spPr>
          <a:xfrm>
            <a:off x="5992839" y="158174"/>
            <a:ext cx="4951826" cy="923330"/>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Incipient Stage</a:t>
            </a:r>
          </a:p>
          <a:p>
            <a:r>
              <a:rPr lang="en-US" sz="1200" dirty="0">
                <a:latin typeface="Arial" panose="020B0604020202020204" pitchFamily="34" charset="0"/>
                <a:cs typeface="Arial" panose="020B0604020202020204" pitchFamily="34" charset="0"/>
              </a:rPr>
              <a:t>The incipient stage or is the beginning of a fire where the temperature is low, the fire is localized in the vicinity of its origin and smoke has not yet reduced visibility in the vicinity of the fire.</a:t>
            </a:r>
          </a:p>
        </p:txBody>
      </p:sp>
      <p:grpSp>
        <p:nvGrpSpPr>
          <p:cNvPr id="17" name="Group 16">
            <a:extLst>
              <a:ext uri="{FF2B5EF4-FFF2-40B4-BE49-F238E27FC236}">
                <a16:creationId xmlns:a16="http://schemas.microsoft.com/office/drawing/2014/main" id="{AD1F21E0-B409-4735-9471-2D5EA0F48CED}"/>
              </a:ext>
            </a:extLst>
          </p:cNvPr>
          <p:cNvGrpSpPr/>
          <p:nvPr/>
        </p:nvGrpSpPr>
        <p:grpSpPr>
          <a:xfrm>
            <a:off x="-177380" y="5735192"/>
            <a:ext cx="4251846" cy="1132259"/>
            <a:chOff x="-3942" y="5736777"/>
            <a:chExt cx="4251846" cy="1132259"/>
          </a:xfrm>
        </p:grpSpPr>
        <p:grpSp>
          <p:nvGrpSpPr>
            <p:cNvPr id="20" name="Group 19">
              <a:extLst>
                <a:ext uri="{FF2B5EF4-FFF2-40B4-BE49-F238E27FC236}">
                  <a16:creationId xmlns:a16="http://schemas.microsoft.com/office/drawing/2014/main" id="{DD02CD7E-CAB4-49F6-9889-E094577ED98D}"/>
                </a:ext>
              </a:extLst>
            </p:cNvPr>
            <p:cNvGrpSpPr/>
            <p:nvPr/>
          </p:nvGrpSpPr>
          <p:grpSpPr>
            <a:xfrm>
              <a:off x="-3942" y="5736777"/>
              <a:ext cx="4251846" cy="1132259"/>
              <a:chOff x="-3942" y="5736777"/>
              <a:chExt cx="4251846" cy="1132259"/>
            </a:xfrm>
          </p:grpSpPr>
          <p:pic>
            <p:nvPicPr>
              <p:cNvPr id="22" name="Picture 21" descr="Logo&#10;&#10;Description automatically generated">
                <a:extLst>
                  <a:ext uri="{FF2B5EF4-FFF2-40B4-BE49-F238E27FC236}">
                    <a16:creationId xmlns:a16="http://schemas.microsoft.com/office/drawing/2014/main" id="{950799C3-E74A-4634-869A-D55B4289F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3" name="Picture 22" descr="Logo&#10;&#10;Description automatically generated">
                <a:extLst>
                  <a:ext uri="{FF2B5EF4-FFF2-40B4-BE49-F238E27FC236}">
                    <a16:creationId xmlns:a16="http://schemas.microsoft.com/office/drawing/2014/main" id="{21E221B0-5670-4ABF-947C-85C812B89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1" name="Straight Connector 20">
              <a:extLst>
                <a:ext uri="{FF2B5EF4-FFF2-40B4-BE49-F238E27FC236}">
                  <a16:creationId xmlns:a16="http://schemas.microsoft.com/office/drawing/2014/main" id="{59D8DBA1-98E9-483D-9CB7-DEB3066B05D9}"/>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87389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4320</TotalTime>
  <Words>2105</Words>
  <Application>Microsoft Office PowerPoint</Application>
  <PresentationFormat>Widescreen</PresentationFormat>
  <Paragraphs>316</Paragraphs>
  <Slides>32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Renee THOMAS</cp:lastModifiedBy>
  <cp:revision>66</cp:revision>
  <dcterms:created xsi:type="dcterms:W3CDTF">2021-09-10T07:38:40Z</dcterms:created>
  <dcterms:modified xsi:type="dcterms:W3CDTF">2022-06-01T21:18:25Z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2022-06-01T21:18:20Z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c8a60539-0660-4913-a965-f683f37bdb95</vt:lpwstr>
  </property>
  <property fmtid="{D5CDD505-2E9C-101B-9397-08002B2CF9AE}" pid="8" name="MSIP_Label_caf3f7fd-5cd4-4287-9002-aceb9af13c42_ContentBits">
    <vt:lpwstr>2</vt:lpwstr>
  </property>
</Properties>
</file>