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4"/>
  </p:notesMasterIdLst>
  <p:sldIdLst>
    <p:sldId id="310" r:id="rId4"/>
    <p:sldId id="309" r:id="rId5"/>
    <p:sldId id="337" r:id="rId6"/>
    <p:sldId id="270" r:id="rId7"/>
    <p:sldId id="338" r:id="rId8"/>
    <p:sldId id="339" r:id="rId9"/>
    <p:sldId id="373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50" r:id="rId20"/>
    <p:sldId id="351" r:id="rId21"/>
    <p:sldId id="352" r:id="rId22"/>
    <p:sldId id="353" r:id="rId23"/>
    <p:sldId id="354" r:id="rId24"/>
    <p:sldId id="355" r:id="rId25"/>
    <p:sldId id="356" r:id="rId26"/>
    <p:sldId id="357" r:id="rId27"/>
    <p:sldId id="358" r:id="rId28"/>
    <p:sldId id="359" r:id="rId29"/>
    <p:sldId id="360" r:id="rId30"/>
    <p:sldId id="361" r:id="rId31"/>
    <p:sldId id="362" r:id="rId32"/>
    <p:sldId id="363" r:id="rId33"/>
    <p:sldId id="364" r:id="rId34"/>
    <p:sldId id="365" r:id="rId35"/>
    <p:sldId id="366" r:id="rId36"/>
    <p:sldId id="367" r:id="rId37"/>
    <p:sldId id="368" r:id="rId38"/>
    <p:sldId id="369" r:id="rId39"/>
    <p:sldId id="370" r:id="rId40"/>
    <p:sldId id="371" r:id="rId41"/>
    <p:sldId id="372" r:id="rId42"/>
    <p:sldId id="311" r:id="rId43"/>
  </p:sldIdLst>
  <p:sldSz cx="12192000" cy="6858000"/>
  <p:notesSz cx="6858000" cy="9144000"/>
  <p:embeddedFontLst>
    <p:embeddedFont>
      <p:font typeface="Arial Nova" panose="020B0504020202020204" pitchFamily="34" charset="0"/>
      <p:regular r:id="rId45"/>
      <p:bold r:id="rId46"/>
      <p:italic r:id="rId47"/>
      <p:boldItalic r:id="rId48"/>
    </p:embeddedFont>
    <p:embeddedFont>
      <p:font typeface="Open sans" panose="020B0606030504020204" pitchFamily="34" charset="0"/>
      <p:regular r:id="rId49"/>
      <p:bold r:id="rId50"/>
      <p:italic r:id="rId51"/>
      <p:boldItalic r:id="rId52"/>
    </p:embeddedFont>
    <p:embeddedFont>
      <p:font typeface="Tahoma" panose="020B0604030504040204" pitchFamily="34" charset="0"/>
      <p:regular r:id="rId53"/>
      <p:bold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5" roundtripDataSignature="AMtx7mjt3RH29ZGMN3+6PdwntBeuzZkHm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TRCS Crisis2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333F"/>
    <a:srgbClr val="727272"/>
    <a:srgbClr val="011E41"/>
    <a:srgbClr val="323232"/>
    <a:srgbClr val="E42D38"/>
    <a:srgbClr val="C2C1C1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8FAC74-F50E-4355-83D7-604AEE6B25D8}" v="59" dt="2024-07-02T13:43:17.8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467" autoAdjust="0"/>
  </p:normalViewPr>
  <p:slideViewPr>
    <p:cSldViewPr snapToGrid="0">
      <p:cViewPr varScale="1">
        <p:scale>
          <a:sx n="54" d="100"/>
          <a:sy n="54" d="100"/>
        </p:scale>
        <p:origin x="11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customschemas.google.com/relationships/presentationmetadata" Target="meta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5.fntdata"/><Relationship Id="rId57" Type="http://schemas.openxmlformats.org/officeDocument/2006/relationships/presProps" Target="presProps.xml"/><Relationship Id="rId61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4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2.fntdata"/><Relationship Id="rId5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52989-18D5-6443-E44A-D9DA3670B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A07241-67F4-D317-A968-E8EB780BD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DB7E54-A89A-95BC-64C0-63A8AB4C27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DCC80-1342-0EE6-77D1-B21438D6FF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892D1-C521-4241-BBF2-D66905FDC5C3}" type="slidenum">
              <a:rPr lang="en-TT" smtClean="0"/>
              <a:t>1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1865818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6579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6848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7643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6134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3293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20535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2032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4900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7069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0896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1741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60459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77407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62632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5951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82702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7139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09559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48938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12611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2452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26644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1119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74531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84889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75801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83519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50409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30837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23192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86" name="Google Shape;78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1644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6618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0416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7524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3984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6771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953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8046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7577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143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4281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5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5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5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844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1680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5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3679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5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1354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7579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8577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4933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2731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91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6485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407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5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5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5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95225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038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5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39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5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13530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1705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6708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4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4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33" descr="{&quot;HashCode&quot;:-45436510,&quot;Placement&quot;:&quot;Footer&quot;,&quot;Top&quot;:519.343,&quot;Left&quot;:0.0,&quot;SlideWidth&quot;:960,&quot;SlideHeight&quot;:540}"/>
          <p:cNvSpPr txBox="1"/>
          <p:nvPr/>
        </p:nvSpPr>
        <p:spPr>
          <a:xfrm>
            <a:off x="0" y="6595656"/>
            <a:ext cx="581126" cy="262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Public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46" descr="{&quot;HashCode&quot;:-45436510,&quot;Placement&quot;:&quot;Footer&quot;,&quot;Top&quot;:519.343,&quot;Left&quot;:0.0,&quot;SlideWidth&quot;:960,&quot;SlideHeight&quot;:540}"/>
          <p:cNvSpPr txBox="1"/>
          <p:nvPr/>
        </p:nvSpPr>
        <p:spPr>
          <a:xfrm>
            <a:off x="0" y="6595656"/>
            <a:ext cx="581126" cy="262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Public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993858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48" descr="{&quot;HashCode&quot;:-45436510,&quot;Placement&quot;:&quot;Footer&quot;,&quot;Top&quot;:519.343,&quot;Left&quot;:0.0,&quot;SlideWidth&quot;:960,&quot;SlideHeight&quot;:540}"/>
          <p:cNvSpPr txBox="1"/>
          <p:nvPr/>
        </p:nvSpPr>
        <p:spPr>
          <a:xfrm>
            <a:off x="0" y="6595656"/>
            <a:ext cx="581126" cy="262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Public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315397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://www.cadrim.org/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5D6DB-32DE-9D1C-A499-06E9460E1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B78439B-7E8E-FE05-1211-0A850FD9F28E}"/>
              </a:ext>
            </a:extLst>
          </p:cNvPr>
          <p:cNvGrpSpPr/>
          <p:nvPr/>
        </p:nvGrpSpPr>
        <p:grpSpPr>
          <a:xfrm>
            <a:off x="-7286" y="0"/>
            <a:ext cx="12199286" cy="6858000"/>
            <a:chOff x="-7286" y="0"/>
            <a:chExt cx="12643002" cy="6858000"/>
          </a:xfrm>
        </p:grpSpPr>
        <p:pic>
          <p:nvPicPr>
            <p:cNvPr id="2" name="Google Shape;168;p1" descr="A firefighter using a hose to water a fire hydrant&#10;&#10;Description automatically generated with low confidence">
              <a:extLst>
                <a:ext uri="{FF2B5EF4-FFF2-40B4-BE49-F238E27FC236}">
                  <a16:creationId xmlns:a16="http://schemas.microsoft.com/office/drawing/2014/main" id="{F5EF28B3-9A59-803B-DDB7-D535A58DBDB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7286" y="0"/>
              <a:ext cx="678942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68;p1" descr="A firefighter using a hose to water a fire hydrant&#10;&#10;Description automatically generated with low confidence">
              <a:extLst>
                <a:ext uri="{FF2B5EF4-FFF2-40B4-BE49-F238E27FC236}">
                  <a16:creationId xmlns:a16="http://schemas.microsoft.com/office/drawing/2014/main" id="{4A430626-14B0-D291-2B8C-6E081909487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56705"/>
            <a:stretch/>
          </p:blipFill>
          <p:spPr>
            <a:xfrm flipH="1">
              <a:off x="6767648" y="0"/>
              <a:ext cx="2939477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68;p1" descr="A firefighter using a hose to water a fire hydrant&#10;&#10;Description automatically generated with low confidence">
              <a:extLst>
                <a:ext uri="{FF2B5EF4-FFF2-40B4-BE49-F238E27FC236}">
                  <a16:creationId xmlns:a16="http://schemas.microsoft.com/office/drawing/2014/main" id="{5095A18B-D39E-AFC4-0481-5E18B470C66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56705"/>
            <a:stretch/>
          </p:blipFill>
          <p:spPr>
            <a:xfrm>
              <a:off x="9696239" y="0"/>
              <a:ext cx="2939477" cy="685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EF38AA-6D17-DD78-05EB-8999F147A72E}"/>
              </a:ext>
            </a:extLst>
          </p:cNvPr>
          <p:cNvGrpSpPr/>
          <p:nvPr/>
        </p:nvGrpSpPr>
        <p:grpSpPr>
          <a:xfrm>
            <a:off x="0" y="1814273"/>
            <a:ext cx="12192000" cy="4540107"/>
            <a:chOff x="3544" y="1909969"/>
            <a:chExt cx="12192000" cy="454010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39ED9CD-EE05-A3CC-73F5-492FB5ED1D6C}"/>
                </a:ext>
              </a:extLst>
            </p:cNvPr>
            <p:cNvSpPr/>
            <p:nvPr/>
          </p:nvSpPr>
          <p:spPr>
            <a:xfrm>
              <a:off x="3544" y="2272581"/>
              <a:ext cx="12192000" cy="3814884"/>
            </a:xfrm>
            <a:prstGeom prst="rect">
              <a:avLst/>
            </a:prstGeom>
            <a:solidFill>
              <a:srgbClr val="011E41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BD1727F-170E-BDFB-EB01-99558065BDDF}"/>
                </a:ext>
              </a:extLst>
            </p:cNvPr>
            <p:cNvSpPr/>
            <p:nvPr/>
          </p:nvSpPr>
          <p:spPr>
            <a:xfrm>
              <a:off x="341197" y="1909972"/>
              <a:ext cx="5857584" cy="4540102"/>
            </a:xfrm>
            <a:prstGeom prst="rect">
              <a:avLst/>
            </a:prstGeom>
            <a:solidFill>
              <a:srgbClr val="F5333F">
                <a:alpha val="6392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879017C5-8D35-655A-42D2-C458264A3972}"/>
                </a:ext>
              </a:extLst>
            </p:cNvPr>
            <p:cNvSpPr/>
            <p:nvPr/>
          </p:nvSpPr>
          <p:spPr>
            <a:xfrm>
              <a:off x="6193713" y="1909969"/>
              <a:ext cx="435935" cy="362609"/>
            </a:xfrm>
            <a:prstGeom prst="rtTriangle">
              <a:avLst/>
            </a:prstGeom>
            <a:gradFill flip="none" rotWithShape="1">
              <a:gsLst>
                <a:gs pos="0">
                  <a:srgbClr val="F5333F">
                    <a:shade val="30000"/>
                    <a:satMod val="115000"/>
                  </a:srgbClr>
                </a:gs>
                <a:gs pos="50000">
                  <a:srgbClr val="F5333F">
                    <a:shade val="67500"/>
                    <a:satMod val="115000"/>
                  </a:srgbClr>
                </a:gs>
                <a:gs pos="100000">
                  <a:srgbClr val="F5333F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F97CA66A-4577-F098-22DC-7DBEEB7788B5}"/>
                </a:ext>
              </a:extLst>
            </p:cNvPr>
            <p:cNvSpPr/>
            <p:nvPr/>
          </p:nvSpPr>
          <p:spPr>
            <a:xfrm rot="5400000">
              <a:off x="6198200" y="6094518"/>
              <a:ext cx="351071" cy="360046"/>
            </a:xfrm>
            <a:prstGeom prst="rtTriangle">
              <a:avLst/>
            </a:prstGeom>
            <a:gradFill flip="none" rotWithShape="1">
              <a:gsLst>
                <a:gs pos="0">
                  <a:srgbClr val="F5333F">
                    <a:shade val="30000"/>
                    <a:satMod val="115000"/>
                  </a:srgbClr>
                </a:gs>
                <a:gs pos="50000">
                  <a:srgbClr val="F5333F">
                    <a:shade val="67500"/>
                    <a:satMod val="115000"/>
                  </a:srgbClr>
                </a:gs>
                <a:gs pos="100000">
                  <a:srgbClr val="F5333F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CAD033-47AF-64B5-B807-D389BD05FCAE}"/>
              </a:ext>
            </a:extLst>
          </p:cNvPr>
          <p:cNvGrpSpPr/>
          <p:nvPr/>
        </p:nvGrpSpPr>
        <p:grpSpPr>
          <a:xfrm>
            <a:off x="324999" y="2351761"/>
            <a:ext cx="6589617" cy="3290898"/>
            <a:chOff x="324999" y="2351761"/>
            <a:chExt cx="6589617" cy="3290898"/>
          </a:xfrm>
        </p:grpSpPr>
        <p:sp>
          <p:nvSpPr>
            <p:cNvPr id="9" name="Google Shape;91;p1">
              <a:extLst>
                <a:ext uri="{FF2B5EF4-FFF2-40B4-BE49-F238E27FC236}">
                  <a16:creationId xmlns:a16="http://schemas.microsoft.com/office/drawing/2014/main" id="{4E259CB5-FEB6-2042-C481-12EB360132CC}"/>
                </a:ext>
              </a:extLst>
            </p:cNvPr>
            <p:cNvSpPr/>
            <p:nvPr/>
          </p:nvSpPr>
          <p:spPr>
            <a:xfrm>
              <a:off x="478495" y="3557413"/>
              <a:ext cx="5729395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400"/>
                <a:buFont typeface="Arial"/>
                <a:buNone/>
              </a:pPr>
              <a:r>
                <a:rPr lang="en-US" sz="44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CDRTs &amp; </a:t>
              </a:r>
              <a:endParaRPr lang="en-US" sz="4400"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4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Incident Management</a:t>
              </a:r>
              <a:endPara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92;p1">
              <a:extLst>
                <a:ext uri="{FF2B5EF4-FFF2-40B4-BE49-F238E27FC236}">
                  <a16:creationId xmlns:a16="http://schemas.microsoft.com/office/drawing/2014/main" id="{5C5BABCC-525A-2249-FFD7-2F30C65EBAB6}"/>
                </a:ext>
              </a:extLst>
            </p:cNvPr>
            <p:cNvSpPr/>
            <p:nvPr/>
          </p:nvSpPr>
          <p:spPr>
            <a:xfrm>
              <a:off x="478496" y="5211812"/>
              <a:ext cx="6436120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100" b="0" i="0" u="none" strike="noStrike" cap="none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Arial"/>
                </a:rPr>
                <a:t>For Community Disaster Response Teams</a:t>
              </a:r>
              <a:endParaRPr sz="21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pic>
          <p:nvPicPr>
            <p:cNvPr id="5" name="Picture 4" descr="A black and white rectangle with black text&#10;&#10;Description automatically generated">
              <a:extLst>
                <a:ext uri="{FF2B5EF4-FFF2-40B4-BE49-F238E27FC236}">
                  <a16:creationId xmlns:a16="http://schemas.microsoft.com/office/drawing/2014/main" id="{59A31C01-99C1-533A-8B38-26A52FCA6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999" y="2351761"/>
              <a:ext cx="4278901" cy="1135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2354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7"/>
            <a:ext cx="12208474" cy="1001028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667893" y="495167"/>
            <a:ext cx="11524107" cy="35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Managing Span Of Control  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01E01633-1167-1865-38EB-679DF835EA2A}"/>
              </a:ext>
            </a:extLst>
          </p:cNvPr>
          <p:cNvGrpSpPr>
            <a:grpSpLocks/>
          </p:cNvGrpSpPr>
          <p:nvPr/>
        </p:nvGrpSpPr>
        <p:grpSpPr bwMode="auto">
          <a:xfrm>
            <a:off x="2214880" y="1353103"/>
            <a:ext cx="7762240" cy="4490891"/>
            <a:chOff x="930" y="1011"/>
            <a:chExt cx="3654" cy="2301"/>
          </a:xfrm>
        </p:grpSpPr>
        <p:sp>
          <p:nvSpPr>
            <p:cNvPr id="27" name="Line 15">
              <a:extLst>
                <a:ext uri="{FF2B5EF4-FFF2-40B4-BE49-F238E27FC236}">
                  <a16:creationId xmlns:a16="http://schemas.microsoft.com/office/drawing/2014/main" id="{E0BDAE14-2C63-5406-D7CC-6E4A3D831F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5" y="1567"/>
              <a:ext cx="0" cy="274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4">
              <a:extLst>
                <a:ext uri="{FF2B5EF4-FFF2-40B4-BE49-F238E27FC236}">
                  <a16:creationId xmlns:a16="http://schemas.microsoft.com/office/drawing/2014/main" id="{397097FC-B9EF-CA09-98FC-828A7907E2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7" y="1567"/>
              <a:ext cx="0" cy="274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5">
              <a:extLst>
                <a:ext uri="{FF2B5EF4-FFF2-40B4-BE49-F238E27FC236}">
                  <a16:creationId xmlns:a16="http://schemas.microsoft.com/office/drawing/2014/main" id="{3FE1F5E5-E922-E1D3-00E2-0C4692A4A1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0" y="1305"/>
              <a:ext cx="0" cy="1233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6">
              <a:extLst>
                <a:ext uri="{FF2B5EF4-FFF2-40B4-BE49-F238E27FC236}">
                  <a16:creationId xmlns:a16="http://schemas.microsoft.com/office/drawing/2014/main" id="{B72EE8DC-D35F-57D0-7695-4E334BB94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3" y="1011"/>
              <a:ext cx="1715" cy="43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Text Box 7">
              <a:extLst>
                <a:ext uri="{FF2B5EF4-FFF2-40B4-BE49-F238E27FC236}">
                  <a16:creationId xmlns:a16="http://schemas.microsoft.com/office/drawing/2014/main" id="{20C0D603-EE1B-72C6-6FDB-A0B1D2A85E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6" y="1084"/>
              <a:ext cx="1577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8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Supervisor</a:t>
              </a:r>
            </a:p>
          </p:txBody>
        </p:sp>
        <p:sp>
          <p:nvSpPr>
            <p:cNvPr id="20" name="AutoShape 8">
              <a:extLst>
                <a:ext uri="{FF2B5EF4-FFF2-40B4-BE49-F238E27FC236}">
                  <a16:creationId xmlns:a16="http://schemas.microsoft.com/office/drawing/2014/main" id="{407D52BB-67BB-B0BC-DD01-35EAC4FD7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" y="1773"/>
              <a:ext cx="1372" cy="38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Text Box 9">
              <a:extLst>
                <a:ext uri="{FF2B5EF4-FFF2-40B4-BE49-F238E27FC236}">
                  <a16:creationId xmlns:a16="http://schemas.microsoft.com/office/drawing/2014/main" id="{B3FF2732-8D58-27FB-4E08-93ACFCA0E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1843"/>
              <a:ext cx="157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8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Resource 1</a:t>
              </a:r>
            </a:p>
          </p:txBody>
        </p:sp>
        <p:sp>
          <p:nvSpPr>
            <p:cNvPr id="22" name="AutoShape 10">
              <a:extLst>
                <a:ext uri="{FF2B5EF4-FFF2-40B4-BE49-F238E27FC236}">
                  <a16:creationId xmlns:a16="http://schemas.microsoft.com/office/drawing/2014/main" id="{074D96E0-3AA9-9252-4339-62316F969A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" y="1773"/>
              <a:ext cx="1372" cy="38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Text Box 11">
              <a:extLst>
                <a:ext uri="{FF2B5EF4-FFF2-40B4-BE49-F238E27FC236}">
                  <a16:creationId xmlns:a16="http://schemas.microsoft.com/office/drawing/2014/main" id="{81CF0148-1FD3-BF0E-A454-0295D40137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6" y="1833"/>
              <a:ext cx="157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8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Resource 3</a:t>
              </a:r>
            </a:p>
          </p:txBody>
        </p:sp>
        <p:sp>
          <p:nvSpPr>
            <p:cNvPr id="24" name="AutoShape 12">
              <a:extLst>
                <a:ext uri="{FF2B5EF4-FFF2-40B4-BE49-F238E27FC236}">
                  <a16:creationId xmlns:a16="http://schemas.microsoft.com/office/drawing/2014/main" id="{7A0F28C2-0856-D8AA-5EEE-BF43C65EF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" y="2389"/>
              <a:ext cx="1372" cy="38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13">
              <a:extLst>
                <a:ext uri="{FF2B5EF4-FFF2-40B4-BE49-F238E27FC236}">
                  <a16:creationId xmlns:a16="http://schemas.microsoft.com/office/drawing/2014/main" id="{74DF94E7-C1A6-0EA3-63A7-2449914637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1" y="2449"/>
              <a:ext cx="157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8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Resource 2</a:t>
              </a:r>
            </a:p>
          </p:txBody>
        </p:sp>
        <p:sp>
          <p:nvSpPr>
            <p:cNvPr id="26" name="Line 14">
              <a:extLst>
                <a:ext uri="{FF2B5EF4-FFF2-40B4-BE49-F238E27FC236}">
                  <a16:creationId xmlns:a16="http://schemas.microsoft.com/office/drawing/2014/main" id="{5CD52139-5921-E505-A8EF-BCDB452EC8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7" y="1579"/>
              <a:ext cx="1989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6">
              <a:extLst>
                <a:ext uri="{FF2B5EF4-FFF2-40B4-BE49-F238E27FC236}">
                  <a16:creationId xmlns:a16="http://schemas.microsoft.com/office/drawing/2014/main" id="{7B55A0E4-3E16-50B5-A6C0-C54FAC0D30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1578"/>
              <a:ext cx="0" cy="672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17">
              <a:extLst>
                <a:ext uri="{FF2B5EF4-FFF2-40B4-BE49-F238E27FC236}">
                  <a16:creationId xmlns:a16="http://schemas.microsoft.com/office/drawing/2014/main" id="{5E903EA3-AC4B-F56F-9E76-8D5340885C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40" y="2253"/>
              <a:ext cx="864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8">
              <a:extLst>
                <a:ext uri="{FF2B5EF4-FFF2-40B4-BE49-F238E27FC236}">
                  <a16:creationId xmlns:a16="http://schemas.microsoft.com/office/drawing/2014/main" id="{FEF6D9E0-5D6C-A027-AE2B-AAA97A319A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2" y="2259"/>
              <a:ext cx="0" cy="768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9">
              <a:extLst>
                <a:ext uri="{FF2B5EF4-FFF2-40B4-BE49-F238E27FC236}">
                  <a16:creationId xmlns:a16="http://schemas.microsoft.com/office/drawing/2014/main" id="{5A5208FE-2CAE-4931-3481-4D8EDB8CE4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1575"/>
              <a:ext cx="0" cy="672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Line 20">
              <a:extLst>
                <a:ext uri="{FF2B5EF4-FFF2-40B4-BE49-F238E27FC236}">
                  <a16:creationId xmlns:a16="http://schemas.microsoft.com/office/drawing/2014/main" id="{C1EFD870-3640-338D-643B-E411C6D223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16" y="2253"/>
              <a:ext cx="864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" name="Line 21">
              <a:extLst>
                <a:ext uri="{FF2B5EF4-FFF2-40B4-BE49-F238E27FC236}">
                  <a16:creationId xmlns:a16="http://schemas.microsoft.com/office/drawing/2014/main" id="{EB5AF98A-FAFF-DB9C-FFED-35DB726358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8" y="2259"/>
              <a:ext cx="0" cy="768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AutoShape 22">
              <a:extLst>
                <a:ext uri="{FF2B5EF4-FFF2-40B4-BE49-F238E27FC236}">
                  <a16:creationId xmlns:a16="http://schemas.microsoft.com/office/drawing/2014/main" id="{C2AB11A5-44B7-0E8E-5038-024D559076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3" y="2919"/>
              <a:ext cx="1372" cy="38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" name="Text Box 23">
              <a:extLst>
                <a:ext uri="{FF2B5EF4-FFF2-40B4-BE49-F238E27FC236}">
                  <a16:creationId xmlns:a16="http://schemas.microsoft.com/office/drawing/2014/main" id="{3828F289-FDAC-11C5-98BF-7C2AA4D5E1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0" y="2979"/>
              <a:ext cx="157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8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Resource 4</a:t>
              </a:r>
            </a:p>
          </p:txBody>
        </p:sp>
        <p:sp>
          <p:nvSpPr>
            <p:cNvPr id="260" name="AutoShape 24">
              <a:extLst>
                <a:ext uri="{FF2B5EF4-FFF2-40B4-BE49-F238E27FC236}">
                  <a16:creationId xmlns:a16="http://schemas.microsoft.com/office/drawing/2014/main" id="{D2B31BCA-4B55-BFEC-30E3-341B33018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3" y="2931"/>
              <a:ext cx="1372" cy="38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Text Box 25">
              <a:extLst>
                <a:ext uri="{FF2B5EF4-FFF2-40B4-BE49-F238E27FC236}">
                  <a16:creationId xmlns:a16="http://schemas.microsoft.com/office/drawing/2014/main" id="{C7346775-BB94-F265-24C2-2F42CFDBF2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0" y="2991"/>
              <a:ext cx="157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8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Resource 5</a:t>
              </a:r>
            </a:p>
          </p:txBody>
        </p:sp>
      </p:grpSp>
      <p:sp>
        <p:nvSpPr>
          <p:cNvPr id="262" name="TextBox 261">
            <a:extLst>
              <a:ext uri="{FF2B5EF4-FFF2-40B4-BE49-F238E27FC236}">
                <a16:creationId xmlns:a16="http://schemas.microsoft.com/office/drawing/2014/main" id="{94A80611-C37B-36E2-6D42-368675783B6F}"/>
              </a:ext>
            </a:extLst>
          </p:cNvPr>
          <p:cNvSpPr txBox="1"/>
          <p:nvPr/>
        </p:nvSpPr>
        <p:spPr>
          <a:xfrm>
            <a:off x="8833729" y="6219311"/>
            <a:ext cx="3141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to 7 resources</a:t>
            </a:r>
          </a:p>
        </p:txBody>
      </p:sp>
    </p:spTree>
    <p:extLst>
      <p:ext uri="{BB962C8B-B14F-4D97-AF65-F5344CB8AC3E}">
        <p14:creationId xmlns:p14="http://schemas.microsoft.com/office/powerpoint/2010/main" val="2936173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3613114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357792" y="1467301"/>
            <a:ext cx="2562954" cy="348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ICS Position Titles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3677329" y="442734"/>
            <a:ext cx="4018830" cy="574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Provide a common standard for all users.</a:t>
            </a:r>
          </a:p>
          <a:p>
            <a:pPr marL="114300"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57150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Distinct titles allow for filling positions with the most qualified individuals. </a:t>
            </a:r>
          </a:p>
          <a:p>
            <a:pPr marL="114300"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57150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Useful when requesting personnel.</a:t>
            </a:r>
          </a:p>
        </p:txBody>
      </p:sp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90B52B7A-6283-706E-5BCA-B35298525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848" y="1874580"/>
            <a:ext cx="4415152" cy="307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72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5" y="-5348"/>
            <a:ext cx="4018829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94404" y="1548579"/>
            <a:ext cx="3674583" cy="348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ICS </a:t>
            </a:r>
            <a:r>
              <a:rPr lang="en-US" sz="3600" b="1" dirty="0" err="1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Organisational</a:t>
            </a: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Components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170818" y="1548579"/>
            <a:ext cx="4018830" cy="3316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Section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Division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Group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Branch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Task Force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Strike Team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Single Resource</a:t>
            </a:r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3BA02648-7368-D185-D34A-3F0437B6E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203" y="2175149"/>
            <a:ext cx="4781797" cy="269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42111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474853" y="638259"/>
            <a:ext cx="33096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Managing Span Of Control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527357" y="998102"/>
            <a:ext cx="7189790" cy="40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Divisions: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Divide incident geographically, led by a Supervisor.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Groups: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Describe functional areas of operation, led by a Supervisor.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Branches: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Used when the number of Divisions or Groups exceeds the span of control and can be either geographical or functional, led by a Director. </a:t>
            </a:r>
          </a:p>
        </p:txBody>
      </p:sp>
    </p:spTree>
    <p:extLst>
      <p:ext uri="{BB962C8B-B14F-4D97-AF65-F5344CB8AC3E}">
        <p14:creationId xmlns:p14="http://schemas.microsoft.com/office/powerpoint/2010/main" val="2374270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42111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474853" y="638259"/>
            <a:ext cx="33096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Managing Span Of Control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527357" y="1191142"/>
            <a:ext cx="7189790" cy="40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Task Forces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: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Mixed resources with common communications reporting to a Leader.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Strike Teams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: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A set number of resources of the same kind and type with common communications reporting to a Leader.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Single Resources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: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Individuals, a piece of equipment and its personnel complement, or a crew or team of individuals.</a:t>
            </a:r>
          </a:p>
        </p:txBody>
      </p:sp>
    </p:spTree>
    <p:extLst>
      <p:ext uri="{BB962C8B-B14F-4D97-AF65-F5344CB8AC3E}">
        <p14:creationId xmlns:p14="http://schemas.microsoft.com/office/powerpoint/2010/main" val="4065276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42111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474853" y="638259"/>
            <a:ext cx="33096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Role Of The Incident Commander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527357" y="540902"/>
            <a:ext cx="7189790" cy="5515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Has overall responsibility for managing the incident. 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Must be fully briefed, and should have a written delegation of authority.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Personnel assigned by the Incident 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Commander have the delegated authority of their assigned positions.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Only position that is always filled. </a:t>
            </a:r>
          </a:p>
        </p:txBody>
      </p:sp>
    </p:spTree>
    <p:extLst>
      <p:ext uri="{BB962C8B-B14F-4D97-AF65-F5344CB8AC3E}">
        <p14:creationId xmlns:p14="http://schemas.microsoft.com/office/powerpoint/2010/main" val="3849397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42111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396240" y="922739"/>
            <a:ext cx="3601573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2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Responsibilities Of The Incident Commander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605970" y="744102"/>
            <a:ext cx="7189790" cy="5515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Has overall responsibility for managing the incident. 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Must be fully briefed, and should have a written delegation of authority.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Personnel assigned by the Incident 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Commander have the delegated authority of their assigned positions.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Only position that is always filled. </a:t>
            </a:r>
          </a:p>
        </p:txBody>
      </p:sp>
    </p:spTree>
    <p:extLst>
      <p:ext uri="{BB962C8B-B14F-4D97-AF65-F5344CB8AC3E}">
        <p14:creationId xmlns:p14="http://schemas.microsoft.com/office/powerpoint/2010/main" val="227774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7"/>
            <a:ext cx="12208474" cy="848005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516561" y="447760"/>
            <a:ext cx="11524107" cy="35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Expanding The </a:t>
            </a:r>
            <a:r>
              <a:rPr lang="en-US" sz="3600" b="1" dirty="0" err="1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Organisation</a:t>
            </a: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A3A4D028-A0A3-AA78-7D98-714C0869C8CE}"/>
              </a:ext>
            </a:extLst>
          </p:cNvPr>
          <p:cNvGrpSpPr>
            <a:grpSpLocks/>
          </p:cNvGrpSpPr>
          <p:nvPr/>
        </p:nvGrpSpPr>
        <p:grpSpPr bwMode="auto">
          <a:xfrm>
            <a:off x="1083990" y="1002239"/>
            <a:ext cx="10024019" cy="5775538"/>
            <a:chOff x="389" y="786"/>
            <a:chExt cx="5297" cy="2642"/>
          </a:xfrm>
        </p:grpSpPr>
        <p:sp>
          <p:nvSpPr>
            <p:cNvPr id="282" name="Line 33">
              <a:extLst>
                <a:ext uri="{FF2B5EF4-FFF2-40B4-BE49-F238E27FC236}">
                  <a16:creationId xmlns:a16="http://schemas.microsoft.com/office/drawing/2014/main" id="{A9110B39-189F-EED0-98C9-2962D38423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3" y="1911"/>
              <a:ext cx="437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Line 4">
              <a:extLst>
                <a:ext uri="{FF2B5EF4-FFF2-40B4-BE49-F238E27FC236}">
                  <a16:creationId xmlns:a16="http://schemas.microsoft.com/office/drawing/2014/main" id="{555214F8-EB79-F5B3-0FA2-B23D6A49EE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1" y="1518"/>
              <a:ext cx="269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AA89CE16-EBEF-C0A7-1F4B-9C06F91585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5" y="2909"/>
              <a:ext cx="806" cy="365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Text Box 6">
              <a:extLst>
                <a:ext uri="{FF2B5EF4-FFF2-40B4-BE49-F238E27FC236}">
                  <a16:creationId xmlns:a16="http://schemas.microsoft.com/office/drawing/2014/main" id="{058CB3F1-2104-8A87-2479-1245DF86E4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6" y="2925"/>
              <a:ext cx="614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Logistics Section</a:t>
              </a:r>
            </a:p>
          </p:txBody>
        </p:sp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29654155-EB70-C3CA-A04C-6B573AEF79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9" y="2736"/>
              <a:ext cx="0" cy="23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8">
              <a:extLst>
                <a:ext uri="{FF2B5EF4-FFF2-40B4-BE49-F238E27FC236}">
                  <a16:creationId xmlns:a16="http://schemas.microsoft.com/office/drawing/2014/main" id="{20E203D3-0A3F-E8C9-F67B-5AE3A1319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5" y="2909"/>
              <a:ext cx="897" cy="359"/>
            </a:xfrm>
            <a:prstGeom prst="roundRect">
              <a:avLst>
                <a:gd name="adj" fmla="val 16667"/>
              </a:avLst>
            </a:prstGeom>
            <a:solidFill>
              <a:srgbClr val="003399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5F9E0B3E-1561-9BC4-0C38-7EF4E1E044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9" y="2915"/>
              <a:ext cx="887" cy="359"/>
            </a:xfrm>
            <a:prstGeom prst="rect">
              <a:avLst/>
            </a:prstGeom>
            <a:solidFill>
              <a:srgbClr val="011E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5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Finance/ Administration Section</a:t>
              </a:r>
            </a:p>
          </p:txBody>
        </p:sp>
        <p:sp>
          <p:nvSpPr>
            <p:cNvPr id="9" name="Line 10">
              <a:extLst>
                <a:ext uri="{FF2B5EF4-FFF2-40B4-BE49-F238E27FC236}">
                  <a16:creationId xmlns:a16="http://schemas.microsoft.com/office/drawing/2014/main" id="{4490FACF-5B80-77C7-1C7E-E1C29E2AC9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5" y="2736"/>
              <a:ext cx="0" cy="23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5600BAF-04A4-3BC3-B7E3-D8D52768E9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" y="2909"/>
              <a:ext cx="807" cy="365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12">
              <a:extLst>
                <a:ext uri="{FF2B5EF4-FFF2-40B4-BE49-F238E27FC236}">
                  <a16:creationId xmlns:a16="http://schemas.microsoft.com/office/drawing/2014/main" id="{AAEFDC33-C85A-1072-BA13-8D29D7914A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" y="2925"/>
              <a:ext cx="740" cy="268"/>
            </a:xfrm>
            <a:prstGeom prst="rect">
              <a:avLst/>
            </a:prstGeom>
            <a:solidFill>
              <a:srgbClr val="011E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Operations Section</a:t>
              </a:r>
            </a:p>
          </p:txBody>
        </p:sp>
        <p:sp>
          <p:nvSpPr>
            <p:cNvPr id="12" name="AutoShape 13">
              <a:extLst>
                <a:ext uri="{FF2B5EF4-FFF2-40B4-BE49-F238E27FC236}">
                  <a16:creationId xmlns:a16="http://schemas.microsoft.com/office/drawing/2014/main" id="{2559C39C-9A5E-ED53-C6BD-A28A2AA8F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" y="2909"/>
              <a:ext cx="807" cy="365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14">
              <a:extLst>
                <a:ext uri="{FF2B5EF4-FFF2-40B4-BE49-F238E27FC236}">
                  <a16:creationId xmlns:a16="http://schemas.microsoft.com/office/drawing/2014/main" id="{E163961A-ACF0-6D85-E583-16117D4049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3" y="2925"/>
              <a:ext cx="615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Planning Section</a:t>
              </a:r>
            </a:p>
          </p:txBody>
        </p:sp>
        <p:sp>
          <p:nvSpPr>
            <p:cNvPr id="14" name="AutoShape 15">
              <a:extLst>
                <a:ext uri="{FF2B5EF4-FFF2-40B4-BE49-F238E27FC236}">
                  <a16:creationId xmlns:a16="http://schemas.microsoft.com/office/drawing/2014/main" id="{9474ED83-A381-3A48-F05B-D245007D4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786"/>
              <a:ext cx="875" cy="346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" name="Text Box 16">
              <a:extLst>
                <a:ext uri="{FF2B5EF4-FFF2-40B4-BE49-F238E27FC236}">
                  <a16:creationId xmlns:a16="http://schemas.microsoft.com/office/drawing/2014/main" id="{516A2599-B3B3-952F-3BCC-8EE229C9CB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1" y="805"/>
              <a:ext cx="756" cy="239"/>
            </a:xfrm>
            <a:prstGeom prst="rect">
              <a:avLst/>
            </a:prstGeom>
            <a:solidFill>
              <a:srgbClr val="F5333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Incident Command</a:t>
              </a:r>
            </a:p>
          </p:txBody>
        </p:sp>
        <p:sp>
          <p:nvSpPr>
            <p:cNvPr id="264" name="AutoShape 17">
              <a:extLst>
                <a:ext uri="{FF2B5EF4-FFF2-40B4-BE49-F238E27FC236}">
                  <a16:creationId xmlns:a16="http://schemas.microsoft.com/office/drawing/2014/main" id="{8A476F53-AF50-8EDF-1D3C-53205D34C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8" y="1296"/>
              <a:ext cx="807" cy="403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Text Box 18">
              <a:extLst>
                <a:ext uri="{FF2B5EF4-FFF2-40B4-BE49-F238E27FC236}">
                  <a16:creationId xmlns:a16="http://schemas.microsoft.com/office/drawing/2014/main" id="{5953047C-BC31-D21F-0C7B-70A4435FD7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8" y="1324"/>
              <a:ext cx="797" cy="338"/>
            </a:xfrm>
            <a:prstGeom prst="rect">
              <a:avLst/>
            </a:prstGeom>
            <a:solidFill>
              <a:srgbClr val="011E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Public Information Officer</a:t>
              </a:r>
            </a:p>
          </p:txBody>
        </p:sp>
        <p:sp>
          <p:nvSpPr>
            <p:cNvPr id="266" name="AutoShape 19">
              <a:extLst>
                <a:ext uri="{FF2B5EF4-FFF2-40B4-BE49-F238E27FC236}">
                  <a16:creationId xmlns:a16="http://schemas.microsoft.com/office/drawing/2014/main" id="{206EDE12-CD84-D34F-41F8-F76EC3DA1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8" y="1757"/>
              <a:ext cx="807" cy="346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" name="Text Box 20">
              <a:extLst>
                <a:ext uri="{FF2B5EF4-FFF2-40B4-BE49-F238E27FC236}">
                  <a16:creationId xmlns:a16="http://schemas.microsoft.com/office/drawing/2014/main" id="{EA4C0595-D5BC-009B-3E73-E13A64A73E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9" y="1770"/>
              <a:ext cx="615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Safety Officer</a:t>
              </a:r>
            </a:p>
          </p:txBody>
        </p:sp>
        <p:sp>
          <p:nvSpPr>
            <p:cNvPr id="268" name="AutoShape 21">
              <a:extLst>
                <a:ext uri="{FF2B5EF4-FFF2-40B4-BE49-F238E27FC236}">
                  <a16:creationId xmlns:a16="http://schemas.microsoft.com/office/drawing/2014/main" id="{D4F855B9-4461-0FA7-783A-E128AFF78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8" y="2160"/>
              <a:ext cx="807" cy="346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" name="Text Box 22">
              <a:extLst>
                <a:ext uri="{FF2B5EF4-FFF2-40B4-BE49-F238E27FC236}">
                  <a16:creationId xmlns:a16="http://schemas.microsoft.com/office/drawing/2014/main" id="{5910798E-DD5F-9191-13E3-53AEC79105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9" y="2173"/>
              <a:ext cx="615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Liaison Officer</a:t>
              </a:r>
            </a:p>
          </p:txBody>
        </p:sp>
        <p:sp>
          <p:nvSpPr>
            <p:cNvPr id="270" name="AutoShape 23">
              <a:extLst>
                <a:ext uri="{FF2B5EF4-FFF2-40B4-BE49-F238E27FC236}">
                  <a16:creationId xmlns:a16="http://schemas.microsoft.com/office/drawing/2014/main" id="{99332BE7-2129-9619-9382-856A1DE5B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" y="1507"/>
              <a:ext cx="231" cy="913"/>
            </a:xfrm>
            <a:prstGeom prst="rightBrace">
              <a:avLst>
                <a:gd name="adj1" fmla="val 32937"/>
                <a:gd name="adj2" fmla="val 50000"/>
              </a:avLst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" name="AutoShape 24">
              <a:extLst>
                <a:ext uri="{FF2B5EF4-FFF2-40B4-BE49-F238E27FC236}">
                  <a16:creationId xmlns:a16="http://schemas.microsoft.com/office/drawing/2014/main" id="{20AF2705-5201-FB57-E7A2-A9B574AAD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7" y="1623"/>
              <a:ext cx="1191" cy="749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Text Box 25">
              <a:extLst>
                <a:ext uri="{FF2B5EF4-FFF2-40B4-BE49-F238E27FC236}">
                  <a16:creationId xmlns:a16="http://schemas.microsoft.com/office/drawing/2014/main" id="{B4D81794-9701-7DE4-60E1-631EBBB2B7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9" y="1714"/>
              <a:ext cx="1075" cy="634"/>
            </a:xfrm>
            <a:prstGeom prst="rect">
              <a:avLst/>
            </a:prstGeom>
            <a:solidFill>
              <a:srgbClr val="011E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Command Staff:</a:t>
              </a:r>
            </a:p>
            <a:p>
              <a:r>
                <a:rPr lang="en-US" altLang="en-US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Command Staff provide Information, Safety, and Liaison services for the entire organization.</a:t>
              </a:r>
            </a:p>
          </p:txBody>
        </p:sp>
        <p:sp>
          <p:nvSpPr>
            <p:cNvPr id="273" name="AutoShape 26">
              <a:extLst>
                <a:ext uri="{FF2B5EF4-FFF2-40B4-BE49-F238E27FC236}">
                  <a16:creationId xmlns:a16="http://schemas.microsoft.com/office/drawing/2014/main" id="{E0C352DE-F638-4877-0BA8-9148F1F785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7" y="2650"/>
              <a:ext cx="1383" cy="77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" name="Text Box 27">
              <a:extLst>
                <a:ext uri="{FF2B5EF4-FFF2-40B4-BE49-F238E27FC236}">
                  <a16:creationId xmlns:a16="http://schemas.microsoft.com/office/drawing/2014/main" id="{AF774189-061E-1923-3A1E-8B1CB13EAA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9" y="2666"/>
              <a:ext cx="1407" cy="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5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General Staff:</a:t>
              </a:r>
            </a:p>
            <a:p>
              <a:r>
                <a:rPr lang="en-US" altLang="en-US" sz="15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General Staff are assigned functional authority for Operations, Planning, Logistics, and Finance/Administration.</a:t>
              </a:r>
            </a:p>
          </p:txBody>
        </p:sp>
        <p:sp>
          <p:nvSpPr>
            <p:cNvPr id="277" name="AutoShape 28">
              <a:extLst>
                <a:ext uri="{FF2B5EF4-FFF2-40B4-BE49-F238E27FC236}">
                  <a16:creationId xmlns:a16="http://schemas.microsoft.com/office/drawing/2014/main" id="{C879988C-0327-1846-F6AD-106418277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925"/>
              <a:ext cx="154" cy="384"/>
            </a:xfrm>
            <a:prstGeom prst="rightBrace">
              <a:avLst>
                <a:gd name="adj1" fmla="val 20779"/>
                <a:gd name="adj2" fmla="val 50000"/>
              </a:avLst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" name="Line 29">
              <a:extLst>
                <a:ext uri="{FF2B5EF4-FFF2-40B4-BE49-F238E27FC236}">
                  <a16:creationId xmlns:a16="http://schemas.microsoft.com/office/drawing/2014/main" id="{A8AED3EB-3AC0-08CC-060C-2454DED2E0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5" y="2748"/>
              <a:ext cx="2689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Line 30">
              <a:extLst>
                <a:ext uri="{FF2B5EF4-FFF2-40B4-BE49-F238E27FC236}">
                  <a16:creationId xmlns:a16="http://schemas.microsoft.com/office/drawing/2014/main" id="{96900AEA-D2ED-24DF-B766-0BF5BC6F0F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5" y="2751"/>
              <a:ext cx="0" cy="23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Line 31">
              <a:extLst>
                <a:ext uri="{FF2B5EF4-FFF2-40B4-BE49-F238E27FC236}">
                  <a16:creationId xmlns:a16="http://schemas.microsoft.com/office/drawing/2014/main" id="{00AA7970-115B-3C89-5BB2-E07911C643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6" y="2751"/>
              <a:ext cx="0" cy="23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Line 32">
              <a:extLst>
                <a:ext uri="{FF2B5EF4-FFF2-40B4-BE49-F238E27FC236}">
                  <a16:creationId xmlns:a16="http://schemas.microsoft.com/office/drawing/2014/main" id="{1F3859F4-FF86-C2E5-B15C-B9328A211C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26" y="1517"/>
              <a:ext cx="5" cy="807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Line 34">
              <a:extLst>
                <a:ext uri="{FF2B5EF4-FFF2-40B4-BE49-F238E27FC236}">
                  <a16:creationId xmlns:a16="http://schemas.microsoft.com/office/drawing/2014/main" id="{2007370B-E6D1-4CF0-8231-52D904E9C6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3" y="2324"/>
              <a:ext cx="269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Line 35">
              <a:extLst>
                <a:ext uri="{FF2B5EF4-FFF2-40B4-BE49-F238E27FC236}">
                  <a16:creationId xmlns:a16="http://schemas.microsoft.com/office/drawing/2014/main" id="{EF2D1C90-C685-6022-0CC5-EF092CED65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3" y="1132"/>
              <a:ext cx="0" cy="1614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72064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3613114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459391" y="1686015"/>
            <a:ext cx="2833527" cy="348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533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Command Staff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3768783" y="1825852"/>
            <a:ext cx="4018830" cy="324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Public Information Officer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Safety Officer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Liaison Officer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3" name="Picture 2" descr="A person looking at a device&#10;&#10;Description automatically generated">
            <a:extLst>
              <a:ext uri="{FF2B5EF4-FFF2-40B4-BE49-F238E27FC236}">
                <a16:creationId xmlns:a16="http://schemas.microsoft.com/office/drawing/2014/main" id="{D211E063-0C42-506A-7BAD-234F9BAA7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108" y="2052324"/>
            <a:ext cx="4186892" cy="279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54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42111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396240" y="922739"/>
            <a:ext cx="3601573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2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Responsibilities Of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2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Public Information Officer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605970" y="541966"/>
            <a:ext cx="7189790" cy="5768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Advise the Incident Commander on information dissemination and media relations.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Serve as the primary contact for anyone who wants information.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Serve external audience and internal audience.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Obtain information from the Planning Section.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Coordinate with other public information staff.</a:t>
            </a:r>
          </a:p>
          <a:p>
            <a:pPr marL="114300"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n-US" alt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Obtain information from the community, the media, and others.</a:t>
            </a:r>
          </a:p>
        </p:txBody>
      </p:sp>
    </p:spTree>
    <p:extLst>
      <p:ext uri="{BB962C8B-B14F-4D97-AF65-F5344CB8AC3E}">
        <p14:creationId xmlns:p14="http://schemas.microsoft.com/office/powerpoint/2010/main" val="2611274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1A16C55-BA20-D3CE-700B-1BD4B2483C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33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Google Shape;103;p2">
            <a:extLst>
              <a:ext uri="{FF2B5EF4-FFF2-40B4-BE49-F238E27FC236}">
                <a16:creationId xmlns:a16="http://schemas.microsoft.com/office/drawing/2014/main" id="{327130A8-E259-AD8E-EE58-7479C8ECE1B1}"/>
              </a:ext>
            </a:extLst>
          </p:cNvPr>
          <p:cNvSpPr/>
          <p:nvPr/>
        </p:nvSpPr>
        <p:spPr>
          <a:xfrm>
            <a:off x="957444" y="575431"/>
            <a:ext cx="697751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Acknowledgements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4BD614-2D36-8D9F-4C10-13F12C5C2EE3}"/>
              </a:ext>
            </a:extLst>
          </p:cNvPr>
          <p:cNvSpPr txBox="1"/>
          <p:nvPr/>
        </p:nvSpPr>
        <p:spPr>
          <a:xfrm>
            <a:off x="957444" y="1574800"/>
            <a:ext cx="1043191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We thank the Belize Red Cross, Grenada Red Cross, Guyana Red Cross, Jamaica Red Cross, 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Vincent and the Grenadines Red Cross, Trinidad and Tobago Red Cross and the Caribbean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Disaster Emergency Management Agency (CDEMA) for their commitment to collaborating with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the Caribbean Disaster Risk Management (CADRIM) Reference Centre. Together, we reviewed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and revised the CDRT Training Material, enhancing its relevance and effectiveness in disaster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response training. Your dedication exemplifies the spirit of cooperation within the humanitarian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community, and we deeply appreciate your invaluable contributions.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723B28-181C-0BAA-8478-5FCB614B4E49}"/>
              </a:ext>
            </a:extLst>
          </p:cNvPr>
          <p:cNvSpPr/>
          <p:nvPr/>
        </p:nvSpPr>
        <p:spPr>
          <a:xfrm>
            <a:off x="0" y="4439758"/>
            <a:ext cx="12192000" cy="1934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0867B5-9407-5DD8-F64E-03EA64C371BD}"/>
              </a:ext>
            </a:extLst>
          </p:cNvPr>
          <p:cNvGrpSpPr/>
          <p:nvPr/>
        </p:nvGrpSpPr>
        <p:grpSpPr>
          <a:xfrm>
            <a:off x="471889" y="4737441"/>
            <a:ext cx="11441776" cy="1298168"/>
            <a:chOff x="471889" y="4737441"/>
            <a:chExt cx="11441776" cy="1298168"/>
          </a:xfrm>
        </p:grpSpPr>
        <p:pic>
          <p:nvPicPr>
            <p:cNvPr id="2050" name="Picture 2" descr="Caribbean Disaster Emergency Management Agency (CDEMA) - EECentre">
              <a:extLst>
                <a:ext uri="{FF2B5EF4-FFF2-40B4-BE49-F238E27FC236}">
                  <a16:creationId xmlns:a16="http://schemas.microsoft.com/office/drawing/2014/main" id="{EB6528CF-10BF-13D5-1DE5-456BE8FC0B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4752" y="5014832"/>
              <a:ext cx="2398913" cy="828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Belize Red Cross Society">
              <a:extLst>
                <a:ext uri="{FF2B5EF4-FFF2-40B4-BE49-F238E27FC236}">
                  <a16:creationId xmlns:a16="http://schemas.microsoft.com/office/drawing/2014/main" id="{0B2FE72C-F7C6-22BE-CE9A-D880C9A8D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889" y="4850744"/>
              <a:ext cx="1071562" cy="1071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Grenada Red Cross Society">
              <a:extLst>
                <a:ext uri="{FF2B5EF4-FFF2-40B4-BE49-F238E27FC236}">
                  <a16:creationId xmlns:a16="http://schemas.microsoft.com/office/drawing/2014/main" id="{425CE8EE-560D-B871-A9C5-0D1ECD25E9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740" y="4908320"/>
              <a:ext cx="1071562" cy="1071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The Guyana Red Cross Society">
              <a:extLst>
                <a:ext uri="{FF2B5EF4-FFF2-40B4-BE49-F238E27FC236}">
                  <a16:creationId xmlns:a16="http://schemas.microsoft.com/office/drawing/2014/main" id="{31F45285-9BA9-D5C7-95E0-7874859CCE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414" y="4902024"/>
              <a:ext cx="1076345" cy="1071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Our Today">
              <a:extLst>
                <a:ext uri="{FF2B5EF4-FFF2-40B4-BE49-F238E27FC236}">
                  <a16:creationId xmlns:a16="http://schemas.microsoft.com/office/drawing/2014/main" id="{84EA7283-075B-9299-FA26-9E7B99782F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8274" y="4997457"/>
              <a:ext cx="1272551" cy="86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St. Vincent and the Grenadines Red Cross Headquarters">
              <a:extLst>
                <a:ext uri="{FF2B5EF4-FFF2-40B4-BE49-F238E27FC236}">
                  <a16:creationId xmlns:a16="http://schemas.microsoft.com/office/drawing/2014/main" id="{8817BF5E-D003-7EAC-93C6-FF68A0D263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30" t="11270" r="34569" b="19943"/>
            <a:stretch/>
          </p:blipFill>
          <p:spPr bwMode="auto">
            <a:xfrm>
              <a:off x="6543438" y="4737441"/>
              <a:ext cx="1263761" cy="1298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T&amp;T Red Cross warns of fraudsters | Loop Trinidad &amp; Tobago">
              <a:extLst>
                <a:ext uri="{FF2B5EF4-FFF2-40B4-BE49-F238E27FC236}">
                  <a16:creationId xmlns:a16="http://schemas.microsoft.com/office/drawing/2014/main" id="{775C70FE-67E4-A020-2B51-414CF1E3B9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4" r="17217"/>
            <a:stretch/>
          </p:blipFill>
          <p:spPr bwMode="auto">
            <a:xfrm>
              <a:off x="8047572" y="4864681"/>
              <a:ext cx="1263761" cy="1084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6879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388783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52401" y="1686015"/>
            <a:ext cx="3475388" cy="348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2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Responsibilities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2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The Safety Officer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037224" y="671342"/>
            <a:ext cx="3288136" cy="5515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Ensures responder safety.</a:t>
            </a:r>
          </a:p>
          <a:p>
            <a:pPr marL="4572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Advises Incident Command on safety issues.</a:t>
            </a:r>
          </a:p>
          <a:p>
            <a:pPr marL="4572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Minimizes employee risk.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4" name="Picture 3" descr="A group of men walking in a parking lot&#10;&#10;Description automatically generated">
            <a:extLst>
              <a:ext uri="{FF2B5EF4-FFF2-40B4-BE49-F238E27FC236}">
                <a16:creationId xmlns:a16="http://schemas.microsoft.com/office/drawing/2014/main" id="{43DB532C-9DE6-A67B-39C7-F8819D348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795" y="1754872"/>
            <a:ext cx="4457205" cy="334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26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" y="0"/>
            <a:ext cx="4168239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52400" y="1686015"/>
            <a:ext cx="3445823" cy="348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2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Responsibilities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2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The Liaison Officer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059544" y="681266"/>
            <a:ext cx="3288136" cy="590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Gathers information about support agencies.</a:t>
            </a:r>
          </a:p>
          <a:p>
            <a:pPr marL="57150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57150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Coordinates for agencies not in command structure.</a:t>
            </a:r>
          </a:p>
          <a:p>
            <a:pPr marL="57150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57150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Provides briefings and answers questions.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4" name="Picture 3" descr="A group of people in orange vests&#10;&#10;Description automatically generated">
            <a:extLst>
              <a:ext uri="{FF2B5EF4-FFF2-40B4-BE49-F238E27FC236}">
                <a16:creationId xmlns:a16="http://schemas.microsoft.com/office/drawing/2014/main" id="{D6F51C51-1E8C-5592-034A-A19FFC49A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680" y="2018854"/>
            <a:ext cx="4844320" cy="322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34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7"/>
            <a:ext cx="12208474" cy="1001028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667893" y="495167"/>
            <a:ext cx="11524107" cy="35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Understanding The General Staff 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9ABEB8FC-6746-B868-56C6-06F3DB2D1C5D}"/>
              </a:ext>
            </a:extLst>
          </p:cNvPr>
          <p:cNvGrpSpPr>
            <a:grpSpLocks/>
          </p:cNvGrpSpPr>
          <p:nvPr/>
        </p:nvGrpSpPr>
        <p:grpSpPr bwMode="auto">
          <a:xfrm>
            <a:off x="1643946" y="2005647"/>
            <a:ext cx="9164809" cy="2846705"/>
            <a:chOff x="548" y="1266"/>
            <a:chExt cx="4636" cy="1440"/>
          </a:xfrm>
        </p:grpSpPr>
        <p:sp>
          <p:nvSpPr>
            <p:cNvPr id="16" name="Line 4">
              <a:extLst>
                <a:ext uri="{FF2B5EF4-FFF2-40B4-BE49-F238E27FC236}">
                  <a16:creationId xmlns:a16="http://schemas.microsoft.com/office/drawing/2014/main" id="{08E6BA1F-20F3-57F2-2DDC-F1FDB5CCA4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6" y="1974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5">
              <a:extLst>
                <a:ext uri="{FF2B5EF4-FFF2-40B4-BE49-F238E27FC236}">
                  <a16:creationId xmlns:a16="http://schemas.microsoft.com/office/drawing/2014/main" id="{DCFF68D7-5428-32C1-7A4F-C2EA2020C8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8" y="1986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B5648F06-6091-1A44-BAF7-0630E7614A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2" y="1746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7">
              <a:extLst>
                <a:ext uri="{FF2B5EF4-FFF2-40B4-BE49-F238E27FC236}">
                  <a16:creationId xmlns:a16="http://schemas.microsoft.com/office/drawing/2014/main" id="{2888E8E2-BEE8-AEA6-C545-848493EB9D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6" y="1986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8">
              <a:extLst>
                <a:ext uri="{FF2B5EF4-FFF2-40B4-BE49-F238E27FC236}">
                  <a16:creationId xmlns:a16="http://schemas.microsoft.com/office/drawing/2014/main" id="{18C752F6-EDD5-5842-D90B-5BD3BB98D2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" y="1974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AutoShape 9">
              <a:extLst>
                <a:ext uri="{FF2B5EF4-FFF2-40B4-BE49-F238E27FC236}">
                  <a16:creationId xmlns:a16="http://schemas.microsoft.com/office/drawing/2014/main" id="{DF44DF91-D929-5771-769B-C43590868B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8" y="2178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Text Box 10">
              <a:extLst>
                <a:ext uri="{FF2B5EF4-FFF2-40B4-BE49-F238E27FC236}">
                  <a16:creationId xmlns:a16="http://schemas.microsoft.com/office/drawing/2014/main" id="{0CE2ED80-5AA1-4332-1025-141AB8E922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2" y="2244"/>
              <a:ext cx="76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Logistics Section</a:t>
              </a:r>
            </a:p>
          </p:txBody>
        </p:sp>
        <p:sp>
          <p:nvSpPr>
            <p:cNvPr id="23" name="AutoShape 11">
              <a:extLst>
                <a:ext uri="{FF2B5EF4-FFF2-40B4-BE49-F238E27FC236}">
                  <a16:creationId xmlns:a16="http://schemas.microsoft.com/office/drawing/2014/main" id="{4CD89D23-17AF-06AD-9A47-C120C29E9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8" y="2178"/>
              <a:ext cx="1036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Text Box 12">
              <a:extLst>
                <a:ext uri="{FF2B5EF4-FFF2-40B4-BE49-F238E27FC236}">
                  <a16:creationId xmlns:a16="http://schemas.microsoft.com/office/drawing/2014/main" id="{C603557E-F959-EF13-9CBD-4679C81C7A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8" y="2214"/>
              <a:ext cx="1036" cy="420"/>
            </a:xfrm>
            <a:prstGeom prst="rect">
              <a:avLst/>
            </a:prstGeom>
            <a:solidFill>
              <a:srgbClr val="011E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Finance/ Administration Section</a:t>
              </a:r>
            </a:p>
          </p:txBody>
        </p:sp>
        <p:sp>
          <p:nvSpPr>
            <p:cNvPr id="25" name="AutoShape 13">
              <a:extLst>
                <a:ext uri="{FF2B5EF4-FFF2-40B4-BE49-F238E27FC236}">
                  <a16:creationId xmlns:a16="http://schemas.microsoft.com/office/drawing/2014/main" id="{5DE632FB-7DBD-5573-3EB7-940CFEC32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" y="2178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Text Box 14">
              <a:extLst>
                <a:ext uri="{FF2B5EF4-FFF2-40B4-BE49-F238E27FC236}">
                  <a16:creationId xmlns:a16="http://schemas.microsoft.com/office/drawing/2014/main" id="{F7470FAB-632D-5C4A-F370-98B61EF8F2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" y="2244"/>
              <a:ext cx="834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Operations Section</a:t>
              </a:r>
            </a:p>
          </p:txBody>
        </p:sp>
        <p:sp>
          <p:nvSpPr>
            <p:cNvPr id="27" name="AutoShape 15">
              <a:extLst>
                <a:ext uri="{FF2B5EF4-FFF2-40B4-BE49-F238E27FC236}">
                  <a16:creationId xmlns:a16="http://schemas.microsoft.com/office/drawing/2014/main" id="{246066BB-D318-ABB7-CBDF-838D99491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8" y="2178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 Box 16">
              <a:extLst>
                <a:ext uri="{FF2B5EF4-FFF2-40B4-BE49-F238E27FC236}">
                  <a16:creationId xmlns:a16="http://schemas.microsoft.com/office/drawing/2014/main" id="{5CED59AC-AF70-085B-76E4-561D6C267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2" y="2244"/>
              <a:ext cx="76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Planning Section</a:t>
              </a:r>
            </a:p>
          </p:txBody>
        </p:sp>
        <p:sp>
          <p:nvSpPr>
            <p:cNvPr id="29" name="AutoShape 17">
              <a:extLst>
                <a:ext uri="{FF2B5EF4-FFF2-40B4-BE49-F238E27FC236}">
                  <a16:creationId xmlns:a16="http://schemas.microsoft.com/office/drawing/2014/main" id="{ED6A1FB0-9FEF-6F30-021A-FAA133FE56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8" y="1266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Text Box 18">
              <a:extLst>
                <a:ext uri="{FF2B5EF4-FFF2-40B4-BE49-F238E27FC236}">
                  <a16:creationId xmlns:a16="http://schemas.microsoft.com/office/drawing/2014/main" id="{C352DBA0-C618-9DC9-F76C-E9A50A9BE1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2" y="1332"/>
              <a:ext cx="850" cy="296"/>
            </a:xfrm>
            <a:prstGeom prst="rect">
              <a:avLst/>
            </a:prstGeom>
            <a:solidFill>
              <a:srgbClr val="F5333F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Incident Command</a:t>
              </a:r>
            </a:p>
          </p:txBody>
        </p:sp>
        <p:sp>
          <p:nvSpPr>
            <p:cNvPr id="31" name="Line 19">
              <a:extLst>
                <a:ext uri="{FF2B5EF4-FFF2-40B4-BE49-F238E27FC236}">
                  <a16:creationId xmlns:a16="http://schemas.microsoft.com/office/drawing/2014/main" id="{BC182E8C-BF65-D75D-2034-BA40C2007B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" y="1986"/>
              <a:ext cx="3648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4267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7"/>
            <a:ext cx="12208474" cy="1001028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667893" y="495167"/>
            <a:ext cx="11524107" cy="35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ICS Section Chiefs And Deputies  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9A1CFAF3-B362-120E-30D8-DE5DDE28F7C2}"/>
              </a:ext>
            </a:extLst>
          </p:cNvPr>
          <p:cNvGrpSpPr>
            <a:grpSpLocks/>
          </p:cNvGrpSpPr>
          <p:nvPr/>
        </p:nvGrpSpPr>
        <p:grpSpPr bwMode="auto">
          <a:xfrm>
            <a:off x="1423204" y="2189480"/>
            <a:ext cx="9639452" cy="2951480"/>
            <a:chOff x="548" y="1266"/>
            <a:chExt cx="4703" cy="1440"/>
          </a:xfrm>
        </p:grpSpPr>
        <p:sp>
          <p:nvSpPr>
            <p:cNvPr id="3" name="Line 4">
              <a:extLst>
                <a:ext uri="{FF2B5EF4-FFF2-40B4-BE49-F238E27FC236}">
                  <a16:creationId xmlns:a16="http://schemas.microsoft.com/office/drawing/2014/main" id="{36708171-019C-D2B8-3C69-6ECFF40D26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6" y="1974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Line 5">
              <a:extLst>
                <a:ext uri="{FF2B5EF4-FFF2-40B4-BE49-F238E27FC236}">
                  <a16:creationId xmlns:a16="http://schemas.microsoft.com/office/drawing/2014/main" id="{785314A2-3528-B5CE-E2F4-92A5D8F996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8" y="1986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Line 6">
              <a:extLst>
                <a:ext uri="{FF2B5EF4-FFF2-40B4-BE49-F238E27FC236}">
                  <a16:creationId xmlns:a16="http://schemas.microsoft.com/office/drawing/2014/main" id="{944D695A-7E7D-34A4-7AD7-38EF6E4602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2" y="1746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3ACBC539-F21E-FE1A-492B-FEB747120D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6" y="1986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0A69DA3A-21ED-3ECC-D67E-573737563A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" y="1974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AutoShape 9">
              <a:extLst>
                <a:ext uri="{FF2B5EF4-FFF2-40B4-BE49-F238E27FC236}">
                  <a16:creationId xmlns:a16="http://schemas.microsoft.com/office/drawing/2014/main" id="{6FB6739A-292C-6408-AAD3-99434D209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8" y="2178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10">
              <a:extLst>
                <a:ext uri="{FF2B5EF4-FFF2-40B4-BE49-F238E27FC236}">
                  <a16:creationId xmlns:a16="http://schemas.microsoft.com/office/drawing/2014/main" id="{70C49F1B-8B1E-F859-943C-D3D65A15DB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8" y="2359"/>
              <a:ext cx="768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Team Leader</a:t>
              </a: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B7B8C7AD-85C4-0E05-E354-61072A96C8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8" y="2178"/>
              <a:ext cx="1092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12">
              <a:extLst>
                <a:ext uri="{FF2B5EF4-FFF2-40B4-BE49-F238E27FC236}">
                  <a16:creationId xmlns:a16="http://schemas.microsoft.com/office/drawing/2014/main" id="{12D1E973-4966-6371-7DAD-8AB0F7BC7E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7" y="2336"/>
              <a:ext cx="1114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Individual Resource</a:t>
              </a:r>
            </a:p>
          </p:txBody>
        </p:sp>
        <p:sp>
          <p:nvSpPr>
            <p:cNvPr id="12" name="AutoShape 13">
              <a:extLst>
                <a:ext uri="{FF2B5EF4-FFF2-40B4-BE49-F238E27FC236}">
                  <a16:creationId xmlns:a16="http://schemas.microsoft.com/office/drawing/2014/main" id="{A2014468-CBCF-3835-E372-3358DB498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" y="2178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14">
              <a:extLst>
                <a:ext uri="{FF2B5EF4-FFF2-40B4-BE49-F238E27FC236}">
                  <a16:creationId xmlns:a16="http://schemas.microsoft.com/office/drawing/2014/main" id="{7836B4C3-396C-E01C-C463-225ACEA628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5" y="2336"/>
              <a:ext cx="834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Deputy</a:t>
              </a:r>
            </a:p>
          </p:txBody>
        </p:sp>
        <p:sp>
          <p:nvSpPr>
            <p:cNvPr id="14" name="AutoShape 15">
              <a:extLst>
                <a:ext uri="{FF2B5EF4-FFF2-40B4-BE49-F238E27FC236}">
                  <a16:creationId xmlns:a16="http://schemas.microsoft.com/office/drawing/2014/main" id="{21C75562-EDE8-97C7-4C38-5FBC71ED8A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8" y="2178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" name="Text Box 16">
              <a:extLst>
                <a:ext uri="{FF2B5EF4-FFF2-40B4-BE49-F238E27FC236}">
                  <a16:creationId xmlns:a16="http://schemas.microsoft.com/office/drawing/2014/main" id="{6C2BEAA3-4ADF-951C-E552-03F001FD34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8" y="2359"/>
              <a:ext cx="768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Deputy</a:t>
              </a:r>
            </a:p>
          </p:txBody>
        </p:sp>
        <p:sp>
          <p:nvSpPr>
            <p:cNvPr id="257" name="AutoShape 17">
              <a:extLst>
                <a:ext uri="{FF2B5EF4-FFF2-40B4-BE49-F238E27FC236}">
                  <a16:creationId xmlns:a16="http://schemas.microsoft.com/office/drawing/2014/main" id="{6739F66F-6C5B-EFC9-66F0-DD25C6F25C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8" y="1266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" name="Text Box 18">
              <a:extLst>
                <a:ext uri="{FF2B5EF4-FFF2-40B4-BE49-F238E27FC236}">
                  <a16:creationId xmlns:a16="http://schemas.microsoft.com/office/drawing/2014/main" id="{B4CC452A-6B4B-54A6-9F37-542977C13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2" y="1332"/>
              <a:ext cx="850" cy="165"/>
            </a:xfrm>
            <a:prstGeom prst="rect">
              <a:avLst/>
            </a:prstGeom>
            <a:solidFill>
              <a:srgbClr val="F5333F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Section Chief</a:t>
              </a:r>
            </a:p>
          </p:txBody>
        </p:sp>
        <p:sp>
          <p:nvSpPr>
            <p:cNvPr id="259" name="Line 19">
              <a:extLst>
                <a:ext uri="{FF2B5EF4-FFF2-40B4-BE49-F238E27FC236}">
                  <a16:creationId xmlns:a16="http://schemas.microsoft.com/office/drawing/2014/main" id="{C7613781-891B-67A6-471A-85254B4827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" y="1986"/>
              <a:ext cx="3648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662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42111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396240" y="922739"/>
            <a:ext cx="3601573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533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Operations Section Chief 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605970" y="1314485"/>
            <a:ext cx="7189790" cy="422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Develop and manage the Operations Section.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Develops and implements strategies and tactics.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Work very closely with other members of the Command and General Staff to coordinate tactical activities. </a:t>
            </a:r>
          </a:p>
        </p:txBody>
      </p:sp>
    </p:spTree>
    <p:extLst>
      <p:ext uri="{BB962C8B-B14F-4D97-AF65-F5344CB8AC3E}">
        <p14:creationId xmlns:p14="http://schemas.microsoft.com/office/powerpoint/2010/main" val="3172545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7"/>
            <a:ext cx="12208474" cy="1001028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667893" y="495167"/>
            <a:ext cx="11524107" cy="35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Operations Section Expanding  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638959B4-4FCD-5073-7050-0BBB9281429A}"/>
              </a:ext>
            </a:extLst>
          </p:cNvPr>
          <p:cNvGrpSpPr>
            <a:grpSpLocks/>
          </p:cNvGrpSpPr>
          <p:nvPr/>
        </p:nvGrpSpPr>
        <p:grpSpPr bwMode="auto">
          <a:xfrm>
            <a:off x="1227622" y="2209800"/>
            <a:ext cx="10116143" cy="3347720"/>
            <a:chOff x="548" y="1266"/>
            <a:chExt cx="4685" cy="1440"/>
          </a:xfrm>
        </p:grpSpPr>
        <p:sp>
          <p:nvSpPr>
            <p:cNvPr id="16" name="Line 4">
              <a:extLst>
                <a:ext uri="{FF2B5EF4-FFF2-40B4-BE49-F238E27FC236}">
                  <a16:creationId xmlns:a16="http://schemas.microsoft.com/office/drawing/2014/main" id="{0DCB4DA0-05A1-0F4C-899D-D75C691B16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6" y="1974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5">
              <a:extLst>
                <a:ext uri="{FF2B5EF4-FFF2-40B4-BE49-F238E27FC236}">
                  <a16:creationId xmlns:a16="http://schemas.microsoft.com/office/drawing/2014/main" id="{6B51E9B6-38EA-3875-37E3-F248520C75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8" y="1986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E32DF2EF-89BE-5C3F-7BDC-C1E018FCC8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2" y="1746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7">
              <a:extLst>
                <a:ext uri="{FF2B5EF4-FFF2-40B4-BE49-F238E27FC236}">
                  <a16:creationId xmlns:a16="http://schemas.microsoft.com/office/drawing/2014/main" id="{BA21CC37-24D3-BBEC-E3F0-5E0B425640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6" y="1986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8">
              <a:extLst>
                <a:ext uri="{FF2B5EF4-FFF2-40B4-BE49-F238E27FC236}">
                  <a16:creationId xmlns:a16="http://schemas.microsoft.com/office/drawing/2014/main" id="{C8143C9B-0B56-A0E0-01F7-72BADD8DF8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" y="1974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AutoShape 9">
              <a:extLst>
                <a:ext uri="{FF2B5EF4-FFF2-40B4-BE49-F238E27FC236}">
                  <a16:creationId xmlns:a16="http://schemas.microsoft.com/office/drawing/2014/main" id="{D7F19128-6158-CDB9-C091-1F8C1D7D5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8" y="2178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Text Box 10">
              <a:extLst>
                <a:ext uri="{FF2B5EF4-FFF2-40B4-BE49-F238E27FC236}">
                  <a16:creationId xmlns:a16="http://schemas.microsoft.com/office/drawing/2014/main" id="{EA5933B6-FFA6-D791-B085-D9225E4BB5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2" y="2244"/>
              <a:ext cx="76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Mass Care Specialist</a:t>
              </a:r>
            </a:p>
          </p:txBody>
        </p:sp>
        <p:sp>
          <p:nvSpPr>
            <p:cNvPr id="23" name="AutoShape 11">
              <a:extLst>
                <a:ext uri="{FF2B5EF4-FFF2-40B4-BE49-F238E27FC236}">
                  <a16:creationId xmlns:a16="http://schemas.microsoft.com/office/drawing/2014/main" id="{E59EB2A7-3B71-38EE-4D27-276694E49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8" y="2178"/>
              <a:ext cx="1036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Text Box 12">
              <a:extLst>
                <a:ext uri="{FF2B5EF4-FFF2-40B4-BE49-F238E27FC236}">
                  <a16:creationId xmlns:a16="http://schemas.microsoft.com/office/drawing/2014/main" id="{45906A5C-5F41-0008-4A17-413262F9A9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9" y="2225"/>
              <a:ext cx="1114" cy="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Fire Strike 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Team Leader</a:t>
              </a:r>
            </a:p>
          </p:txBody>
        </p:sp>
        <p:sp>
          <p:nvSpPr>
            <p:cNvPr id="25" name="AutoShape 13">
              <a:extLst>
                <a:ext uri="{FF2B5EF4-FFF2-40B4-BE49-F238E27FC236}">
                  <a16:creationId xmlns:a16="http://schemas.microsoft.com/office/drawing/2014/main" id="{509DD21B-7C3A-8FA3-6311-B3F5265FF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" y="2178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Text Box 14">
              <a:extLst>
                <a:ext uri="{FF2B5EF4-FFF2-40B4-BE49-F238E27FC236}">
                  <a16:creationId xmlns:a16="http://schemas.microsoft.com/office/drawing/2014/main" id="{769337DE-4E5A-D8E7-8391-A019256729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" y="2244"/>
              <a:ext cx="834" cy="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Transportation Specialist</a:t>
              </a:r>
            </a:p>
          </p:txBody>
        </p:sp>
        <p:sp>
          <p:nvSpPr>
            <p:cNvPr id="27" name="AutoShape 15">
              <a:extLst>
                <a:ext uri="{FF2B5EF4-FFF2-40B4-BE49-F238E27FC236}">
                  <a16:creationId xmlns:a16="http://schemas.microsoft.com/office/drawing/2014/main" id="{EC5A7442-E21B-CE1E-32E1-6F68A69E26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8" y="2178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 Box 16">
              <a:extLst>
                <a:ext uri="{FF2B5EF4-FFF2-40B4-BE49-F238E27FC236}">
                  <a16:creationId xmlns:a16="http://schemas.microsoft.com/office/drawing/2014/main" id="{0266699A-E354-12F2-D1AB-7B60E5E5E3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2" y="2244"/>
              <a:ext cx="76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Engineering Specialist</a:t>
              </a:r>
            </a:p>
          </p:txBody>
        </p:sp>
        <p:sp>
          <p:nvSpPr>
            <p:cNvPr id="29" name="AutoShape 17">
              <a:extLst>
                <a:ext uri="{FF2B5EF4-FFF2-40B4-BE49-F238E27FC236}">
                  <a16:creationId xmlns:a16="http://schemas.microsoft.com/office/drawing/2014/main" id="{872625B7-1E22-A730-43FE-4674A53720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8" y="1266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Text Box 18">
              <a:extLst>
                <a:ext uri="{FF2B5EF4-FFF2-40B4-BE49-F238E27FC236}">
                  <a16:creationId xmlns:a16="http://schemas.microsoft.com/office/drawing/2014/main" id="{B8CE82E0-B577-5CDE-EAF8-79A0E51CA2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2" y="1332"/>
              <a:ext cx="850" cy="304"/>
            </a:xfrm>
            <a:prstGeom prst="rect">
              <a:avLst/>
            </a:prstGeom>
            <a:solidFill>
              <a:srgbClr val="F5333F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Operations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Section Chief</a:t>
              </a:r>
            </a:p>
          </p:txBody>
        </p:sp>
        <p:sp>
          <p:nvSpPr>
            <p:cNvPr id="31" name="Line 19">
              <a:extLst>
                <a:ext uri="{FF2B5EF4-FFF2-40B4-BE49-F238E27FC236}">
                  <a16:creationId xmlns:a16="http://schemas.microsoft.com/office/drawing/2014/main" id="{BD383267-A435-55B2-2935-6200A788C9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" y="1986"/>
              <a:ext cx="3648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0560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0" y="-5347"/>
            <a:ext cx="38100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304763" y="953219"/>
            <a:ext cx="3601573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533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Planning Section Chief Roles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473890" y="298485"/>
            <a:ext cx="7189790" cy="6488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Gathers and analyzes information.</a:t>
            </a:r>
          </a:p>
          <a:p>
            <a:pPr marL="4572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Gathers, analyzes, and disseminate intelligence and information.</a:t>
            </a:r>
          </a:p>
          <a:p>
            <a:pPr marL="4572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Manages the planning process.</a:t>
            </a:r>
          </a:p>
          <a:p>
            <a:pPr marL="4572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Compiles and develops the Incident Action Plan.</a:t>
            </a:r>
          </a:p>
          <a:p>
            <a:pPr marL="4572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Manages the activities of Technical Specialists.</a:t>
            </a:r>
          </a:p>
          <a:p>
            <a:pPr marL="4572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Works closely with the Incident Commander and General Staff.</a:t>
            </a:r>
          </a:p>
        </p:txBody>
      </p:sp>
    </p:spTree>
    <p:extLst>
      <p:ext uri="{BB962C8B-B14F-4D97-AF65-F5344CB8AC3E}">
        <p14:creationId xmlns:p14="http://schemas.microsoft.com/office/powerpoint/2010/main" val="3725631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0" y="-5347"/>
            <a:ext cx="38100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304763" y="953219"/>
            <a:ext cx="3601573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Incident Action Plan Elements 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473890" y="298485"/>
            <a:ext cx="7189790" cy="6191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What, Where, When, Who, How?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panose="05000000000000000000" pitchFamily="2" charset="2"/>
              <a:buNone/>
              <a:tabLst/>
              <a:defRPr/>
            </a:pP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What do we want to do?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Where do we stage?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When are we going to do it?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Who is responsible for doing it?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How do we communicate with each other?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What is the procedure if someone is injured?</a:t>
            </a:r>
          </a:p>
        </p:txBody>
      </p:sp>
    </p:spTree>
    <p:extLst>
      <p:ext uri="{BB962C8B-B14F-4D97-AF65-F5344CB8AC3E}">
        <p14:creationId xmlns:p14="http://schemas.microsoft.com/office/powerpoint/2010/main" val="1325284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3613114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52401" y="1686015"/>
            <a:ext cx="3140518" cy="348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Role Of The Logistics Section Chief: Role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3765515" y="567087"/>
            <a:ext cx="3288136" cy="6290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Provides resources and services to support the incident.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Develops portions of the IAP.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Contracts for goods and services.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4" name="Picture 3" descr="A group of people standing in front of a van&#10;&#10;Description automatically generated">
            <a:extLst>
              <a:ext uri="{FF2B5EF4-FFF2-40B4-BE49-F238E27FC236}">
                <a16:creationId xmlns:a16="http://schemas.microsoft.com/office/drawing/2014/main" id="{B50032C5-6513-E1CD-040A-6BFD1FBEE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743" y="1924095"/>
            <a:ext cx="5341257" cy="30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79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0" y="-5347"/>
            <a:ext cx="455168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0" y="953219"/>
            <a:ext cx="4175759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The Role Of The Finance/ Administration Section Chief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5303519" y="1375937"/>
            <a:ext cx="6725920" cy="364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Negotiate contracts.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Time keeping for personnel and equipment.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Documenting and processing claims.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Tracking costs.</a:t>
            </a:r>
          </a:p>
        </p:txBody>
      </p:sp>
    </p:spTree>
    <p:extLst>
      <p:ext uri="{BB962C8B-B14F-4D97-AF65-F5344CB8AC3E}">
        <p14:creationId xmlns:p14="http://schemas.microsoft.com/office/powerpoint/2010/main" val="4069392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633576" y="1621743"/>
            <a:ext cx="409056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E42D38"/>
                </a:solidFill>
                <a:latin typeface="Arial"/>
                <a:ea typeface="Arial"/>
                <a:cs typeface="Arial"/>
                <a:sym typeface="Arial"/>
              </a:rPr>
              <a:t>Objectives</a:t>
            </a:r>
            <a:endParaRPr sz="4000" b="0" i="0" u="none" strike="noStrike" cap="none" dirty="0">
              <a:solidFill>
                <a:srgbClr val="E42D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1167265" y="2384304"/>
            <a:ext cx="10713083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Understand the basics of Incident Management</a:t>
            </a:r>
            <a:endParaRPr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Understand </a:t>
            </a:r>
            <a:r>
              <a:rPr lang="en-US" sz="2000" dirty="0">
                <a:solidFill>
                  <a:schemeClr val="lt1"/>
                </a:solidFill>
              </a:rPr>
              <a:t>the principles of tactical and strategic incident management</a:t>
            </a:r>
            <a:endParaRPr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 5 major management functions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en-US" sz="2000" dirty="0">
                <a:solidFill>
                  <a:schemeClr val="lt1"/>
                </a:solidFill>
              </a:rPr>
              <a:t>Identify the different roles and functions in ICS</a:t>
            </a:r>
            <a:endParaRPr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Understand the principle of Span of Control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en-US" sz="2000" dirty="0">
                <a:solidFill>
                  <a:schemeClr val="lt1"/>
                </a:solidFill>
              </a:rPr>
              <a:t>Identify the facilities used in ICS</a:t>
            </a:r>
            <a:endParaRPr lang="en-US"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en-US" sz="2000" dirty="0">
                <a:solidFill>
                  <a:schemeClr val="lt1"/>
                </a:solidFill>
              </a:rPr>
              <a:t>Practice setting up a sample scene control layout</a:t>
            </a:r>
            <a:endParaRPr dirty="0"/>
          </a:p>
        </p:txBody>
      </p:sp>
      <p:pic>
        <p:nvPicPr>
          <p:cNvPr id="181" name="Google Shape;18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576" y="519479"/>
            <a:ext cx="1067378" cy="9233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687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0" y="-5347"/>
            <a:ext cx="4175759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0" y="953219"/>
            <a:ext cx="4175759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Communications With ICS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826000" y="578387"/>
            <a:ext cx="6969759" cy="6156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The ability to communicate with ICS is critical.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Use standard, common terminology.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Avoid jargon.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Use standard ICS position titles and facility names.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Develop a communications plan and protocols specific to the incident.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Determine flow path for communications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8381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0" y="-5347"/>
            <a:ext cx="4175759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0" y="953219"/>
            <a:ext cx="4175759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Communications Discipline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826000" y="578387"/>
            <a:ext cx="6969759" cy="5255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Observe strict radio/telephone procedures.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Use plain English in all communications.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Limit radio and telephone traffic to essential information only.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Follow procedures for secure communications as required.</a:t>
            </a:r>
          </a:p>
        </p:txBody>
      </p:sp>
    </p:spTree>
    <p:extLst>
      <p:ext uri="{BB962C8B-B14F-4D97-AF65-F5344CB8AC3E}">
        <p14:creationId xmlns:p14="http://schemas.microsoft.com/office/powerpoint/2010/main" val="4069213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0" y="-5347"/>
            <a:ext cx="4175759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0" y="953219"/>
            <a:ext cx="4175759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Incident Facilities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663440" y="282408"/>
            <a:ext cx="6969759" cy="628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533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Incident Command Post (ICP): </a:t>
            </a: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Where the Incident Commander oversees the incident.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533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Staging Areas: </a:t>
            </a: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Where resources are kept while waiting to be assigned.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533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Base: </a:t>
            </a: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Where primary logistics functions are coordinated and administered.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533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Camps: </a:t>
            </a: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Where resources may be kept.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F533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Helibase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533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/</a:t>
            </a:r>
            <a:r>
              <a:rPr kumimoji="0" lang="en-US" alt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F533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Helispot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533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: </a:t>
            </a: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The area from which helicopter operations are conducted.</a:t>
            </a:r>
          </a:p>
        </p:txBody>
      </p:sp>
    </p:spTree>
    <p:extLst>
      <p:ext uri="{BB962C8B-B14F-4D97-AF65-F5344CB8AC3E}">
        <p14:creationId xmlns:p14="http://schemas.microsoft.com/office/powerpoint/2010/main" val="642999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0" y="-5347"/>
            <a:ext cx="4175759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0" y="953219"/>
            <a:ext cx="4175759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533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Roles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533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And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533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Authorities 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744720" y="587208"/>
            <a:ext cx="6969759" cy="6055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Review assignment.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Establish a clear understanding of your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decisionmaking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authority.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Determine procedures for contacting your headquarters or home office (if necessary).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Identify purchasing authority and procedures.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Determine how food and lodging will be provided.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0489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1" y="-5347"/>
            <a:ext cx="382016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1" y="953219"/>
            <a:ext cx="348488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Check-In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At The Incident 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3982721" y="28734"/>
            <a:ext cx="8209279" cy="690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Ensure personnel accountability.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Track resources.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Prepare personnel for assignments and reassignments.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Locate personnel in case of an emergency.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Establish personnel time records and payroll.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Plan for releasing personnel.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Organize the demobilization process.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616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1" y="-5347"/>
            <a:ext cx="382016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1" y="953219"/>
            <a:ext cx="348488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Initial Incident Briefing  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3982721" y="514267"/>
            <a:ext cx="7792719" cy="5824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Briefings received and given should include: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panose="05000000000000000000" pitchFamily="2" charset="2"/>
              <a:buNone/>
              <a:tabLst/>
              <a:defRPr/>
            </a:pPr>
            <a:endParaRPr kumimoji="0" lang="en-US" alt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Situation assessment.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Specific job responsibilities.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Coworkers.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Work area.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Eating and sleeping arrangements.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Instructions for obtaining additional supplies, services, and personnel.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Operational periods/work shifts.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Required safety procedures and PPE.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83317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0" y="-5347"/>
            <a:ext cx="4180113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1" y="953219"/>
            <a:ext cx="372067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Incident Recordkeeping  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488873" y="311067"/>
            <a:ext cx="7286567" cy="6773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Print or type all entries.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Enter dates by month/day/year format.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Enter date and time on all forms and records. Use local time.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Fill in all blanks. Use N/A as appropriate.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Use military 24-hour time.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Section Chiefs and above should assign a log keeper (scribe).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2580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0" y="-5347"/>
            <a:ext cx="4156363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1" y="953219"/>
            <a:ext cx="3685044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Incident </a:t>
            </a:r>
            <a:r>
              <a:rPr lang="en-US" sz="3600" b="1" dirty="0" err="1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Demobilisation</a:t>
            </a: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 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453247" y="311067"/>
            <a:ext cx="7322193" cy="581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Complete work assignments.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Brief replacements, subordinates, and supervisor.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Follow check-out procedures.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Provide follow-up contact information.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Return incident-issued equipment.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Complete post-incident reports, critiques, evaluations, and medical follow-up.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Resolve payment and/or payroll issues.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80879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1" y="-5347"/>
            <a:ext cx="382016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1" y="953219"/>
            <a:ext cx="348488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Objective Review  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184602" y="527132"/>
            <a:ext cx="7607596" cy="6804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Describe how ICS became the standard for emergency management across the country.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endParaRPr lang="en-US" alt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342900" indent="-342900">
              <a:buClr>
                <a:srgbClr val="F5333F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 examples of how ICS is interdisciplinary and organizationally flexible.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Identify five major management functions.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alt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Determine whether the principle of span of control has been applied properly in a scenario.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alt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Describe the purpose of unique position titles in ICS.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14300">
              <a:lnSpc>
                <a:spcPct val="90000"/>
              </a:lnSpc>
              <a:spcBef>
                <a:spcPts val="1000"/>
              </a:spcBef>
              <a:buSzPts val="1800"/>
              <a:defRPr/>
            </a:pPr>
            <a:endParaRPr lang="en-US" altLang="en-US" sz="2800" dirty="0"/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endParaRPr lang="en-US" altLang="en-US" sz="2800" dirty="0"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57956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1" y="-5347"/>
            <a:ext cx="382016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1" y="953219"/>
            <a:ext cx="348488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Objective Review  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3982721" y="311067"/>
            <a:ext cx="7792719" cy="6968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Determine the roles and responsibilities of the Incident Commander and Command Staff.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endParaRPr lang="en-US" alt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Describe the roles and responsibilities of the General Staff.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Determine, when it is appropriate to expand and contract the ICS organization.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Clr>
                <a:srgbClr val="F5333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Identify the facilities used in ICS.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14300">
              <a:lnSpc>
                <a:spcPct val="90000"/>
              </a:lnSpc>
              <a:spcBef>
                <a:spcPts val="1000"/>
              </a:spcBef>
              <a:buSzPts val="1800"/>
              <a:defRPr/>
            </a:pPr>
            <a:endParaRPr lang="en-US" altLang="en-US" sz="2800" dirty="0"/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endParaRPr lang="en-US" altLang="en-US" sz="2800" dirty="0"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907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42111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474853" y="638259"/>
            <a:ext cx="33096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is ICS?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685953" y="670206"/>
            <a:ext cx="6940038" cy="551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Standardized, on-scene, all-hazard incident management concept.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Allows its users to adopt an integrated organizational structure.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Has considerable internal flexibility.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A proven management system based on successful business practices.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The result of decades of lessons learned in the organization and management of emergency incidents in the US.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775;g2ad184e0394_0_1">
            <a:extLst>
              <a:ext uri="{FF2B5EF4-FFF2-40B4-BE49-F238E27FC236}">
                <a16:creationId xmlns:a16="http://schemas.microsoft.com/office/drawing/2014/main" id="{D74EF24C-C189-BF59-4102-9480FEA3F0DA}"/>
              </a:ext>
            </a:extLst>
          </p:cNvPr>
          <p:cNvSpPr/>
          <p:nvPr/>
        </p:nvSpPr>
        <p:spPr>
          <a:xfrm>
            <a:off x="-16474" y="0"/>
            <a:ext cx="4211100" cy="6857999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rgbClr val="011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BBA82D-B631-7699-587D-A9E52D386B41}"/>
              </a:ext>
            </a:extLst>
          </p:cNvPr>
          <p:cNvSpPr/>
          <p:nvPr/>
        </p:nvSpPr>
        <p:spPr>
          <a:xfrm>
            <a:off x="4194626" y="-1"/>
            <a:ext cx="7997374" cy="3232299"/>
          </a:xfrm>
          <a:prstGeom prst="rect">
            <a:avLst/>
          </a:prstGeom>
          <a:solidFill>
            <a:srgbClr val="F533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8" name="Google Shape;788;p45"/>
          <p:cNvGrpSpPr/>
          <p:nvPr/>
        </p:nvGrpSpPr>
        <p:grpSpPr>
          <a:xfrm>
            <a:off x="353987" y="1838509"/>
            <a:ext cx="3470177" cy="2777796"/>
            <a:chOff x="508819" y="2450303"/>
            <a:chExt cx="4403225" cy="2777796"/>
          </a:xfrm>
        </p:grpSpPr>
        <p:sp>
          <p:nvSpPr>
            <p:cNvPr id="789" name="Google Shape;789;p45"/>
            <p:cNvSpPr/>
            <p:nvPr/>
          </p:nvSpPr>
          <p:spPr>
            <a:xfrm>
              <a:off x="513332" y="2450303"/>
              <a:ext cx="3435816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4000"/>
                <a:buFont typeface="Arial"/>
                <a:buNone/>
              </a:pPr>
              <a:r>
                <a:rPr lang="en-US" sz="4000" b="1" dirty="0">
                  <a:solidFill>
                    <a:srgbClr val="F5333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Arial"/>
                </a:rPr>
                <a:t>Get Involved</a:t>
              </a:r>
              <a:endParaRPr sz="4000" b="1" i="0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90" name="Google Shape;790;p45"/>
            <p:cNvSpPr/>
            <p:nvPr/>
          </p:nvSpPr>
          <p:spPr>
            <a:xfrm>
              <a:off x="508819" y="3917011"/>
              <a:ext cx="4403225" cy="13110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en-US" sz="22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Arial"/>
                </a:rPr>
                <a:t>There are many ways of becoming a part  of the world’s largest humanitarian network</a:t>
              </a:r>
              <a:endParaRPr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endParaRPr>
            </a:p>
          </p:txBody>
        </p:sp>
      </p:grpSp>
      <p:sp>
        <p:nvSpPr>
          <p:cNvPr id="791" name="Google Shape;791;p45"/>
          <p:cNvSpPr/>
          <p:nvPr/>
        </p:nvSpPr>
        <p:spPr>
          <a:xfrm>
            <a:off x="4568644" y="1221423"/>
            <a:ext cx="726581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buClr>
                <a:srgbClr val="7030A0"/>
              </a:buClr>
              <a:buSzPts val="1800"/>
              <a:buFont typeface="Arial"/>
              <a:buNone/>
            </a:pPr>
            <a:r>
              <a:rPr lang="en-US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Volunteer, Donate, Join Us In Partnership</a:t>
            </a:r>
            <a:r>
              <a:rPr lang="en-US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, or share our appeals and stories on social media. Find out more about IFRC and learn how to contact your National Red Cross or Red Crescent Society, at </a:t>
            </a:r>
            <a:r>
              <a:rPr lang="en-US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www.ifrc.org.</a:t>
            </a:r>
            <a:endParaRPr sz="1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" name="Google Shape;791;p45">
            <a:extLst>
              <a:ext uri="{FF2B5EF4-FFF2-40B4-BE49-F238E27FC236}">
                <a16:creationId xmlns:a16="http://schemas.microsoft.com/office/drawing/2014/main" id="{A66DB9B1-FB5C-7AC1-8B5A-A321EE023F24}"/>
              </a:ext>
            </a:extLst>
          </p:cNvPr>
          <p:cNvSpPr/>
          <p:nvPr/>
        </p:nvSpPr>
        <p:spPr>
          <a:xfrm>
            <a:off x="4565087" y="4135297"/>
            <a:ext cx="7269369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buClr>
                <a:srgbClr val="7030A0"/>
              </a:buClr>
              <a:buSzPts val="1800"/>
              <a:buFont typeface="Arial"/>
              <a:buNone/>
            </a:pP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To stay informed about Caribbean disaster </a:t>
            </a: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response </a:t>
            </a: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activities or to access additional information on available </a:t>
            </a: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trainings, training materials, research and information management tools, </a:t>
            </a: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visit: </a:t>
            </a:r>
            <a:r>
              <a:rPr lang="en-US" sz="18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www.cadrim.org</a:t>
            </a:r>
            <a:r>
              <a:rPr lang="en-US" sz="18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.   </a:t>
            </a: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Arial"/>
              <a:buNone/>
            </a:pPr>
            <a:endParaRPr sz="1800" b="1" dirty="0">
              <a:solidFill>
                <a:srgbClr val="F5333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A321117-F42C-CD68-2D48-2E13F5472C27}"/>
              </a:ext>
            </a:extLst>
          </p:cNvPr>
          <p:cNvGrpSpPr/>
          <p:nvPr/>
        </p:nvGrpSpPr>
        <p:grpSpPr>
          <a:xfrm>
            <a:off x="4565087" y="6069157"/>
            <a:ext cx="7276475" cy="442432"/>
            <a:chOff x="5661849" y="6150081"/>
            <a:chExt cx="7276475" cy="44243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40D1FD8-BA5E-EDE4-5791-9D2EB06910E4}"/>
                </a:ext>
              </a:extLst>
            </p:cNvPr>
            <p:cNvGrpSpPr/>
            <p:nvPr/>
          </p:nvGrpSpPr>
          <p:grpSpPr>
            <a:xfrm>
              <a:off x="5661849" y="6191033"/>
              <a:ext cx="2365687" cy="401480"/>
              <a:chOff x="3600424" y="6121566"/>
              <a:chExt cx="2365687" cy="40148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2C58EA-FE09-FF54-E7BD-1766BDBAC13B}"/>
                  </a:ext>
                </a:extLst>
              </p:cNvPr>
              <p:cNvSpPr txBox="1"/>
              <p:nvPr/>
            </p:nvSpPr>
            <p:spPr>
              <a:xfrm>
                <a:off x="3944171" y="6139074"/>
                <a:ext cx="202194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dirty="0">
                    <a:solidFill>
                      <a:schemeClr val="tx1"/>
                    </a:solidFill>
                    <a:latin typeface="Arial Nova" panose="020B0504020202020204" pitchFamily="34" charset="0"/>
                  </a:rPr>
                  <a:t>: CADRIM.IFRC</a:t>
                </a:r>
              </a:p>
            </p:txBody>
          </p:sp>
          <p:pic>
            <p:nvPicPr>
              <p:cNvPr id="13" name="Picture 12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6A644985-6108-0040-3448-D2280ECEC6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00424" y="6121566"/>
                <a:ext cx="401480" cy="40148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8B97660-ACA1-DB68-AF31-5F27CE89C0E6}"/>
                </a:ext>
              </a:extLst>
            </p:cNvPr>
            <p:cNvGrpSpPr/>
            <p:nvPr/>
          </p:nvGrpSpPr>
          <p:grpSpPr>
            <a:xfrm>
              <a:off x="7807816" y="6175610"/>
              <a:ext cx="2381684" cy="385320"/>
              <a:chOff x="6117198" y="6121566"/>
              <a:chExt cx="2381684" cy="385320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E164AC-2899-DFE4-B460-8D97F35992DD}"/>
                  </a:ext>
                </a:extLst>
              </p:cNvPr>
              <p:cNvSpPr txBox="1"/>
              <p:nvPr/>
            </p:nvSpPr>
            <p:spPr>
              <a:xfrm>
                <a:off x="6476942" y="6137886"/>
                <a:ext cx="202194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dirty="0">
                    <a:solidFill>
                      <a:schemeClr val="tx1"/>
                    </a:solidFill>
                    <a:latin typeface="Arial Nova" panose="020B0504020202020204" pitchFamily="34" charset="0"/>
                  </a:rPr>
                  <a:t>: @cadrim_ifrc</a:t>
                </a:r>
              </a:p>
            </p:txBody>
          </p:sp>
          <p:pic>
            <p:nvPicPr>
              <p:cNvPr id="15" name="Picture 14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9B1C739D-AA70-2F3F-267C-2E95BE3152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17198" y="6121566"/>
                <a:ext cx="385320" cy="38532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02D0DA9-E2D1-0ABD-4E68-46C237430726}"/>
                </a:ext>
              </a:extLst>
            </p:cNvPr>
            <p:cNvGrpSpPr/>
            <p:nvPr/>
          </p:nvGrpSpPr>
          <p:grpSpPr>
            <a:xfrm>
              <a:off x="9772023" y="6150081"/>
              <a:ext cx="3166301" cy="380403"/>
              <a:chOff x="8735549" y="6159657"/>
              <a:chExt cx="3166301" cy="380403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D5FD7C-BCEA-7094-F0CE-F4104ADBE4B1}"/>
                  </a:ext>
                </a:extLst>
              </p:cNvPr>
              <p:cNvSpPr txBox="1"/>
              <p:nvPr/>
            </p:nvSpPr>
            <p:spPr>
              <a:xfrm>
                <a:off x="9130726" y="6159657"/>
                <a:ext cx="277112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dirty="0">
                    <a:solidFill>
                      <a:schemeClr val="tx1"/>
                    </a:solidFill>
                    <a:latin typeface="Arial Nova" panose="020B0504020202020204" pitchFamily="34" charset="0"/>
                  </a:rPr>
                  <a:t>: @CADRIM_IFRC</a:t>
                </a:r>
              </a:p>
            </p:txBody>
          </p:sp>
          <p:pic>
            <p:nvPicPr>
              <p:cNvPr id="4098" name="Picture 2" descr="Twitter Logo, Social Media Logo, Self Adhesive Sticker, New Twitter Logo, X  Logo, X Sticker, New Twitter Brand (Pack of 16) (Circle, 50mm x 50mm)  (S10040) : Amazon.co.uk: Automotive">
                <a:extLst>
                  <a:ext uri="{FF2B5EF4-FFF2-40B4-BE49-F238E27FC236}">
                    <a16:creationId xmlns:a16="http://schemas.microsoft.com/office/drawing/2014/main" id="{A6F197DA-F7E9-FF2F-1F52-CC36D79DB7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5549" y="6175329"/>
                <a:ext cx="364731" cy="3647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1" name="Picture 20" descr="A black and red logo&#10;&#10;Description automatically generated">
            <a:extLst>
              <a:ext uri="{FF2B5EF4-FFF2-40B4-BE49-F238E27FC236}">
                <a16:creationId xmlns:a16="http://schemas.microsoft.com/office/drawing/2014/main" id="{494809CE-999D-2282-2720-681DB1DA0C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625" b="23226"/>
          <a:stretch/>
        </p:blipFill>
        <p:spPr>
          <a:xfrm>
            <a:off x="4381713" y="3499371"/>
            <a:ext cx="2021940" cy="585657"/>
          </a:xfrm>
          <a:prstGeom prst="rect">
            <a:avLst/>
          </a:prstGeom>
        </p:spPr>
      </p:pic>
      <p:pic>
        <p:nvPicPr>
          <p:cNvPr id="23" name="Picture 22" descr="A black and red logo&#10;&#10;Description automatically generated">
            <a:extLst>
              <a:ext uri="{FF2B5EF4-FFF2-40B4-BE49-F238E27FC236}">
                <a16:creationId xmlns:a16="http://schemas.microsoft.com/office/drawing/2014/main" id="{ACC4DB1A-340E-52B7-FA31-973CB8DEAE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1713" y="240081"/>
            <a:ext cx="2250989" cy="101676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42111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474853" y="638259"/>
            <a:ext cx="33096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Weaknesses Addressed By ICS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527357" y="202846"/>
            <a:ext cx="6940038" cy="6564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Lack of accountability, including unclear chain of command and supervision.</a:t>
            </a:r>
          </a:p>
          <a:p>
            <a:pPr marL="114300"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Poor communication, including system and terminology problems.</a:t>
            </a:r>
          </a:p>
          <a:p>
            <a:pPr marL="114300"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Lack of an orderly, systematic planning process.</a:t>
            </a:r>
          </a:p>
          <a:p>
            <a:pPr marL="114300"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No common, flexible, predesigned management structure.</a:t>
            </a:r>
          </a:p>
          <a:p>
            <a:pPr marL="114300"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No predefined methods to integrate interagency requirements into the management structure and planning process.</a:t>
            </a:r>
          </a:p>
        </p:txBody>
      </p:sp>
    </p:spTree>
    <p:extLst>
      <p:ext uri="{BB962C8B-B14F-4D97-AF65-F5344CB8AC3E}">
        <p14:creationId xmlns:p14="http://schemas.microsoft.com/office/powerpoint/2010/main" val="1093928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42111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474853" y="638259"/>
            <a:ext cx="33096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ICS Is Designed To Do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527357" y="368182"/>
            <a:ext cx="7189790" cy="612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Meet the needs of incidents of any kind or size.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Allow personnel from a variety of agencies to meld rapidly into a common management structure.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Provide logistical and administrative support to operational staff.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Be cost effective by avoiding duplication of efforts.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n-US" alt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ICS has been tested in more than 30 years of emergency and non-emergency applications, by all levels of government and in the private sector in the US.</a:t>
            </a:r>
          </a:p>
        </p:txBody>
      </p:sp>
    </p:spTree>
    <p:extLst>
      <p:ext uri="{BB962C8B-B14F-4D97-AF65-F5344CB8AC3E}">
        <p14:creationId xmlns:p14="http://schemas.microsoft.com/office/powerpoint/2010/main" val="1849287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7"/>
            <a:ext cx="12208474" cy="1001028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667893" y="495167"/>
            <a:ext cx="11524107" cy="35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ICS Features 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2" name="Group 38">
            <a:extLst>
              <a:ext uri="{FF2B5EF4-FFF2-40B4-BE49-F238E27FC236}">
                <a16:creationId xmlns:a16="http://schemas.microsoft.com/office/drawing/2014/main" id="{38A024F9-647D-E324-6C96-9D1C11C9ED16}"/>
              </a:ext>
            </a:extLst>
          </p:cNvPr>
          <p:cNvGrpSpPr>
            <a:grpSpLocks/>
          </p:cNvGrpSpPr>
          <p:nvPr/>
        </p:nvGrpSpPr>
        <p:grpSpPr bwMode="auto">
          <a:xfrm>
            <a:off x="4003362" y="2196212"/>
            <a:ext cx="3766024" cy="3594988"/>
            <a:chOff x="2131" y="1530"/>
            <a:chExt cx="1663" cy="1667"/>
          </a:xfrm>
        </p:grpSpPr>
        <p:sp>
          <p:nvSpPr>
            <p:cNvPr id="3" name="Line 22">
              <a:extLst>
                <a:ext uri="{FF2B5EF4-FFF2-40B4-BE49-F238E27FC236}">
                  <a16:creationId xmlns:a16="http://schemas.microsoft.com/office/drawing/2014/main" id="{5DB1029D-B5CF-F3C0-9D36-28766E2E30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7" y="1530"/>
              <a:ext cx="0" cy="462"/>
            </a:xfrm>
            <a:prstGeom prst="line">
              <a:avLst/>
            </a:prstGeom>
            <a:noFill/>
            <a:ln w="38100">
              <a:solidFill>
                <a:srgbClr val="F5333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Line 23">
              <a:extLst>
                <a:ext uri="{FF2B5EF4-FFF2-40B4-BE49-F238E27FC236}">
                  <a16:creationId xmlns:a16="http://schemas.microsoft.com/office/drawing/2014/main" id="{D0598D6D-161F-EEAD-8D62-4A1777BBF4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71" y="1854"/>
              <a:ext cx="423" cy="264"/>
            </a:xfrm>
            <a:prstGeom prst="line">
              <a:avLst/>
            </a:prstGeom>
            <a:noFill/>
            <a:ln w="38100">
              <a:solidFill>
                <a:srgbClr val="F5333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Line 24">
              <a:extLst>
                <a:ext uri="{FF2B5EF4-FFF2-40B4-BE49-F238E27FC236}">
                  <a16:creationId xmlns:a16="http://schemas.microsoft.com/office/drawing/2014/main" id="{2A543C43-D6BF-015F-1DD5-9CCEE21FBB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2" y="2880"/>
              <a:ext cx="476" cy="317"/>
            </a:xfrm>
            <a:prstGeom prst="line">
              <a:avLst/>
            </a:prstGeom>
            <a:noFill/>
            <a:ln w="38100">
              <a:solidFill>
                <a:srgbClr val="F5333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25">
              <a:extLst>
                <a:ext uri="{FF2B5EF4-FFF2-40B4-BE49-F238E27FC236}">
                  <a16:creationId xmlns:a16="http://schemas.microsoft.com/office/drawing/2014/main" id="{2DE5FD6D-3F74-185D-BD6B-DE83F688A5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50" y="2799"/>
              <a:ext cx="422" cy="317"/>
            </a:xfrm>
            <a:prstGeom prst="line">
              <a:avLst/>
            </a:prstGeom>
            <a:noFill/>
            <a:ln w="38100">
              <a:solidFill>
                <a:srgbClr val="F5333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26">
              <a:extLst>
                <a:ext uri="{FF2B5EF4-FFF2-40B4-BE49-F238E27FC236}">
                  <a16:creationId xmlns:a16="http://schemas.microsoft.com/office/drawing/2014/main" id="{ADD4E5DE-993C-A2F8-F324-81C204B6B9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1" y="1926"/>
              <a:ext cx="581" cy="369"/>
            </a:xfrm>
            <a:prstGeom prst="line">
              <a:avLst/>
            </a:prstGeom>
            <a:noFill/>
            <a:ln w="38100">
              <a:solidFill>
                <a:srgbClr val="F5333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C091FF93-EB36-A9AA-A33B-958B72082B2B}"/>
              </a:ext>
            </a:extLst>
          </p:cNvPr>
          <p:cNvSpPr/>
          <p:nvPr/>
        </p:nvSpPr>
        <p:spPr>
          <a:xfrm>
            <a:off x="4236720" y="2607010"/>
            <a:ext cx="3532666" cy="3184190"/>
          </a:xfrm>
          <a:prstGeom prst="flowChartConnector">
            <a:avLst/>
          </a:prstGeom>
          <a:gradFill flip="none" rotWithShape="1">
            <a:gsLst>
              <a:gs pos="0">
                <a:srgbClr val="F5333F">
                  <a:tint val="66000"/>
                  <a:satMod val="160000"/>
                </a:srgbClr>
              </a:gs>
              <a:gs pos="50000">
                <a:srgbClr val="F5333F">
                  <a:tint val="44500"/>
                  <a:satMod val="160000"/>
                </a:srgbClr>
              </a:gs>
              <a:gs pos="100000">
                <a:srgbClr val="F5333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533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55C68810-1B2B-0FC7-9598-C289C9BAE2E5}"/>
              </a:ext>
            </a:extLst>
          </p:cNvPr>
          <p:cNvSpPr/>
          <p:nvPr/>
        </p:nvSpPr>
        <p:spPr>
          <a:xfrm>
            <a:off x="4880623" y="3116789"/>
            <a:ext cx="2262352" cy="2172029"/>
          </a:xfrm>
          <a:prstGeom prst="flowChartConnector">
            <a:avLst/>
          </a:prstGeom>
          <a:solidFill>
            <a:srgbClr val="F5333F"/>
          </a:solidFill>
          <a:ln>
            <a:solidFill>
              <a:srgbClr val="F533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00C61B-60B6-DB63-E5B7-50DC5EBD9788}"/>
              </a:ext>
            </a:extLst>
          </p:cNvPr>
          <p:cNvSpPr/>
          <p:nvPr/>
        </p:nvSpPr>
        <p:spPr>
          <a:xfrm>
            <a:off x="5455920" y="3845981"/>
            <a:ext cx="1176637" cy="683630"/>
          </a:xfrm>
          <a:prstGeom prst="rect">
            <a:avLst/>
          </a:prstGeom>
          <a:gradFill flip="none" rotWithShape="1">
            <a:gsLst>
              <a:gs pos="0">
                <a:srgbClr val="F5333F">
                  <a:shade val="30000"/>
                  <a:satMod val="115000"/>
                </a:srgbClr>
              </a:gs>
              <a:gs pos="50000">
                <a:srgbClr val="F5333F">
                  <a:shade val="67500"/>
                  <a:satMod val="115000"/>
                </a:srgbClr>
              </a:gs>
              <a:gs pos="100000">
                <a:srgbClr val="F5333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ICS</a:t>
            </a:r>
            <a:endParaRPr lang="en-GB" sz="2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D56259-1378-40C9-C999-894A36A9D47B}"/>
              </a:ext>
            </a:extLst>
          </p:cNvPr>
          <p:cNvSpPr/>
          <p:nvPr/>
        </p:nvSpPr>
        <p:spPr>
          <a:xfrm>
            <a:off x="4524219" y="1401657"/>
            <a:ext cx="3088638" cy="683630"/>
          </a:xfrm>
          <a:prstGeom prst="rect">
            <a:avLst/>
          </a:prstGeom>
          <a:solidFill>
            <a:srgbClr val="F533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ICS </a:t>
            </a:r>
            <a:r>
              <a:rPr lang="en-US" sz="2800" dirty="0" err="1"/>
              <a:t>Organisation</a:t>
            </a:r>
            <a:endParaRPr lang="en-GB" sz="2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9C5CF7-D238-7EC7-7493-4E42D30D4888}"/>
              </a:ext>
            </a:extLst>
          </p:cNvPr>
          <p:cNvSpPr/>
          <p:nvPr/>
        </p:nvSpPr>
        <p:spPr>
          <a:xfrm>
            <a:off x="7998142" y="2210229"/>
            <a:ext cx="3088638" cy="839981"/>
          </a:xfrm>
          <a:prstGeom prst="rect">
            <a:avLst/>
          </a:prstGeom>
          <a:solidFill>
            <a:srgbClr val="F533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Incident Action Plan</a:t>
            </a:r>
            <a:endParaRPr lang="en-GB" sz="2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84EB7F-F113-151B-3769-0F9B3A3EA2C9}"/>
              </a:ext>
            </a:extLst>
          </p:cNvPr>
          <p:cNvSpPr/>
          <p:nvPr/>
        </p:nvSpPr>
        <p:spPr>
          <a:xfrm>
            <a:off x="7998142" y="5616519"/>
            <a:ext cx="3088638" cy="839981"/>
          </a:xfrm>
          <a:prstGeom prst="rect">
            <a:avLst/>
          </a:prstGeom>
          <a:solidFill>
            <a:srgbClr val="F533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Incident Facilities</a:t>
            </a:r>
            <a:endParaRPr lang="en-GB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981E32-A9A0-95F4-38DE-4D1A73B356F2}"/>
              </a:ext>
            </a:extLst>
          </p:cNvPr>
          <p:cNvSpPr/>
          <p:nvPr/>
        </p:nvSpPr>
        <p:spPr>
          <a:xfrm>
            <a:off x="728995" y="5616518"/>
            <a:ext cx="3088638" cy="839981"/>
          </a:xfrm>
          <a:prstGeom prst="rect">
            <a:avLst/>
          </a:prstGeom>
          <a:solidFill>
            <a:srgbClr val="F533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Span of Control</a:t>
            </a:r>
            <a:endParaRPr lang="en-GB" sz="28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5E1B2E-85A9-DE74-9342-3171BFCE5468}"/>
              </a:ext>
            </a:extLst>
          </p:cNvPr>
          <p:cNvSpPr/>
          <p:nvPr/>
        </p:nvSpPr>
        <p:spPr>
          <a:xfrm>
            <a:off x="819559" y="2187019"/>
            <a:ext cx="3088638" cy="839981"/>
          </a:xfrm>
          <a:prstGeom prst="rect">
            <a:avLst/>
          </a:prstGeom>
          <a:solidFill>
            <a:srgbClr val="F533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Common Responsibilities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418235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7"/>
            <a:ext cx="12208474" cy="1001028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667893" y="495167"/>
            <a:ext cx="11524107" cy="35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Five Major Management  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2E710B72-1439-85A5-1E2B-E46EBDF585E7}"/>
              </a:ext>
            </a:extLst>
          </p:cNvPr>
          <p:cNvGrpSpPr>
            <a:grpSpLocks/>
          </p:cNvGrpSpPr>
          <p:nvPr/>
        </p:nvGrpSpPr>
        <p:grpSpPr bwMode="auto">
          <a:xfrm>
            <a:off x="920722" y="2006600"/>
            <a:ext cx="10208768" cy="3190240"/>
            <a:chOff x="548" y="1266"/>
            <a:chExt cx="4608" cy="1440"/>
          </a:xfrm>
          <a:solidFill>
            <a:srgbClr val="F5333F"/>
          </a:solidFill>
        </p:grpSpPr>
        <p:sp>
          <p:nvSpPr>
            <p:cNvPr id="17" name="Line 4">
              <a:extLst>
                <a:ext uri="{FF2B5EF4-FFF2-40B4-BE49-F238E27FC236}">
                  <a16:creationId xmlns:a16="http://schemas.microsoft.com/office/drawing/2014/main" id="{05C71AEF-5614-39C8-8AF7-C0E6EA44A7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6" y="1974"/>
              <a:ext cx="0" cy="240"/>
            </a:xfrm>
            <a:prstGeom prst="line">
              <a:avLst/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5">
              <a:extLst>
                <a:ext uri="{FF2B5EF4-FFF2-40B4-BE49-F238E27FC236}">
                  <a16:creationId xmlns:a16="http://schemas.microsoft.com/office/drawing/2014/main" id="{E659F435-3AD1-CD84-F198-633FFFC4BD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8" y="1986"/>
              <a:ext cx="0" cy="240"/>
            </a:xfrm>
            <a:prstGeom prst="line">
              <a:avLst/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6">
              <a:extLst>
                <a:ext uri="{FF2B5EF4-FFF2-40B4-BE49-F238E27FC236}">
                  <a16:creationId xmlns:a16="http://schemas.microsoft.com/office/drawing/2014/main" id="{8B727639-06CE-5CE2-5B17-D3C0969A5E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2" y="1746"/>
              <a:ext cx="0" cy="240"/>
            </a:xfrm>
            <a:prstGeom prst="line">
              <a:avLst/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7">
              <a:extLst>
                <a:ext uri="{FF2B5EF4-FFF2-40B4-BE49-F238E27FC236}">
                  <a16:creationId xmlns:a16="http://schemas.microsoft.com/office/drawing/2014/main" id="{E907F453-130C-C393-9AFE-49336FC87C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6" y="1986"/>
              <a:ext cx="0" cy="240"/>
            </a:xfrm>
            <a:prstGeom prst="line">
              <a:avLst/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8">
              <a:extLst>
                <a:ext uri="{FF2B5EF4-FFF2-40B4-BE49-F238E27FC236}">
                  <a16:creationId xmlns:a16="http://schemas.microsoft.com/office/drawing/2014/main" id="{6801007C-60CA-D68B-7DFE-1BCE7233FB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" y="1974"/>
              <a:ext cx="0" cy="240"/>
            </a:xfrm>
            <a:prstGeom prst="line">
              <a:avLst/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9">
              <a:extLst>
                <a:ext uri="{FF2B5EF4-FFF2-40B4-BE49-F238E27FC236}">
                  <a16:creationId xmlns:a16="http://schemas.microsoft.com/office/drawing/2014/main" id="{B7B6516C-194A-DA2B-A5E2-A429B5B6D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8" y="2178"/>
              <a:ext cx="1008" cy="52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Text Box 10">
              <a:extLst>
                <a:ext uri="{FF2B5EF4-FFF2-40B4-BE49-F238E27FC236}">
                  <a16:creationId xmlns:a16="http://schemas.microsoft.com/office/drawing/2014/main" id="{A3BF937E-4046-A347-5A1B-6A8A1EE5C0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2" y="2244"/>
              <a:ext cx="768" cy="26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Logistics Section</a:t>
              </a:r>
            </a:p>
          </p:txBody>
        </p:sp>
        <p:sp>
          <p:nvSpPr>
            <p:cNvPr id="24" name="AutoShape 11">
              <a:extLst>
                <a:ext uri="{FF2B5EF4-FFF2-40B4-BE49-F238E27FC236}">
                  <a16:creationId xmlns:a16="http://schemas.microsoft.com/office/drawing/2014/main" id="{C4A0F1C0-004E-3270-089D-7CA5BE540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8" y="2178"/>
              <a:ext cx="1008" cy="52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12">
              <a:extLst>
                <a:ext uri="{FF2B5EF4-FFF2-40B4-BE49-F238E27FC236}">
                  <a16:creationId xmlns:a16="http://schemas.microsoft.com/office/drawing/2014/main" id="{8F77DA95-3411-0BB4-9B26-51E7487496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5" y="2237"/>
              <a:ext cx="911" cy="37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Finance/ Administration Section</a:t>
              </a:r>
            </a:p>
          </p:txBody>
        </p:sp>
        <p:sp>
          <p:nvSpPr>
            <p:cNvPr id="26" name="AutoShape 13">
              <a:extLst>
                <a:ext uri="{FF2B5EF4-FFF2-40B4-BE49-F238E27FC236}">
                  <a16:creationId xmlns:a16="http://schemas.microsoft.com/office/drawing/2014/main" id="{8690D732-493C-ACE7-101F-3B30FAA92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" y="2178"/>
              <a:ext cx="1008" cy="52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14">
              <a:extLst>
                <a:ext uri="{FF2B5EF4-FFF2-40B4-BE49-F238E27FC236}">
                  <a16:creationId xmlns:a16="http://schemas.microsoft.com/office/drawing/2014/main" id="{33628B1B-0255-CCE1-54AB-39E1B32A29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" y="2244"/>
              <a:ext cx="834" cy="26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Operations Section</a:t>
              </a:r>
            </a:p>
          </p:txBody>
        </p:sp>
        <p:sp>
          <p:nvSpPr>
            <p:cNvPr id="28" name="AutoShape 15">
              <a:extLst>
                <a:ext uri="{FF2B5EF4-FFF2-40B4-BE49-F238E27FC236}">
                  <a16:creationId xmlns:a16="http://schemas.microsoft.com/office/drawing/2014/main" id="{CFA56E17-95CF-22D8-BA0F-78FDACACD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8" y="2178"/>
              <a:ext cx="1008" cy="52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Text Box 16">
              <a:extLst>
                <a:ext uri="{FF2B5EF4-FFF2-40B4-BE49-F238E27FC236}">
                  <a16:creationId xmlns:a16="http://schemas.microsoft.com/office/drawing/2014/main" id="{FB058ECA-CC04-0156-CD32-FEE7E41924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2" y="2244"/>
              <a:ext cx="768" cy="26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Planning Section</a:t>
              </a:r>
            </a:p>
          </p:txBody>
        </p:sp>
        <p:sp>
          <p:nvSpPr>
            <p:cNvPr id="30" name="AutoShape 17">
              <a:extLst>
                <a:ext uri="{FF2B5EF4-FFF2-40B4-BE49-F238E27FC236}">
                  <a16:creationId xmlns:a16="http://schemas.microsoft.com/office/drawing/2014/main" id="{C19AB80B-4F7B-2C35-BFC8-254C121D28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8" y="1266"/>
              <a:ext cx="1008" cy="52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Text Box 18">
              <a:extLst>
                <a:ext uri="{FF2B5EF4-FFF2-40B4-BE49-F238E27FC236}">
                  <a16:creationId xmlns:a16="http://schemas.microsoft.com/office/drawing/2014/main" id="{10D20BC1-54B0-58F3-F381-772FFD40B8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8" y="1362"/>
              <a:ext cx="768" cy="26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6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Incident Command</a:t>
              </a:r>
            </a:p>
          </p:txBody>
        </p:sp>
        <p:sp>
          <p:nvSpPr>
            <p:cNvPr id="256" name="Line 19">
              <a:extLst>
                <a:ext uri="{FF2B5EF4-FFF2-40B4-BE49-F238E27FC236}">
                  <a16:creationId xmlns:a16="http://schemas.microsoft.com/office/drawing/2014/main" id="{7033BF0D-55B1-6A9F-00BA-FB9BF2F575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" y="1986"/>
              <a:ext cx="3648" cy="0"/>
            </a:xfrm>
            <a:prstGeom prst="line">
              <a:avLst/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9157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7"/>
            <a:ext cx="12208474" cy="1001028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667893" y="495167"/>
            <a:ext cx="11524107" cy="35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ICS Span Of Control  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D1957670-9789-B13C-B85E-E7F21D82E749}"/>
              </a:ext>
            </a:extLst>
          </p:cNvPr>
          <p:cNvGrpSpPr>
            <a:grpSpLocks/>
          </p:cNvGrpSpPr>
          <p:nvPr/>
        </p:nvGrpSpPr>
        <p:grpSpPr bwMode="auto">
          <a:xfrm>
            <a:off x="1965690" y="2133601"/>
            <a:ext cx="8344620" cy="4104639"/>
            <a:chOff x="1152" y="1344"/>
            <a:chExt cx="3576" cy="1759"/>
          </a:xfrm>
        </p:grpSpPr>
        <p:sp>
          <p:nvSpPr>
            <p:cNvPr id="14" name="Line 15">
              <a:extLst>
                <a:ext uri="{FF2B5EF4-FFF2-40B4-BE49-F238E27FC236}">
                  <a16:creationId xmlns:a16="http://schemas.microsoft.com/office/drawing/2014/main" id="{C4A242E9-66A3-3298-1F50-8D9939526F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9" y="1900"/>
              <a:ext cx="0" cy="274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Line 4">
              <a:extLst>
                <a:ext uri="{FF2B5EF4-FFF2-40B4-BE49-F238E27FC236}">
                  <a16:creationId xmlns:a16="http://schemas.microsoft.com/office/drawing/2014/main" id="{A0BE6031-FB3C-DD61-F8E1-879EE7852C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1" y="1900"/>
              <a:ext cx="0" cy="274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Line 5">
              <a:extLst>
                <a:ext uri="{FF2B5EF4-FFF2-40B4-BE49-F238E27FC236}">
                  <a16:creationId xmlns:a16="http://schemas.microsoft.com/office/drawing/2014/main" id="{C5513F28-66F3-309E-C097-2A72CB92D3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4" y="1638"/>
              <a:ext cx="0" cy="1233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AutoShape 6">
              <a:extLst>
                <a:ext uri="{FF2B5EF4-FFF2-40B4-BE49-F238E27FC236}">
                  <a16:creationId xmlns:a16="http://schemas.microsoft.com/office/drawing/2014/main" id="{1842E21C-7BFA-3717-724D-C796B5372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7" y="1344"/>
              <a:ext cx="1715" cy="43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Text Box 7">
              <a:extLst>
                <a:ext uri="{FF2B5EF4-FFF2-40B4-BE49-F238E27FC236}">
                  <a16:creationId xmlns:a16="http://schemas.microsoft.com/office/drawing/2014/main" id="{635088E3-412C-7BA5-8D5A-74BAC98EAF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0" y="1417"/>
              <a:ext cx="1577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8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Supervisor</a:t>
              </a:r>
            </a:p>
          </p:txBody>
        </p:sp>
        <p:sp>
          <p:nvSpPr>
            <p:cNvPr id="7" name="AutoShape 8">
              <a:extLst>
                <a:ext uri="{FF2B5EF4-FFF2-40B4-BE49-F238E27FC236}">
                  <a16:creationId xmlns:a16="http://schemas.microsoft.com/office/drawing/2014/main" id="{7AB3E085-34EF-B2A6-F79F-17B18D8DD4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0" y="2106"/>
              <a:ext cx="1187" cy="38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D4BE2F5E-D6E2-32D3-21FE-EEA4F26EAF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2176"/>
              <a:ext cx="1578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8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Resource 1</a:t>
              </a:r>
            </a:p>
          </p:txBody>
        </p:sp>
        <p:sp>
          <p:nvSpPr>
            <p:cNvPr id="9" name="AutoShape 10">
              <a:extLst>
                <a:ext uri="{FF2B5EF4-FFF2-40B4-BE49-F238E27FC236}">
                  <a16:creationId xmlns:a16="http://schemas.microsoft.com/office/drawing/2014/main" id="{50A18380-ADF9-D322-85B3-79E17BE6C2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3" y="2106"/>
              <a:ext cx="1163" cy="38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 Box 11">
              <a:extLst>
                <a:ext uri="{FF2B5EF4-FFF2-40B4-BE49-F238E27FC236}">
                  <a16:creationId xmlns:a16="http://schemas.microsoft.com/office/drawing/2014/main" id="{7703240F-0A96-8C51-06F3-0524BC301E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0" y="2166"/>
              <a:ext cx="1578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8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Resource 3</a:t>
              </a: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09C616F7-98F5-7A24-11E4-6348FB2A4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8" y="2722"/>
              <a:ext cx="1210" cy="38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7164082A-18AA-7F26-F216-CAD8559849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5" y="2782"/>
              <a:ext cx="1578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800" b="1" dirty="0">
                  <a:solidFill>
                    <a:schemeClr val="bg1"/>
                  </a:solidFill>
                  <a:latin typeface="Tahoma" panose="020B0604030504040204" pitchFamily="34" charset="0"/>
                </a:rPr>
                <a:t>Resource 2</a:t>
              </a:r>
            </a:p>
          </p:txBody>
        </p:sp>
        <p:sp>
          <p:nvSpPr>
            <p:cNvPr id="13" name="Line 14">
              <a:extLst>
                <a:ext uri="{FF2B5EF4-FFF2-40B4-BE49-F238E27FC236}">
                  <a16:creationId xmlns:a16="http://schemas.microsoft.com/office/drawing/2014/main" id="{4AE46D55-9E77-E9E0-332E-2ACB865DD9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1" y="1912"/>
              <a:ext cx="1989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4802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1693</Words>
  <Application>Microsoft Office PowerPoint</Application>
  <PresentationFormat>Widescreen</PresentationFormat>
  <Paragraphs>359</Paragraphs>
  <Slides>40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Open sans</vt:lpstr>
      <vt:lpstr>Arial Nova</vt:lpstr>
      <vt:lpstr>Calibri</vt:lpstr>
      <vt:lpstr>Wingdings</vt:lpstr>
      <vt:lpstr>Noto Sans Symbols</vt:lpstr>
      <vt:lpstr>Tahoma</vt:lpstr>
      <vt:lpstr>Arial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Nicholas</dc:creator>
  <cp:lastModifiedBy>Vanita REDOY</cp:lastModifiedBy>
  <cp:revision>8</cp:revision>
  <dcterms:created xsi:type="dcterms:W3CDTF">2021-09-10T07:38:40Z</dcterms:created>
  <dcterms:modified xsi:type="dcterms:W3CDTF">2024-07-03T18:46:47Z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af3f7fd-5cd4-4287-9002-aceb9af13c42_Enabled">
    <vt:lpwstr>true</vt:lpwstr>
  </property>
  <property fmtid="{D5CDD505-2E9C-101B-9397-08002B2CF9AE}" pid="3" name="MSIP_Label_caf3f7fd-5cd4-4287-9002-aceb9af13c42_SetDate">
    <vt:lpwstr>2022-06-01T21:18:20Z</vt:lpwstr>
  </property>
  <property fmtid="{D5CDD505-2E9C-101B-9397-08002B2CF9AE}" pid="4" name="MSIP_Label_caf3f7fd-5cd4-4287-9002-aceb9af13c42_Method">
    <vt:lpwstr>Privileged</vt:lpwstr>
  </property>
  <property fmtid="{D5CDD505-2E9C-101B-9397-08002B2CF9AE}" pid="5" name="MSIP_Label_caf3f7fd-5cd4-4287-9002-aceb9af13c42_Name">
    <vt:lpwstr>Public</vt:lpwstr>
  </property>
  <property fmtid="{D5CDD505-2E9C-101B-9397-08002B2CF9AE}" pid="6" name="MSIP_Label_caf3f7fd-5cd4-4287-9002-aceb9af13c42_SiteId">
    <vt:lpwstr>a2b53be5-734e-4e6c-ab0d-d184f60fd917</vt:lpwstr>
  </property>
  <property fmtid="{D5CDD505-2E9C-101B-9397-08002B2CF9AE}" pid="7" name="MSIP_Label_caf3f7fd-5cd4-4287-9002-aceb9af13c42_ActionId">
    <vt:lpwstr>c8a60539-0660-4913-a965-f683f37bdb95</vt:lpwstr>
  </property>
  <property fmtid="{D5CDD505-2E9C-101B-9397-08002B2CF9AE}" pid="8" name="MSIP_Label_caf3f7fd-5cd4-4287-9002-aceb9af13c42_ContentBits">
    <vt:lpwstr>2</vt:lpwstr>
  </property>
</Properties>
</file>